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70" r:id="rId3"/>
    <p:sldId id="268" r:id="rId4"/>
    <p:sldId id="258" r:id="rId5"/>
    <p:sldId id="257" r:id="rId6"/>
    <p:sldId id="259" r:id="rId7"/>
    <p:sldId id="271" r:id="rId8"/>
    <p:sldId id="260" r:id="rId9"/>
    <p:sldId id="273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216" y="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BABF0-59C8-48B0-9955-B6342C9378E9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9D1C8-DEC9-4128-BFAD-D7220C843D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9D1C8-DEC9-4128-BFAD-D7220C843D4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9D1C8-DEC9-4128-BFAD-D7220C843D45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9D1C8-DEC9-4128-BFAD-D7220C843D4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9D1C8-DEC9-4128-BFAD-D7220C843D45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9D1C8-DEC9-4128-BFAD-D7220C843D45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9D1C8-DEC9-4128-BFAD-D7220C843D4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9D1C8-DEC9-4128-BFAD-D7220C843D4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9D1C8-DEC9-4128-BFAD-D7220C843D45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9D1C8-DEC9-4128-BFAD-D7220C843D4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9D1C8-DEC9-4128-BFAD-D7220C843D45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A9D1C8-DEC9-4128-BFAD-D7220C843D4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B7D3B-6DD6-4F42-AB11-5D1736CD6C6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8BC432-5CD6-4748-81EB-52955C39F7D1}" type="datetimeFigureOut">
              <a:rPr lang="en-US" smtClean="0"/>
              <a:pPr/>
              <a:t>2/18/2010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6A73A-66BA-4997-978F-8C720CDE223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Mogran%20City%20-%20My%20Clip%20-%20Jan%202010.MPG" TargetMode="External"/><Relationship Id="rId4" Type="http://schemas.openxmlformats.org/officeDocument/2006/relationships/hyperlink" Target="Developement%20of%20Mogran%20city.M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0.xml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8" name="Picture 4" descr="C:\Documents and Settings\Steyn Heckroodt\Desktop\Ghana Photos Feb 2010\DSC087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</p:spPr>
      </p:pic>
      <p:pic>
        <p:nvPicPr>
          <p:cNvPr id="1029" name="Picture 5" descr="C:\Documents and Settings\Steyn Heckroodt\Desktop\Ghana Photos Feb 2010\DSC087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0" y="-1143000"/>
            <a:ext cx="12192000" cy="9144000"/>
          </a:xfrm>
          <a:prstGeom prst="rect">
            <a:avLst/>
          </a:prstGeom>
          <a:noFill/>
        </p:spPr>
      </p:pic>
      <p:pic>
        <p:nvPicPr>
          <p:cNvPr id="1030" name="Picture 6" descr="C:\Documents and Settings\Steyn Heckroodt\Desktop\Ghana Photos Feb 2010\DSC087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24000" y="-1071530"/>
            <a:ext cx="12192000" cy="9144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28596" y="1074048"/>
            <a:ext cx="8215370" cy="3970318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An overview from a business perspective on the knowledge economy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Elucidate knowledge as the centre of</a:t>
            </a: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economic growth and development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Lack of skills = lack of “know how”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Confidence of the business community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C:\Documents and Settings\Steyn Heckroodt\Desktop\Oorgecopy na kleintjie 3rd Feb\Symposium 2010\Sudan Photos\DSC0518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2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32" y="6488692"/>
            <a:ext cx="198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Steyn Heckroodt</a:t>
            </a:r>
            <a:endParaRPr lang="en-US" dirty="0"/>
          </a:p>
        </p:txBody>
      </p:sp>
      <p:sp>
        <p:nvSpPr>
          <p:cNvPr id="8" name="TextBox 8"/>
          <p:cNvSpPr txBox="1"/>
          <p:nvPr/>
        </p:nvSpPr>
        <p:spPr>
          <a:xfrm>
            <a:off x="464315" y="1120678"/>
            <a:ext cx="8215370" cy="4616648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Risk mitigation and ex-pat labour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Higher cost of labour input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Typically in higher risk areas (knowledge-</a:t>
            </a: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wise)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Higher ROI expectations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Larger pull on foreign reserves 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Country’s wealth and prosperity impacted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C:\Documents and Settings\Steyn Heckroodt\Desktop\Oorgecopy na kleintjie 3rd Feb\Symposium 2010\Sudan Photos\DSC0520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32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32" y="6488692"/>
            <a:ext cx="198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Steyn Heckroodt</a:t>
            </a:r>
            <a:endParaRPr lang="en-US" dirty="0"/>
          </a:p>
        </p:txBody>
      </p:sp>
      <p:sp>
        <p:nvSpPr>
          <p:cNvPr id="8" name="TextBox 8"/>
          <p:cNvSpPr txBox="1"/>
          <p:nvPr/>
        </p:nvSpPr>
        <p:spPr>
          <a:xfrm>
            <a:off x="464315" y="797512"/>
            <a:ext cx="8215370" cy="5262979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/>
              <a:t> 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Conclusion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Business competitiveness measured in</a:t>
            </a: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terms of competitive ability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CA = application of resources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Resources = financial, infrastructural,</a:t>
            </a: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people, information and knowledge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Shortage of any of these = higher risk, lower</a:t>
            </a: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confidence and coinciding higher 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C:\Documents and Settings\Steyn Heckroodt\Desktop\Oorgecopy na kleintjie 3rd Feb\Symposium 2010\Sudan Photos\DSC0523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32" y="6488692"/>
            <a:ext cx="198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Steyn Heckroodt</a:t>
            </a:r>
            <a:endParaRPr lang="en-US" dirty="0"/>
          </a:p>
        </p:txBody>
      </p:sp>
      <p:sp>
        <p:nvSpPr>
          <p:cNvPr id="8" name="TextBox 8"/>
          <p:cNvSpPr txBox="1"/>
          <p:nvPr/>
        </p:nvSpPr>
        <p:spPr>
          <a:xfrm>
            <a:off x="464315" y="1767007"/>
            <a:ext cx="8215370" cy="3323987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Two edged sword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Don’t have own knowledge = Sudan example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Higher reliance on FDI = stronger pull on exit</a:t>
            </a: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of foreign reserves in the form of dividend</a:t>
            </a: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payouts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C:\Documents and Settings\Steyn Heckroodt\Desktop\Ghana Photos Feb 2010\DSC087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28726" y="-642966"/>
            <a:ext cx="12192000" cy="9144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322092"/>
            <a:ext cx="8215370" cy="2031325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VIDEO CLIP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  <a:hlinkClick r:id="rId4" action="ppaction://hlinkfile"/>
              </a:rPr>
              <a:t>Clip 1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  <a:hlinkClick r:id="rId5" action="ppaction://hlinkfile"/>
              </a:rPr>
              <a:t>Clip 2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Steyn Heckroodt\Desktop\Oorgecopy na kleintjie 3rd Feb\Symposium 2010\Sudan Photos\DSC05147.JPG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28596" y="141959"/>
            <a:ext cx="8215370" cy="6555641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/>
              <a:t>  </a:t>
            </a: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What happened here?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Irrespective – knowledge plays a crucial part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Knowledge feeds resource application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Skills in terms of engineering and</a:t>
            </a: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construction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In brief – what really happened here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Military spend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Expertise exodus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Schooling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Culminating in…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32" y="6488692"/>
            <a:ext cx="198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Steyn Heckroodt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C:\Documents and Settings\Steyn Heckroodt\Desktop\Oorgecopy na kleintjie 3rd Feb\Symposium 2010\Sudan Photos\DSC051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-32" y="-1"/>
            <a:ext cx="9144032" cy="68580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32" y="6488692"/>
            <a:ext cx="198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Steyn Heckroodt</a:t>
            </a:r>
            <a:endParaRPr lang="en-US" dirty="0"/>
          </a:p>
        </p:txBody>
      </p:sp>
      <p:sp>
        <p:nvSpPr>
          <p:cNvPr id="8" name="Flowchart: Extract 7"/>
          <p:cNvSpPr/>
          <p:nvPr/>
        </p:nvSpPr>
        <p:spPr>
          <a:xfrm>
            <a:off x="357158" y="571480"/>
            <a:ext cx="8572560" cy="5429288"/>
          </a:xfrm>
          <a:prstGeom prst="flowChartExtract">
            <a:avLst/>
          </a:prstGeom>
          <a:solidFill>
            <a:schemeClr val="bg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Data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Information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Knowledge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Understanding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Wisdom</a:t>
            </a:r>
          </a:p>
          <a:p>
            <a:pPr algn="ctr"/>
            <a:endParaRPr lang="en-US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C:\Documents and Settings\Steyn Heckroodt\Desktop\Oorgecopy na kleintjie 3rd Feb\Symposium 2010\Sudan Photos\DSC0514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-7405" y="-24"/>
            <a:ext cx="9151437" cy="68635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32" y="6488692"/>
            <a:ext cx="198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Steyn Heckroodt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145353"/>
            <a:ext cx="8215370" cy="6475812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The concept that supports creation of knowledge by employees and helps them to better utilize this in line with company/organization goals</a:t>
            </a: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Whilst</a:t>
            </a:r>
          </a:p>
          <a:p>
            <a:pPr algn="ctr">
              <a:lnSpc>
                <a:spcPct val="150000"/>
              </a:lnSpc>
            </a:pPr>
            <a:endParaRPr lang="en-US" sz="2800" b="1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A business has as one of its main objectives the receipt or generation of a financial return in exchange for work and acceptance of risk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C:\Documents and Settings\Steyn Heckroodt\Desktop\Oorgecopy na kleintjie 3rd Feb\Symposium 2010\Sudan Photos\DSC0516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685802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1394713"/>
            <a:ext cx="8215370" cy="3970318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Risk and return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Invest – return – risk profile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Where is risk measured – conceptually or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physically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Where is risk mitigated – conceptually or </a:t>
            </a:r>
          </a:p>
          <a:p>
            <a:pPr>
              <a:lnSpc>
                <a:spcPct val="150000"/>
              </a:lnSpc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 physically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-32" y="6488692"/>
            <a:ext cx="198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Steyn Heckroodt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Steyn Heckroodt\Desktop\Ghana Photos Feb 2010\DSC087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"/>
            <a:ext cx="9144032" cy="68580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6676" y="6488692"/>
            <a:ext cx="198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Steyn Heckroodt</a:t>
            </a:r>
            <a:endParaRPr lang="en-US" dirty="0"/>
          </a:p>
        </p:txBody>
      </p:sp>
      <p:sp>
        <p:nvSpPr>
          <p:cNvPr id="12" name="Flowchart: Process 11"/>
          <p:cNvSpPr/>
          <p:nvPr/>
        </p:nvSpPr>
        <p:spPr>
          <a:xfrm>
            <a:off x="2000232" y="1142984"/>
            <a:ext cx="5000660" cy="4286280"/>
          </a:xfrm>
          <a:prstGeom prst="flowChartProcess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lowchart: Process 13"/>
          <p:cNvSpPr/>
          <p:nvPr/>
        </p:nvSpPr>
        <p:spPr>
          <a:xfrm>
            <a:off x="2000232" y="1142984"/>
            <a:ext cx="5000660" cy="2214578"/>
          </a:xfrm>
          <a:prstGeom prst="flowChartProcess">
            <a:avLst/>
          </a:prstGeom>
          <a:solidFill>
            <a:srgbClr val="FF00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Conceptual – values, vision, mission, intent – where we PLAN things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Flowchart: Process 14"/>
          <p:cNvSpPr/>
          <p:nvPr/>
        </p:nvSpPr>
        <p:spPr>
          <a:xfrm>
            <a:off x="2000232" y="3357562"/>
            <a:ext cx="5000660" cy="2071702"/>
          </a:xfrm>
          <a:prstGeom prst="flowChartProcess">
            <a:avLst/>
          </a:prstGeom>
          <a:solidFill>
            <a:srgbClr val="FF000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latin typeface="Arial" pitchFamily="34" charset="0"/>
                <a:cs typeface="Arial" pitchFamily="34" charset="0"/>
              </a:rPr>
              <a:t>Physical – processes, infrastructure, activities – where we DO things 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4" grpId="1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2" descr="C:\Documents and Settings\Steyn Heckroodt\Desktop\Oorgecopy na kleintjie 3rd Feb\Symposium 2010\Sudan Photos\DSC0516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-32" y="6488692"/>
            <a:ext cx="198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Steyn Heckroodt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28596" y="1717872"/>
            <a:ext cx="8215370" cy="3323987"/>
          </a:xfrm>
          <a:prstGeom prst="rect">
            <a:avLst/>
          </a:prstGeom>
          <a:solidFill>
            <a:schemeClr val="bg1">
              <a:lumMod val="95000"/>
              <a:alpha val="80000"/>
            </a:schemeClr>
          </a:solidFill>
        </p:spPr>
        <p:txBody>
          <a:bodyPr wrap="square" rtlCol="0" anchor="ctr">
            <a:spAutoFit/>
          </a:bodyPr>
          <a:lstStyle/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Risk measured in the physical reality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Mitigated in the physical reality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4" action="ppaction://hlinksldjump"/>
              </a:rPr>
              <a:t>Critical path</a:t>
            </a:r>
            <a:endParaRPr lang="en-US" sz="2800" b="1" dirty="0"/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Risk factor analysis</a:t>
            </a:r>
          </a:p>
          <a:p>
            <a:pPr algn="just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sz="2800" b="1" dirty="0" smtClean="0">
                <a:latin typeface="Arial" pitchFamily="34" charset="0"/>
                <a:cs typeface="Arial" pitchFamily="34" charset="0"/>
                <a:hlinkClick r:id="rId5" action="ppaction://hlinksldjump"/>
              </a:rPr>
              <a:t>Decision then made against ROI</a:t>
            </a:r>
            <a:endParaRPr lang="en-US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22" name="Group 450"/>
          <p:cNvGraphicFramePr>
            <a:graphicFrameLocks noGrp="1"/>
          </p:cNvGraphicFramePr>
          <p:nvPr/>
        </p:nvGraphicFramePr>
        <p:xfrm>
          <a:off x="0" y="2708275"/>
          <a:ext cx="1692275" cy="1513206"/>
        </p:xfrm>
        <a:graphic>
          <a:graphicData uri="http://schemas.openxmlformats.org/drawingml/2006/table">
            <a:tbl>
              <a:tblPr/>
              <a:tblGrid>
                <a:gridCol w="476250"/>
                <a:gridCol w="633413"/>
                <a:gridCol w="582612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Place order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15" name="Group 443"/>
          <p:cNvGraphicFramePr>
            <a:graphicFrameLocks noGrp="1"/>
          </p:cNvGraphicFramePr>
          <p:nvPr/>
        </p:nvGraphicFramePr>
        <p:xfrm>
          <a:off x="1871663" y="4932363"/>
          <a:ext cx="1692275" cy="1473201"/>
        </p:xfrm>
        <a:graphic>
          <a:graphicData uri="http://schemas.openxmlformats.org/drawingml/2006/table">
            <a:tbl>
              <a:tblPr/>
              <a:tblGrid>
                <a:gridCol w="476250"/>
                <a:gridCol w="633412"/>
                <a:gridCol w="582613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67" name="Group 495"/>
          <p:cNvGraphicFramePr>
            <a:graphicFrameLocks noGrp="1"/>
          </p:cNvGraphicFramePr>
          <p:nvPr/>
        </p:nvGraphicFramePr>
        <p:xfrm>
          <a:off x="1871663" y="404813"/>
          <a:ext cx="1692275" cy="1473201"/>
        </p:xfrm>
        <a:graphic>
          <a:graphicData uri="http://schemas.openxmlformats.org/drawingml/2006/table">
            <a:tbl>
              <a:tblPr/>
              <a:tblGrid>
                <a:gridCol w="476250"/>
                <a:gridCol w="633412"/>
                <a:gridCol w="582613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14" name="Group 442"/>
          <p:cNvGraphicFramePr>
            <a:graphicFrameLocks noGrp="1"/>
          </p:cNvGraphicFramePr>
          <p:nvPr/>
        </p:nvGraphicFramePr>
        <p:xfrm>
          <a:off x="1871663" y="2708275"/>
          <a:ext cx="1692275" cy="1473201"/>
        </p:xfrm>
        <a:graphic>
          <a:graphicData uri="http://schemas.openxmlformats.org/drawingml/2006/table">
            <a:tbl>
              <a:tblPr/>
              <a:tblGrid>
                <a:gridCol w="476250"/>
                <a:gridCol w="633412"/>
                <a:gridCol w="582613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75" name="Group 503"/>
          <p:cNvGraphicFramePr>
            <a:graphicFrameLocks noGrp="1"/>
          </p:cNvGraphicFramePr>
          <p:nvPr/>
        </p:nvGraphicFramePr>
        <p:xfrm>
          <a:off x="3671888" y="2708275"/>
          <a:ext cx="1692275" cy="1512888"/>
        </p:xfrm>
        <a:graphic>
          <a:graphicData uri="http://schemas.openxmlformats.org/drawingml/2006/table">
            <a:tbl>
              <a:tblPr/>
              <a:tblGrid>
                <a:gridCol w="612775"/>
                <a:gridCol w="496887"/>
                <a:gridCol w="582613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85" name="Group 513"/>
          <p:cNvGraphicFramePr>
            <a:graphicFrameLocks noGrp="1"/>
          </p:cNvGraphicFramePr>
          <p:nvPr/>
        </p:nvGraphicFramePr>
        <p:xfrm>
          <a:off x="5435600" y="412750"/>
          <a:ext cx="1800225" cy="1473201"/>
        </p:xfrm>
        <a:graphic>
          <a:graphicData uri="http://schemas.openxmlformats.org/drawingml/2006/table">
            <a:tbl>
              <a:tblPr/>
              <a:tblGrid>
                <a:gridCol w="584200"/>
                <a:gridCol w="633413"/>
                <a:gridCol w="582612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83" name="Group 511"/>
          <p:cNvGraphicFramePr>
            <a:graphicFrameLocks noGrp="1"/>
          </p:cNvGraphicFramePr>
          <p:nvPr/>
        </p:nvGraphicFramePr>
        <p:xfrm>
          <a:off x="5435600" y="2716213"/>
          <a:ext cx="1800225" cy="1504951"/>
        </p:xfrm>
        <a:graphic>
          <a:graphicData uri="http://schemas.openxmlformats.org/drawingml/2006/table">
            <a:tbl>
              <a:tblPr/>
              <a:tblGrid>
                <a:gridCol w="584200"/>
                <a:gridCol w="633413"/>
                <a:gridCol w="582612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7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3591" name="Group 519"/>
          <p:cNvGraphicFramePr>
            <a:graphicFrameLocks noGrp="1"/>
          </p:cNvGraphicFramePr>
          <p:nvPr/>
        </p:nvGraphicFramePr>
        <p:xfrm>
          <a:off x="7380288" y="1565275"/>
          <a:ext cx="1800225" cy="1532256"/>
        </p:xfrm>
        <a:graphic>
          <a:graphicData uri="http://schemas.openxmlformats.org/drawingml/2006/table">
            <a:tbl>
              <a:tblPr/>
              <a:tblGrid>
                <a:gridCol w="584200"/>
                <a:gridCol w="633412"/>
                <a:gridCol w="582613"/>
              </a:tblGrid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Collect money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94" name="Line 387"/>
          <p:cNvSpPr>
            <a:spLocks noChangeShapeType="1"/>
          </p:cNvSpPr>
          <p:nvPr/>
        </p:nvSpPr>
        <p:spPr bwMode="auto">
          <a:xfrm flipV="1">
            <a:off x="1692275" y="1916113"/>
            <a:ext cx="2159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95" name="Line 388"/>
          <p:cNvSpPr>
            <a:spLocks noChangeShapeType="1"/>
          </p:cNvSpPr>
          <p:nvPr/>
        </p:nvSpPr>
        <p:spPr bwMode="auto">
          <a:xfrm>
            <a:off x="1692275" y="4219575"/>
            <a:ext cx="215900" cy="722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96" name="Line 389"/>
          <p:cNvSpPr>
            <a:spLocks noChangeShapeType="1"/>
          </p:cNvSpPr>
          <p:nvPr/>
        </p:nvSpPr>
        <p:spPr bwMode="auto">
          <a:xfrm>
            <a:off x="1692275" y="35004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97" name="Line 390"/>
          <p:cNvSpPr>
            <a:spLocks noChangeShapeType="1"/>
          </p:cNvSpPr>
          <p:nvPr/>
        </p:nvSpPr>
        <p:spPr bwMode="auto">
          <a:xfrm>
            <a:off x="3563938" y="35004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98" name="Line 391"/>
          <p:cNvSpPr>
            <a:spLocks noChangeShapeType="1"/>
          </p:cNvSpPr>
          <p:nvPr/>
        </p:nvSpPr>
        <p:spPr bwMode="auto">
          <a:xfrm>
            <a:off x="3563938" y="1916113"/>
            <a:ext cx="21590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199" name="Line 392"/>
          <p:cNvSpPr>
            <a:spLocks noChangeShapeType="1"/>
          </p:cNvSpPr>
          <p:nvPr/>
        </p:nvSpPr>
        <p:spPr bwMode="auto">
          <a:xfrm flipV="1">
            <a:off x="3563938" y="4221163"/>
            <a:ext cx="21590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00" name="Line 393"/>
          <p:cNvSpPr>
            <a:spLocks noChangeShapeType="1"/>
          </p:cNvSpPr>
          <p:nvPr/>
        </p:nvSpPr>
        <p:spPr bwMode="auto">
          <a:xfrm flipV="1">
            <a:off x="7235825" y="2349500"/>
            <a:ext cx="144463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01" name="Line 394"/>
          <p:cNvSpPr>
            <a:spLocks noChangeShapeType="1"/>
          </p:cNvSpPr>
          <p:nvPr/>
        </p:nvSpPr>
        <p:spPr bwMode="auto">
          <a:xfrm>
            <a:off x="7235825" y="1916113"/>
            <a:ext cx="144463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02" name="Line 395"/>
          <p:cNvSpPr>
            <a:spLocks noChangeShapeType="1"/>
          </p:cNvSpPr>
          <p:nvPr/>
        </p:nvSpPr>
        <p:spPr bwMode="auto">
          <a:xfrm>
            <a:off x="5365750" y="35004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03" name="Line 396"/>
          <p:cNvSpPr>
            <a:spLocks noChangeShapeType="1"/>
          </p:cNvSpPr>
          <p:nvPr/>
        </p:nvSpPr>
        <p:spPr bwMode="auto">
          <a:xfrm flipV="1">
            <a:off x="3563938" y="1268413"/>
            <a:ext cx="1871662" cy="14398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204" name="Line 397"/>
          <p:cNvSpPr>
            <a:spLocks noChangeShapeType="1"/>
          </p:cNvSpPr>
          <p:nvPr/>
        </p:nvSpPr>
        <p:spPr bwMode="auto">
          <a:xfrm flipV="1">
            <a:off x="3563938" y="1196975"/>
            <a:ext cx="18716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graphicFrame>
        <p:nvGraphicFramePr>
          <p:cNvPr id="3505" name="Group 433"/>
          <p:cNvGraphicFramePr>
            <a:graphicFrameLocks noGrp="1"/>
          </p:cNvGraphicFramePr>
          <p:nvPr>
            <p:ph/>
          </p:nvPr>
        </p:nvGraphicFramePr>
        <p:xfrm>
          <a:off x="6507163" y="5195888"/>
          <a:ext cx="2601912" cy="1617664"/>
        </p:xfrm>
        <a:graphic>
          <a:graphicData uri="http://schemas.openxmlformats.org/drawingml/2006/table">
            <a:tbl>
              <a:tblPr/>
              <a:tblGrid>
                <a:gridCol w="844550"/>
                <a:gridCol w="915987"/>
                <a:gridCol w="841375"/>
              </a:tblGrid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6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Description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53" name="Freeform 481">
            <a:hlinkClick r:id="rId2" action="ppaction://hlinksldjump"/>
          </p:cNvPr>
          <p:cNvSpPr>
            <a:spLocks/>
          </p:cNvSpPr>
          <p:nvPr/>
        </p:nvSpPr>
        <p:spPr bwMode="auto">
          <a:xfrm>
            <a:off x="755650" y="1125538"/>
            <a:ext cx="7345363" cy="2482850"/>
          </a:xfrm>
          <a:custGeom>
            <a:avLst/>
            <a:gdLst>
              <a:gd name="T0" fmla="*/ 0 w 4627"/>
              <a:gd name="T1" fmla="*/ 1451 h 1564"/>
              <a:gd name="T2" fmla="*/ 1270 w 4627"/>
              <a:gd name="T3" fmla="*/ 0 h 1564"/>
              <a:gd name="T4" fmla="*/ 2540 w 4627"/>
              <a:gd name="T5" fmla="*/ 1451 h 1564"/>
              <a:gd name="T6" fmla="*/ 4627 w 4627"/>
              <a:gd name="T7" fmla="*/ 680 h 1564"/>
              <a:gd name="T8" fmla="*/ 0 60000 65536"/>
              <a:gd name="T9" fmla="*/ 0 60000 65536"/>
              <a:gd name="T10" fmla="*/ 0 60000 65536"/>
              <a:gd name="T11" fmla="*/ 0 60000 65536"/>
              <a:gd name="T12" fmla="*/ 0 w 4627"/>
              <a:gd name="T13" fmla="*/ 0 h 1564"/>
              <a:gd name="T14" fmla="*/ 4627 w 4627"/>
              <a:gd name="T15" fmla="*/ 1564 h 156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627" h="1564">
                <a:moveTo>
                  <a:pt x="0" y="1451"/>
                </a:moveTo>
                <a:cubicBezTo>
                  <a:pt x="423" y="725"/>
                  <a:pt x="847" y="0"/>
                  <a:pt x="1270" y="0"/>
                </a:cubicBezTo>
                <a:cubicBezTo>
                  <a:pt x="1693" y="0"/>
                  <a:pt x="1981" y="1338"/>
                  <a:pt x="2540" y="1451"/>
                </a:cubicBezTo>
                <a:cubicBezTo>
                  <a:pt x="3099" y="1564"/>
                  <a:pt x="4279" y="809"/>
                  <a:pt x="4627" y="680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434</Words>
  <Application>Microsoft Office PowerPoint</Application>
  <PresentationFormat>On-screen Show (4:3)</PresentationFormat>
  <Paragraphs>128</Paragraphs>
  <Slides>12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Acer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Valued Acer Customer</dc:creator>
  <cp:lastModifiedBy>fellow</cp:lastModifiedBy>
  <cp:revision>50</cp:revision>
  <dcterms:created xsi:type="dcterms:W3CDTF">2010-02-07T07:35:20Z</dcterms:created>
  <dcterms:modified xsi:type="dcterms:W3CDTF">2010-02-18T06:13:45Z</dcterms:modified>
</cp:coreProperties>
</file>