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sldIdLst>
    <p:sldId id="307" r:id="rId2"/>
    <p:sldId id="263" r:id="rId3"/>
    <p:sldId id="359" r:id="rId4"/>
    <p:sldId id="404" r:id="rId5"/>
    <p:sldId id="403" r:id="rId6"/>
    <p:sldId id="376" r:id="rId7"/>
    <p:sldId id="377" r:id="rId8"/>
    <p:sldId id="281" r:id="rId9"/>
    <p:sldId id="305" r:id="rId10"/>
    <p:sldId id="320" r:id="rId11"/>
    <p:sldId id="319" r:id="rId12"/>
    <p:sldId id="328" r:id="rId13"/>
    <p:sldId id="332" r:id="rId14"/>
    <p:sldId id="380" r:id="rId15"/>
    <p:sldId id="386" r:id="rId16"/>
    <p:sldId id="381" r:id="rId17"/>
    <p:sldId id="382" r:id="rId18"/>
    <p:sldId id="384" r:id="rId19"/>
    <p:sldId id="388" r:id="rId20"/>
    <p:sldId id="393" r:id="rId21"/>
    <p:sldId id="394" r:id="rId22"/>
    <p:sldId id="396" r:id="rId23"/>
    <p:sldId id="392" r:id="rId24"/>
    <p:sldId id="390" r:id="rId25"/>
    <p:sldId id="391" r:id="rId26"/>
    <p:sldId id="398" r:id="rId27"/>
    <p:sldId id="399" r:id="rId28"/>
    <p:sldId id="400" r:id="rId29"/>
    <p:sldId id="405" r:id="rId30"/>
    <p:sldId id="406" r:id="rId31"/>
    <p:sldId id="401" r:id="rId32"/>
    <p:sldId id="402" r:id="rId33"/>
    <p:sldId id="407" r:id="rId3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94" d="100"/>
          <a:sy n="94" d="100"/>
        </p:scale>
        <p:origin x="-1384" y="2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4560"/>
    </p:cViewPr>
  </p:sorterViewPr>
  <p:notesViewPr>
    <p:cSldViewPr snapToGrid="0" snapToObjects="1">
      <p:cViewPr varScale="1">
        <p:scale>
          <a:sx n="70" d="100"/>
          <a:sy n="70" d="100"/>
        </p:scale>
        <p:origin x="-3246"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19050"/>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19050"/>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19050"/>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19050"/>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AD0F6EFE-C14A-A042-AF5E-525D1D68D577}" type="presOf" srcId="{FF1D65A6-7DB5-4B29-86FE-66A40429EB2B}" destId="{26707DEF-C2A3-4F04-A445-14F8309FEEDD}" srcOrd="0" destOrd="0" presId="urn:microsoft.com/office/officeart/2005/8/layout/cycle5"/>
    <dgm:cxn modelId="{F0237CDE-13D5-7446-BD22-EFCB3DF63689}" type="presOf" srcId="{D2CF6EB4-2EF0-4633-858E-582EBC429BA0}" destId="{F15DD2AA-254F-4C11-B30C-202A87DD99C5}" srcOrd="0" destOrd="0" presId="urn:microsoft.com/office/officeart/2005/8/layout/cycle5"/>
    <dgm:cxn modelId="{292E9F77-0936-7C48-8C4A-28E6CC17160E}" type="presOf" srcId="{72EAF3F4-6225-40E9-A2B5-F8E633E39FCE}" destId="{4204E6F4-D5DA-4E99-A3DB-74EB7290C937}" srcOrd="0" destOrd="0" presId="urn:microsoft.com/office/officeart/2005/8/layout/cycle5"/>
    <dgm:cxn modelId="{0B1347F2-430F-4FCE-9A6E-AFCE71E7FA95}" srcId="{72EAF3F4-6225-40E9-A2B5-F8E633E39FCE}" destId="{D2CF6EB4-2EF0-4633-858E-582EBC429BA0}" srcOrd="4" destOrd="0" parTransId="{C49D7D42-D25D-4C52-B4C4-D0B445440ADA}" sibTransId="{40C24B2D-73B8-40D5-891C-0453C9F02B83}"/>
    <dgm:cxn modelId="{D04B7F74-28A0-B549-B989-7367830A45B9}" type="presOf" srcId="{6DDDE7F4-3359-4623-9844-13724DB2E64E}" destId="{DB434C10-9FDF-46FC-92E5-BE51376FEEDA}" srcOrd="0" destOrd="0" presId="urn:microsoft.com/office/officeart/2005/8/layout/cycle5"/>
    <dgm:cxn modelId="{3C30F07E-9194-7845-BEC5-BD3F9403F37E}" type="presOf" srcId="{3788E604-37F9-4814-B8AE-757B2DBB24B2}" destId="{5A1B637C-8A86-429D-9389-9C895C757AF3}" srcOrd="0" destOrd="0" presId="urn:microsoft.com/office/officeart/2005/8/layout/cycle5"/>
    <dgm:cxn modelId="{071CD574-46F8-1C4B-B425-1B0C1860F53C}" type="presOf" srcId="{40C24B2D-73B8-40D5-891C-0453C9F02B83}" destId="{01FB0B17-63A1-4632-8C17-CB0307E9FA4E}"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BDAE7679-7F94-EE41-BFD3-24585EC22C93}" type="presOf" srcId="{22D37D79-8629-4E9E-93BE-E14EB53B4BC2}" destId="{267063D5-F672-4FE9-A4FB-0BD40869B1B3}" srcOrd="0" destOrd="0" presId="urn:microsoft.com/office/officeart/2005/8/layout/cycle5"/>
    <dgm:cxn modelId="{B431BA8A-9569-3B44-9877-7B4B84B7BF5D}" type="presOf" srcId="{8D43FD0C-A41D-41D4-B0B3-3FD182D8FCBC}" destId="{3AC3AE7D-77CD-450D-A631-79FC5B2483C1}" srcOrd="0" destOrd="0" presId="urn:microsoft.com/office/officeart/2005/8/layout/cycle5"/>
    <dgm:cxn modelId="{DA6AB980-6E10-F343-98A2-BEDCFFC2C293}" type="presOf" srcId="{90A15130-42A1-49DF-9F55-C1329963FA37}" destId="{2A0AA8E5-37F0-48C6-B23C-7449C5597EAE}"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B8E48F95-C93D-2F40-B536-5619A58BDF21}" type="presOf" srcId="{55B83A3F-4590-4687-AD8F-7B15C1CB23D7}" destId="{89B1664F-2527-41AB-A31B-7501D64A8E2C}"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FACA645F-F0A7-B84A-B0A9-E2DD48A7BCD9}" type="presOf" srcId="{12F0A748-0D3F-46FB-87CA-9116F73561F1}" destId="{4FFE4E8A-8295-4C8D-A5C5-85BD884139AB}" srcOrd="0" destOrd="0" presId="urn:microsoft.com/office/officeart/2005/8/layout/cycle5"/>
    <dgm:cxn modelId="{815B12E0-C4A2-9344-ACA9-70FD897F5B2F}" type="presOf" srcId="{59277291-3514-44B7-9A4F-E9558CAB78A3}" destId="{D8F89F8C-7907-45AA-8605-585D17A48120}" srcOrd="0" destOrd="0" presId="urn:microsoft.com/office/officeart/2005/8/layout/cycle5"/>
    <dgm:cxn modelId="{07569FEF-8E4E-C446-AE8F-D2F029148349}" type="presOf" srcId="{F458128F-3C42-4B4D-893A-0EB38D8F4B4F}" destId="{60288276-AFC0-4723-A8A7-EE755A8DE54C}" srcOrd="0" destOrd="0" presId="urn:microsoft.com/office/officeart/2005/8/layout/cycle5"/>
    <dgm:cxn modelId="{6DC50EF0-9BA8-E940-8CCE-49AC94949762}" type="presParOf" srcId="{4204E6F4-D5DA-4E99-A3DB-74EB7290C937}" destId="{D8F89F8C-7907-45AA-8605-585D17A48120}" srcOrd="0" destOrd="0" presId="urn:microsoft.com/office/officeart/2005/8/layout/cycle5"/>
    <dgm:cxn modelId="{8175B053-E348-1C44-A031-1ED4C616C6A0}" type="presParOf" srcId="{4204E6F4-D5DA-4E99-A3DB-74EB7290C937}" destId="{7A985862-D1BB-434E-9AE5-D89F3C62D1BB}" srcOrd="1" destOrd="0" presId="urn:microsoft.com/office/officeart/2005/8/layout/cycle5"/>
    <dgm:cxn modelId="{0C3220D1-5621-D640-9839-DB08C5E8A5AB}" type="presParOf" srcId="{4204E6F4-D5DA-4E99-A3DB-74EB7290C937}" destId="{26707DEF-C2A3-4F04-A445-14F8309FEEDD}" srcOrd="2" destOrd="0" presId="urn:microsoft.com/office/officeart/2005/8/layout/cycle5"/>
    <dgm:cxn modelId="{AA813F7C-FC58-7245-BBB7-CC71C163C45F}" type="presParOf" srcId="{4204E6F4-D5DA-4E99-A3DB-74EB7290C937}" destId="{2A0AA8E5-37F0-48C6-B23C-7449C5597EAE}" srcOrd="3" destOrd="0" presId="urn:microsoft.com/office/officeart/2005/8/layout/cycle5"/>
    <dgm:cxn modelId="{6939C6A2-BD7F-7944-9060-51D2A1E3C965}" type="presParOf" srcId="{4204E6F4-D5DA-4E99-A3DB-74EB7290C937}" destId="{ECD051F6-8892-47FD-A8FE-15113512CB88}" srcOrd="4" destOrd="0" presId="urn:microsoft.com/office/officeart/2005/8/layout/cycle5"/>
    <dgm:cxn modelId="{1858A9A0-2890-5B4D-A7E5-F7BA39253FFE}" type="presParOf" srcId="{4204E6F4-D5DA-4E99-A3DB-74EB7290C937}" destId="{4FFE4E8A-8295-4C8D-A5C5-85BD884139AB}" srcOrd="5" destOrd="0" presId="urn:microsoft.com/office/officeart/2005/8/layout/cycle5"/>
    <dgm:cxn modelId="{5DC02B0C-0148-8245-979C-5780C95E2F48}" type="presParOf" srcId="{4204E6F4-D5DA-4E99-A3DB-74EB7290C937}" destId="{DB434C10-9FDF-46FC-92E5-BE51376FEEDA}" srcOrd="6" destOrd="0" presId="urn:microsoft.com/office/officeart/2005/8/layout/cycle5"/>
    <dgm:cxn modelId="{54013B52-CAB8-F549-A239-183811762832}" type="presParOf" srcId="{4204E6F4-D5DA-4E99-A3DB-74EB7290C937}" destId="{688ADC7B-0C00-4476-8BA5-5D88E0743A62}" srcOrd="7" destOrd="0" presId="urn:microsoft.com/office/officeart/2005/8/layout/cycle5"/>
    <dgm:cxn modelId="{B36A136B-DCCA-3B40-A68A-DA5AC0AF399C}" type="presParOf" srcId="{4204E6F4-D5DA-4E99-A3DB-74EB7290C937}" destId="{5A1B637C-8A86-429D-9389-9C895C757AF3}" srcOrd="8" destOrd="0" presId="urn:microsoft.com/office/officeart/2005/8/layout/cycle5"/>
    <dgm:cxn modelId="{5E574527-6A62-DA41-A35C-5E8A3AD1315C}" type="presParOf" srcId="{4204E6F4-D5DA-4E99-A3DB-74EB7290C937}" destId="{89B1664F-2527-41AB-A31B-7501D64A8E2C}" srcOrd="9" destOrd="0" presId="urn:microsoft.com/office/officeart/2005/8/layout/cycle5"/>
    <dgm:cxn modelId="{C044A237-624E-E54D-A587-D0FB445FC7EF}" type="presParOf" srcId="{4204E6F4-D5DA-4E99-A3DB-74EB7290C937}" destId="{D74AAA23-D470-4861-A468-DF849E0C0AC1}" srcOrd="10" destOrd="0" presId="urn:microsoft.com/office/officeart/2005/8/layout/cycle5"/>
    <dgm:cxn modelId="{8F342604-2671-CA4D-89E5-C4321373D12B}" type="presParOf" srcId="{4204E6F4-D5DA-4E99-A3DB-74EB7290C937}" destId="{60288276-AFC0-4723-A8A7-EE755A8DE54C}" srcOrd="11" destOrd="0" presId="urn:microsoft.com/office/officeart/2005/8/layout/cycle5"/>
    <dgm:cxn modelId="{921E689D-EE49-0348-BC36-096F48B44F64}" type="presParOf" srcId="{4204E6F4-D5DA-4E99-A3DB-74EB7290C937}" destId="{F15DD2AA-254F-4C11-B30C-202A87DD99C5}" srcOrd="12" destOrd="0" presId="urn:microsoft.com/office/officeart/2005/8/layout/cycle5"/>
    <dgm:cxn modelId="{D542A1A3-E4D6-CD4D-ADB5-E2718DE6B31D}" type="presParOf" srcId="{4204E6F4-D5DA-4E99-A3DB-74EB7290C937}" destId="{C97D84E3-1C3D-4FC5-8EB7-E12B2A92DA9D}" srcOrd="13" destOrd="0" presId="urn:microsoft.com/office/officeart/2005/8/layout/cycle5"/>
    <dgm:cxn modelId="{0409AD91-319E-5C4B-9331-5A86C6FB4A73}" type="presParOf" srcId="{4204E6F4-D5DA-4E99-A3DB-74EB7290C937}" destId="{01FB0B17-63A1-4632-8C17-CB0307E9FA4E}" srcOrd="14" destOrd="0" presId="urn:microsoft.com/office/officeart/2005/8/layout/cycle5"/>
    <dgm:cxn modelId="{F0246397-27AB-C14F-A181-AD2B85CB6DCE}" type="presParOf" srcId="{4204E6F4-D5DA-4E99-A3DB-74EB7290C937}" destId="{3AC3AE7D-77CD-450D-A631-79FC5B2483C1}" srcOrd="15" destOrd="0" presId="urn:microsoft.com/office/officeart/2005/8/layout/cycle5"/>
    <dgm:cxn modelId="{295EDD52-C06A-F540-9C9C-A084CBE2B22C}" type="presParOf" srcId="{4204E6F4-D5DA-4E99-A3DB-74EB7290C937}" destId="{F921D59B-974A-4717-ABF7-24110999251B}" srcOrd="16" destOrd="0" presId="urn:microsoft.com/office/officeart/2005/8/layout/cycle5"/>
    <dgm:cxn modelId="{88916A01-E077-D843-959B-5EF65DF7ED85}"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2EAF3F4-6225-40E9-A2B5-F8E633E39FCE}" type="doc">
      <dgm:prSet loTypeId="urn:microsoft.com/office/officeart/2005/8/layout/cycle5" loCatId="cycle" qsTypeId="urn:microsoft.com/office/officeart/2005/8/quickstyle/simple1" qsCatId="simple" csTypeId="urn:microsoft.com/office/officeart/2005/8/colors/accent1_2" csCatId="accent1" phldr="1"/>
      <dgm:spPr/>
      <dgm:t>
        <a:bodyPr/>
        <a:lstStyle/>
        <a:p>
          <a:endParaRPr lang="en-ZA"/>
        </a:p>
      </dgm:t>
    </dgm:pt>
    <dgm:pt modelId="{59277291-3514-44B7-9A4F-E9558CAB78A3}">
      <dgm:prSet phldrT="[Text]"/>
      <dgm:spPr>
        <a:solidFill>
          <a:schemeClr val="bg2">
            <a:lumMod val="75000"/>
          </a:schemeClr>
        </a:solidFill>
      </dgm:spPr>
      <dgm:t>
        <a:bodyPr/>
        <a:lstStyle/>
        <a:p>
          <a:r>
            <a:rPr lang="en-ZA" b="1" dirty="0" smtClean="0">
              <a:latin typeface="Arial Narrow" pitchFamily="34" charset="0"/>
            </a:rPr>
            <a:t>Conceptualisation</a:t>
          </a:r>
          <a:endParaRPr lang="en-ZA" b="1" dirty="0">
            <a:latin typeface="Arial Narrow" pitchFamily="34" charset="0"/>
          </a:endParaRPr>
        </a:p>
      </dgm:t>
    </dgm:pt>
    <dgm:pt modelId="{83D433B3-8125-40DA-86D6-0EC080B77704}" type="parTrans" cxnId="{6D02BCB2-824B-4D8C-AE09-04E4636B15CE}">
      <dgm:prSet/>
      <dgm:spPr/>
      <dgm:t>
        <a:bodyPr/>
        <a:lstStyle/>
        <a:p>
          <a:endParaRPr lang="en-ZA"/>
        </a:p>
      </dgm:t>
    </dgm:pt>
    <dgm:pt modelId="{FF1D65A6-7DB5-4B29-86FE-66A40429EB2B}" type="sibTrans" cxnId="{6D02BCB2-824B-4D8C-AE09-04E4636B15CE}">
      <dgm:prSet/>
      <dgm:spPr>
        <a:ln w="57150">
          <a:solidFill>
            <a:srgbClr val="FF0000"/>
          </a:solidFill>
        </a:ln>
      </dgm:spPr>
      <dgm:t>
        <a:bodyPr/>
        <a:lstStyle/>
        <a:p>
          <a:endParaRPr lang="en-ZA"/>
        </a:p>
      </dgm:t>
    </dgm:pt>
    <dgm:pt modelId="{90A15130-42A1-49DF-9F55-C1329963FA37}">
      <dgm:prSet phldrT="[Text]"/>
      <dgm:spPr>
        <a:solidFill>
          <a:schemeClr val="bg2">
            <a:lumMod val="75000"/>
          </a:schemeClr>
        </a:solidFill>
      </dgm:spPr>
      <dgm:t>
        <a:bodyPr/>
        <a:lstStyle/>
        <a:p>
          <a:r>
            <a:rPr lang="en-ZA" b="1" dirty="0" smtClean="0">
              <a:latin typeface="Arial Narrow" pitchFamily="34" charset="0"/>
            </a:rPr>
            <a:t>Data</a:t>
          </a:r>
          <a:r>
            <a:rPr lang="en-ZA" dirty="0" smtClean="0"/>
            <a:t> </a:t>
          </a:r>
          <a:r>
            <a:rPr lang="en-ZA" b="1" dirty="0" smtClean="0">
              <a:latin typeface="Arial Narrow" pitchFamily="34" charset="0"/>
            </a:rPr>
            <a:t>Collection</a:t>
          </a:r>
          <a:endParaRPr lang="en-ZA" b="1" dirty="0">
            <a:latin typeface="Arial Narrow" pitchFamily="34" charset="0"/>
          </a:endParaRPr>
        </a:p>
      </dgm:t>
    </dgm:pt>
    <dgm:pt modelId="{22FCC5E7-82BC-467D-AED2-7C2A8FE6A3DA}" type="parTrans" cxnId="{194D4150-B545-41CC-B43F-14180FE4FB5C}">
      <dgm:prSet/>
      <dgm:spPr/>
      <dgm:t>
        <a:bodyPr/>
        <a:lstStyle/>
        <a:p>
          <a:endParaRPr lang="en-ZA"/>
        </a:p>
      </dgm:t>
    </dgm:pt>
    <dgm:pt modelId="{12F0A748-0D3F-46FB-87CA-9116F73561F1}" type="sibTrans" cxnId="{194D4150-B545-41CC-B43F-14180FE4FB5C}">
      <dgm:prSet/>
      <dgm:spPr/>
      <dgm:t>
        <a:bodyPr/>
        <a:lstStyle/>
        <a:p>
          <a:endParaRPr lang="en-ZA"/>
        </a:p>
      </dgm:t>
    </dgm:pt>
    <dgm:pt modelId="{55B83A3F-4590-4687-AD8F-7B15C1CB23D7}">
      <dgm:prSet phldrT="[Text]"/>
      <dgm:spPr>
        <a:solidFill>
          <a:schemeClr val="bg2">
            <a:lumMod val="75000"/>
          </a:schemeClr>
        </a:solidFill>
      </dgm:spPr>
      <dgm:t>
        <a:bodyPr/>
        <a:lstStyle/>
        <a:p>
          <a:r>
            <a:rPr lang="en-ZA" b="1" dirty="0" smtClean="0">
              <a:latin typeface="Arial Narrow" pitchFamily="34" charset="0"/>
            </a:rPr>
            <a:t>Findings</a:t>
          </a:r>
          <a:endParaRPr lang="en-ZA" b="1" dirty="0">
            <a:latin typeface="Arial Narrow" pitchFamily="34" charset="0"/>
          </a:endParaRPr>
        </a:p>
      </dgm:t>
    </dgm:pt>
    <dgm:pt modelId="{B2C5EA57-B756-414C-B594-1DE0E1841BAA}" type="parTrans" cxnId="{89A3AD5E-1DEC-4879-A29E-1B347EED1FE0}">
      <dgm:prSet/>
      <dgm:spPr/>
      <dgm:t>
        <a:bodyPr/>
        <a:lstStyle/>
        <a:p>
          <a:endParaRPr lang="en-ZA"/>
        </a:p>
      </dgm:t>
    </dgm:pt>
    <dgm:pt modelId="{F458128F-3C42-4B4D-893A-0EB38D8F4B4F}" type="sibTrans" cxnId="{89A3AD5E-1DEC-4879-A29E-1B347EED1FE0}">
      <dgm:prSet/>
      <dgm:spPr>
        <a:ln w="57150">
          <a:solidFill>
            <a:srgbClr val="FF0000"/>
          </a:solidFill>
        </a:ln>
      </dgm:spPr>
      <dgm:t>
        <a:bodyPr/>
        <a:lstStyle/>
        <a:p>
          <a:endParaRPr lang="en-ZA"/>
        </a:p>
      </dgm:t>
    </dgm:pt>
    <dgm:pt modelId="{D2CF6EB4-2EF0-4633-858E-582EBC429BA0}">
      <dgm:prSet phldrT="[Text]"/>
      <dgm:spPr>
        <a:solidFill>
          <a:schemeClr val="bg2">
            <a:lumMod val="75000"/>
          </a:schemeClr>
        </a:solidFill>
      </dgm:spPr>
      <dgm:t>
        <a:bodyPr/>
        <a:lstStyle/>
        <a:p>
          <a:r>
            <a:rPr lang="en-ZA" b="1" dirty="0" smtClean="0">
              <a:latin typeface="Arial Narrow" pitchFamily="34" charset="0"/>
            </a:rPr>
            <a:t>Engagement</a:t>
          </a:r>
          <a:endParaRPr lang="en-ZA" b="1" dirty="0">
            <a:latin typeface="Arial Narrow" pitchFamily="34" charset="0"/>
          </a:endParaRPr>
        </a:p>
      </dgm:t>
    </dgm:pt>
    <dgm:pt modelId="{C49D7D42-D25D-4C52-B4C4-D0B445440ADA}" type="parTrans" cxnId="{0B1347F2-430F-4FCE-9A6E-AFCE71E7FA95}">
      <dgm:prSet/>
      <dgm:spPr/>
      <dgm:t>
        <a:bodyPr/>
        <a:lstStyle/>
        <a:p>
          <a:endParaRPr lang="en-ZA"/>
        </a:p>
      </dgm:t>
    </dgm:pt>
    <dgm:pt modelId="{40C24B2D-73B8-40D5-891C-0453C9F02B83}" type="sibTrans" cxnId="{0B1347F2-430F-4FCE-9A6E-AFCE71E7FA95}">
      <dgm:prSet/>
      <dgm:spPr/>
      <dgm:t>
        <a:bodyPr/>
        <a:lstStyle/>
        <a:p>
          <a:endParaRPr lang="en-ZA"/>
        </a:p>
      </dgm:t>
    </dgm:pt>
    <dgm:pt modelId="{8D43FD0C-A41D-41D4-B0B3-3FD182D8FCBC}">
      <dgm:prSet phldrT="[Text]"/>
      <dgm:spPr>
        <a:solidFill>
          <a:schemeClr val="bg2">
            <a:lumMod val="75000"/>
          </a:schemeClr>
        </a:solidFill>
      </dgm:spPr>
      <dgm:t>
        <a:bodyPr/>
        <a:lstStyle/>
        <a:p>
          <a:r>
            <a:rPr lang="en-ZA" b="1" dirty="0" smtClean="0">
              <a:latin typeface="Arial Narrow" pitchFamily="34" charset="0"/>
            </a:rPr>
            <a:t>Translation</a:t>
          </a:r>
          <a:endParaRPr lang="en-ZA" b="1" dirty="0">
            <a:latin typeface="Arial Narrow" pitchFamily="34" charset="0"/>
          </a:endParaRPr>
        </a:p>
      </dgm:t>
    </dgm:pt>
    <dgm:pt modelId="{385B73A2-2345-48F8-A602-7197E0F41DCC}" type="parTrans" cxnId="{4C516F42-5337-45D6-B12E-DA95ABC337D2}">
      <dgm:prSet/>
      <dgm:spPr/>
      <dgm:t>
        <a:bodyPr/>
        <a:lstStyle/>
        <a:p>
          <a:endParaRPr lang="en-ZA"/>
        </a:p>
      </dgm:t>
    </dgm:pt>
    <dgm:pt modelId="{22D37D79-8629-4E9E-93BE-E14EB53B4BC2}" type="sibTrans" cxnId="{4C516F42-5337-45D6-B12E-DA95ABC337D2}">
      <dgm:prSet/>
      <dgm:spPr>
        <a:ln w="57150">
          <a:solidFill>
            <a:srgbClr val="FF0000"/>
          </a:solidFill>
        </a:ln>
      </dgm:spPr>
      <dgm:t>
        <a:bodyPr/>
        <a:lstStyle/>
        <a:p>
          <a:endParaRPr lang="en-ZA"/>
        </a:p>
      </dgm:t>
    </dgm:pt>
    <dgm:pt modelId="{6DDDE7F4-3359-4623-9844-13724DB2E64E}">
      <dgm:prSet phldrT="[Text]"/>
      <dgm:spPr>
        <a:solidFill>
          <a:schemeClr val="bg2">
            <a:lumMod val="75000"/>
          </a:schemeClr>
        </a:solidFill>
      </dgm:spPr>
      <dgm:t>
        <a:bodyPr/>
        <a:lstStyle/>
        <a:p>
          <a:r>
            <a:rPr lang="en-ZA" b="1" dirty="0" smtClean="0">
              <a:latin typeface="Arial Narrow" pitchFamily="34" charset="0"/>
            </a:rPr>
            <a:t>Data Analysis</a:t>
          </a:r>
          <a:endParaRPr lang="en-ZA" b="1" dirty="0">
            <a:latin typeface="Arial Narrow" pitchFamily="34" charset="0"/>
          </a:endParaRPr>
        </a:p>
      </dgm:t>
    </dgm:pt>
    <dgm:pt modelId="{27A612A9-8D5F-4DEB-BBE0-0C00B3D028DC}" type="parTrans" cxnId="{8AC7223F-9970-428E-99B8-26336A70A17A}">
      <dgm:prSet/>
      <dgm:spPr/>
      <dgm:t>
        <a:bodyPr/>
        <a:lstStyle/>
        <a:p>
          <a:endParaRPr lang="en-ZA"/>
        </a:p>
      </dgm:t>
    </dgm:pt>
    <dgm:pt modelId="{3788E604-37F9-4814-B8AE-757B2DBB24B2}" type="sibTrans" cxnId="{8AC7223F-9970-428E-99B8-26336A70A17A}">
      <dgm:prSet/>
      <dgm:spPr>
        <a:ln w="57150">
          <a:solidFill>
            <a:srgbClr val="FF0000"/>
          </a:solidFill>
        </a:ln>
      </dgm:spPr>
      <dgm:t>
        <a:bodyPr/>
        <a:lstStyle/>
        <a:p>
          <a:endParaRPr lang="en-ZA"/>
        </a:p>
      </dgm:t>
    </dgm:pt>
    <dgm:pt modelId="{4204E6F4-D5DA-4E99-A3DB-74EB7290C937}" type="pres">
      <dgm:prSet presAssocID="{72EAF3F4-6225-40E9-A2B5-F8E633E39FCE}" presName="cycle" presStyleCnt="0">
        <dgm:presLayoutVars>
          <dgm:dir/>
          <dgm:resizeHandles val="exact"/>
        </dgm:presLayoutVars>
      </dgm:prSet>
      <dgm:spPr/>
      <dgm:t>
        <a:bodyPr/>
        <a:lstStyle/>
        <a:p>
          <a:endParaRPr lang="en-ZA"/>
        </a:p>
      </dgm:t>
    </dgm:pt>
    <dgm:pt modelId="{D8F89F8C-7907-45AA-8605-585D17A48120}" type="pres">
      <dgm:prSet presAssocID="{59277291-3514-44B7-9A4F-E9558CAB78A3}" presName="node" presStyleLbl="node1" presStyleIdx="0" presStyleCnt="6" custScaleX="105324" custScaleY="59489" custRadScaleRad="95861" custRadScaleInc="8629">
        <dgm:presLayoutVars>
          <dgm:bulletEnabled val="1"/>
        </dgm:presLayoutVars>
      </dgm:prSet>
      <dgm:spPr/>
      <dgm:t>
        <a:bodyPr/>
        <a:lstStyle/>
        <a:p>
          <a:endParaRPr lang="en-ZA"/>
        </a:p>
      </dgm:t>
    </dgm:pt>
    <dgm:pt modelId="{7A985862-D1BB-434E-9AE5-D89F3C62D1BB}" type="pres">
      <dgm:prSet presAssocID="{59277291-3514-44B7-9A4F-E9558CAB78A3}" presName="spNode" presStyleCnt="0"/>
      <dgm:spPr/>
    </dgm:pt>
    <dgm:pt modelId="{26707DEF-C2A3-4F04-A445-14F8309FEEDD}" type="pres">
      <dgm:prSet presAssocID="{FF1D65A6-7DB5-4B29-86FE-66A40429EB2B}" presName="sibTrans" presStyleLbl="sibTrans1D1" presStyleIdx="0" presStyleCnt="6"/>
      <dgm:spPr/>
      <dgm:t>
        <a:bodyPr/>
        <a:lstStyle/>
        <a:p>
          <a:endParaRPr lang="en-ZA"/>
        </a:p>
      </dgm:t>
    </dgm:pt>
    <dgm:pt modelId="{2A0AA8E5-37F0-48C6-B23C-7449C5597EAE}" type="pres">
      <dgm:prSet presAssocID="{90A15130-42A1-49DF-9F55-C1329963FA37}" presName="node" presStyleLbl="node1" presStyleIdx="1" presStyleCnt="6" custScaleY="39235" custRadScaleRad="84674" custRadScaleInc="90462">
        <dgm:presLayoutVars>
          <dgm:bulletEnabled val="1"/>
        </dgm:presLayoutVars>
      </dgm:prSet>
      <dgm:spPr/>
      <dgm:t>
        <a:bodyPr/>
        <a:lstStyle/>
        <a:p>
          <a:endParaRPr lang="en-ZA"/>
        </a:p>
      </dgm:t>
    </dgm:pt>
    <dgm:pt modelId="{ECD051F6-8892-47FD-A8FE-15113512CB88}" type="pres">
      <dgm:prSet presAssocID="{90A15130-42A1-49DF-9F55-C1329963FA37}" presName="spNode" presStyleCnt="0"/>
      <dgm:spPr/>
    </dgm:pt>
    <dgm:pt modelId="{4FFE4E8A-8295-4C8D-A5C5-85BD884139AB}" type="pres">
      <dgm:prSet presAssocID="{12F0A748-0D3F-46FB-87CA-9116F73561F1}" presName="sibTrans" presStyleLbl="sibTrans1D1" presStyleIdx="1" presStyleCnt="6"/>
      <dgm:spPr/>
      <dgm:t>
        <a:bodyPr/>
        <a:lstStyle/>
        <a:p>
          <a:endParaRPr lang="en-ZA"/>
        </a:p>
      </dgm:t>
    </dgm:pt>
    <dgm:pt modelId="{DB434C10-9FDF-46FC-92E5-BE51376FEEDA}" type="pres">
      <dgm:prSet presAssocID="{6DDDE7F4-3359-4623-9844-13724DB2E64E}" presName="node" presStyleLbl="node1" presStyleIdx="2" presStyleCnt="6" custScaleY="41784" custRadScaleRad="85119" custRadScaleInc="-147816">
        <dgm:presLayoutVars>
          <dgm:bulletEnabled val="1"/>
        </dgm:presLayoutVars>
      </dgm:prSet>
      <dgm:spPr/>
      <dgm:t>
        <a:bodyPr/>
        <a:lstStyle/>
        <a:p>
          <a:endParaRPr lang="en-ZA"/>
        </a:p>
      </dgm:t>
    </dgm:pt>
    <dgm:pt modelId="{688ADC7B-0C00-4476-8BA5-5D88E0743A62}" type="pres">
      <dgm:prSet presAssocID="{6DDDE7F4-3359-4623-9844-13724DB2E64E}" presName="spNode" presStyleCnt="0"/>
      <dgm:spPr/>
    </dgm:pt>
    <dgm:pt modelId="{5A1B637C-8A86-429D-9389-9C895C757AF3}" type="pres">
      <dgm:prSet presAssocID="{3788E604-37F9-4814-B8AE-757B2DBB24B2}" presName="sibTrans" presStyleLbl="sibTrans1D1" presStyleIdx="2" presStyleCnt="6"/>
      <dgm:spPr/>
      <dgm:t>
        <a:bodyPr/>
        <a:lstStyle/>
        <a:p>
          <a:endParaRPr lang="en-ZA"/>
        </a:p>
      </dgm:t>
    </dgm:pt>
    <dgm:pt modelId="{89B1664F-2527-41AB-A31B-7501D64A8E2C}" type="pres">
      <dgm:prSet presAssocID="{55B83A3F-4590-4687-AD8F-7B15C1CB23D7}" presName="node" presStyleLbl="node1" presStyleIdx="3" presStyleCnt="6" custScaleY="59488" custRadScaleRad="76574" custRadScaleInc="3322">
        <dgm:presLayoutVars>
          <dgm:bulletEnabled val="1"/>
        </dgm:presLayoutVars>
      </dgm:prSet>
      <dgm:spPr/>
      <dgm:t>
        <a:bodyPr/>
        <a:lstStyle/>
        <a:p>
          <a:endParaRPr lang="en-ZA"/>
        </a:p>
      </dgm:t>
    </dgm:pt>
    <dgm:pt modelId="{D74AAA23-D470-4861-A468-DF849E0C0AC1}" type="pres">
      <dgm:prSet presAssocID="{55B83A3F-4590-4687-AD8F-7B15C1CB23D7}" presName="spNode" presStyleCnt="0"/>
      <dgm:spPr/>
    </dgm:pt>
    <dgm:pt modelId="{60288276-AFC0-4723-A8A7-EE755A8DE54C}" type="pres">
      <dgm:prSet presAssocID="{F458128F-3C42-4B4D-893A-0EB38D8F4B4F}" presName="sibTrans" presStyleLbl="sibTrans1D1" presStyleIdx="3" presStyleCnt="6"/>
      <dgm:spPr/>
      <dgm:t>
        <a:bodyPr/>
        <a:lstStyle/>
        <a:p>
          <a:endParaRPr lang="en-ZA"/>
        </a:p>
      </dgm:t>
    </dgm:pt>
    <dgm:pt modelId="{F15DD2AA-254F-4C11-B30C-202A87DD99C5}" type="pres">
      <dgm:prSet presAssocID="{D2CF6EB4-2EF0-4633-858E-582EBC429BA0}" presName="node" presStyleLbl="node1" presStyleIdx="4" presStyleCnt="6" custScaleY="41783" custRadScaleRad="78293" custRadScaleInc="151075">
        <dgm:presLayoutVars>
          <dgm:bulletEnabled val="1"/>
        </dgm:presLayoutVars>
      </dgm:prSet>
      <dgm:spPr/>
      <dgm:t>
        <a:bodyPr/>
        <a:lstStyle/>
        <a:p>
          <a:endParaRPr lang="en-ZA"/>
        </a:p>
      </dgm:t>
    </dgm:pt>
    <dgm:pt modelId="{C97D84E3-1C3D-4FC5-8EB7-E12B2A92DA9D}" type="pres">
      <dgm:prSet presAssocID="{D2CF6EB4-2EF0-4633-858E-582EBC429BA0}" presName="spNode" presStyleCnt="0"/>
      <dgm:spPr/>
    </dgm:pt>
    <dgm:pt modelId="{01FB0B17-63A1-4632-8C17-CB0307E9FA4E}" type="pres">
      <dgm:prSet presAssocID="{40C24B2D-73B8-40D5-891C-0453C9F02B83}" presName="sibTrans" presStyleLbl="sibTrans1D1" presStyleIdx="4" presStyleCnt="6"/>
      <dgm:spPr/>
      <dgm:t>
        <a:bodyPr/>
        <a:lstStyle/>
        <a:p>
          <a:endParaRPr lang="en-ZA"/>
        </a:p>
      </dgm:t>
    </dgm:pt>
    <dgm:pt modelId="{3AC3AE7D-77CD-450D-A631-79FC5B2483C1}" type="pres">
      <dgm:prSet presAssocID="{8D43FD0C-A41D-41D4-B0B3-3FD182D8FCBC}" presName="node" presStyleLbl="node1" presStyleIdx="5" presStyleCnt="6" custScaleY="41782" custRadScaleRad="81416" custRadScaleInc="-70388">
        <dgm:presLayoutVars>
          <dgm:bulletEnabled val="1"/>
        </dgm:presLayoutVars>
      </dgm:prSet>
      <dgm:spPr/>
      <dgm:t>
        <a:bodyPr/>
        <a:lstStyle/>
        <a:p>
          <a:endParaRPr lang="en-ZA"/>
        </a:p>
      </dgm:t>
    </dgm:pt>
    <dgm:pt modelId="{F921D59B-974A-4717-ABF7-24110999251B}" type="pres">
      <dgm:prSet presAssocID="{8D43FD0C-A41D-41D4-B0B3-3FD182D8FCBC}" presName="spNode" presStyleCnt="0"/>
      <dgm:spPr/>
    </dgm:pt>
    <dgm:pt modelId="{267063D5-F672-4FE9-A4FB-0BD40869B1B3}" type="pres">
      <dgm:prSet presAssocID="{22D37D79-8629-4E9E-93BE-E14EB53B4BC2}" presName="sibTrans" presStyleLbl="sibTrans1D1" presStyleIdx="5" presStyleCnt="6"/>
      <dgm:spPr/>
      <dgm:t>
        <a:bodyPr/>
        <a:lstStyle/>
        <a:p>
          <a:endParaRPr lang="en-ZA"/>
        </a:p>
      </dgm:t>
    </dgm:pt>
  </dgm:ptLst>
  <dgm:cxnLst>
    <dgm:cxn modelId="{0B1347F2-430F-4FCE-9A6E-AFCE71E7FA95}" srcId="{72EAF3F4-6225-40E9-A2B5-F8E633E39FCE}" destId="{D2CF6EB4-2EF0-4633-858E-582EBC429BA0}" srcOrd="4" destOrd="0" parTransId="{C49D7D42-D25D-4C52-B4C4-D0B445440ADA}" sibTransId="{40C24B2D-73B8-40D5-891C-0453C9F02B83}"/>
    <dgm:cxn modelId="{782573E4-1FBE-944B-BE95-A547F6C5D63D}" type="presOf" srcId="{8D43FD0C-A41D-41D4-B0B3-3FD182D8FCBC}" destId="{3AC3AE7D-77CD-450D-A631-79FC5B2483C1}" srcOrd="0" destOrd="0" presId="urn:microsoft.com/office/officeart/2005/8/layout/cycle5"/>
    <dgm:cxn modelId="{7DAB6C96-7232-744B-B09B-4E4C00F8F27E}" type="presOf" srcId="{72EAF3F4-6225-40E9-A2B5-F8E633E39FCE}" destId="{4204E6F4-D5DA-4E99-A3DB-74EB7290C937}" srcOrd="0" destOrd="0" presId="urn:microsoft.com/office/officeart/2005/8/layout/cycle5"/>
    <dgm:cxn modelId="{236B539A-A6A1-BA4B-9B73-FE7E2A21E09E}" type="presOf" srcId="{59277291-3514-44B7-9A4F-E9558CAB78A3}" destId="{D8F89F8C-7907-45AA-8605-585D17A48120}" srcOrd="0" destOrd="0" presId="urn:microsoft.com/office/officeart/2005/8/layout/cycle5"/>
    <dgm:cxn modelId="{A2CC2AB8-2979-D549-83E2-4D2E90C871F6}" type="presOf" srcId="{D2CF6EB4-2EF0-4633-858E-582EBC429BA0}" destId="{F15DD2AA-254F-4C11-B30C-202A87DD99C5}" srcOrd="0" destOrd="0" presId="urn:microsoft.com/office/officeart/2005/8/layout/cycle5"/>
    <dgm:cxn modelId="{0C9CC6B3-B93F-9146-A919-451E52510492}" type="presOf" srcId="{F458128F-3C42-4B4D-893A-0EB38D8F4B4F}" destId="{60288276-AFC0-4723-A8A7-EE755A8DE54C}" srcOrd="0" destOrd="0" presId="urn:microsoft.com/office/officeart/2005/8/layout/cycle5"/>
    <dgm:cxn modelId="{3EE51BA2-A7E4-1640-88C6-C7E22D3BE02F}" type="presOf" srcId="{90A15130-42A1-49DF-9F55-C1329963FA37}" destId="{2A0AA8E5-37F0-48C6-B23C-7449C5597EAE}" srcOrd="0" destOrd="0" presId="urn:microsoft.com/office/officeart/2005/8/layout/cycle5"/>
    <dgm:cxn modelId="{6D02BCB2-824B-4D8C-AE09-04E4636B15CE}" srcId="{72EAF3F4-6225-40E9-A2B5-F8E633E39FCE}" destId="{59277291-3514-44B7-9A4F-E9558CAB78A3}" srcOrd="0" destOrd="0" parTransId="{83D433B3-8125-40DA-86D6-0EC080B77704}" sibTransId="{FF1D65A6-7DB5-4B29-86FE-66A40429EB2B}"/>
    <dgm:cxn modelId="{194D4150-B545-41CC-B43F-14180FE4FB5C}" srcId="{72EAF3F4-6225-40E9-A2B5-F8E633E39FCE}" destId="{90A15130-42A1-49DF-9F55-C1329963FA37}" srcOrd="1" destOrd="0" parTransId="{22FCC5E7-82BC-467D-AED2-7C2A8FE6A3DA}" sibTransId="{12F0A748-0D3F-46FB-87CA-9116F73561F1}"/>
    <dgm:cxn modelId="{86EEA9DA-9D3A-3D49-BAD7-0688EB91D1F7}" type="presOf" srcId="{22D37D79-8629-4E9E-93BE-E14EB53B4BC2}" destId="{267063D5-F672-4FE9-A4FB-0BD40869B1B3}" srcOrd="0" destOrd="0" presId="urn:microsoft.com/office/officeart/2005/8/layout/cycle5"/>
    <dgm:cxn modelId="{D8647A2B-79BF-A148-8DF0-2FB29D507C8F}" type="presOf" srcId="{40C24B2D-73B8-40D5-891C-0453C9F02B83}" destId="{01FB0B17-63A1-4632-8C17-CB0307E9FA4E}" srcOrd="0" destOrd="0" presId="urn:microsoft.com/office/officeart/2005/8/layout/cycle5"/>
    <dgm:cxn modelId="{FB2684D3-FF7B-E545-A7C2-297662025E9C}" type="presOf" srcId="{12F0A748-0D3F-46FB-87CA-9116F73561F1}" destId="{4FFE4E8A-8295-4C8D-A5C5-85BD884139AB}" srcOrd="0" destOrd="0" presId="urn:microsoft.com/office/officeart/2005/8/layout/cycle5"/>
    <dgm:cxn modelId="{736E74B5-A534-9C47-83B3-F999D5639437}" type="presOf" srcId="{FF1D65A6-7DB5-4B29-86FE-66A40429EB2B}" destId="{26707DEF-C2A3-4F04-A445-14F8309FEEDD}" srcOrd="0" destOrd="0" presId="urn:microsoft.com/office/officeart/2005/8/layout/cycle5"/>
    <dgm:cxn modelId="{C87D0BF7-6C6B-DA4A-B24F-B5A512AD958F}" type="presOf" srcId="{6DDDE7F4-3359-4623-9844-13724DB2E64E}" destId="{DB434C10-9FDF-46FC-92E5-BE51376FEEDA}" srcOrd="0" destOrd="0" presId="urn:microsoft.com/office/officeart/2005/8/layout/cycle5"/>
    <dgm:cxn modelId="{8AC7223F-9970-428E-99B8-26336A70A17A}" srcId="{72EAF3F4-6225-40E9-A2B5-F8E633E39FCE}" destId="{6DDDE7F4-3359-4623-9844-13724DB2E64E}" srcOrd="2" destOrd="0" parTransId="{27A612A9-8D5F-4DEB-BBE0-0C00B3D028DC}" sibTransId="{3788E604-37F9-4814-B8AE-757B2DBB24B2}"/>
    <dgm:cxn modelId="{4C516F42-5337-45D6-B12E-DA95ABC337D2}" srcId="{72EAF3F4-6225-40E9-A2B5-F8E633E39FCE}" destId="{8D43FD0C-A41D-41D4-B0B3-3FD182D8FCBC}" srcOrd="5" destOrd="0" parTransId="{385B73A2-2345-48F8-A602-7197E0F41DCC}" sibTransId="{22D37D79-8629-4E9E-93BE-E14EB53B4BC2}"/>
    <dgm:cxn modelId="{09FE6C24-9D7C-3E4B-875B-324D8EDCCF85}" type="presOf" srcId="{55B83A3F-4590-4687-AD8F-7B15C1CB23D7}" destId="{89B1664F-2527-41AB-A31B-7501D64A8E2C}" srcOrd="0" destOrd="0" presId="urn:microsoft.com/office/officeart/2005/8/layout/cycle5"/>
    <dgm:cxn modelId="{89A3AD5E-1DEC-4879-A29E-1B347EED1FE0}" srcId="{72EAF3F4-6225-40E9-A2B5-F8E633E39FCE}" destId="{55B83A3F-4590-4687-AD8F-7B15C1CB23D7}" srcOrd="3" destOrd="0" parTransId="{B2C5EA57-B756-414C-B594-1DE0E1841BAA}" sibTransId="{F458128F-3C42-4B4D-893A-0EB38D8F4B4F}"/>
    <dgm:cxn modelId="{F573E035-E790-F246-AC8D-85D495395513}" type="presOf" srcId="{3788E604-37F9-4814-B8AE-757B2DBB24B2}" destId="{5A1B637C-8A86-429D-9389-9C895C757AF3}" srcOrd="0" destOrd="0" presId="urn:microsoft.com/office/officeart/2005/8/layout/cycle5"/>
    <dgm:cxn modelId="{D5D96488-A42A-2942-97D8-A1537DF65EC9}" type="presParOf" srcId="{4204E6F4-D5DA-4E99-A3DB-74EB7290C937}" destId="{D8F89F8C-7907-45AA-8605-585D17A48120}" srcOrd="0" destOrd="0" presId="urn:microsoft.com/office/officeart/2005/8/layout/cycle5"/>
    <dgm:cxn modelId="{8A49E1F0-5D7C-F34A-A96F-4174F4F67C2B}" type="presParOf" srcId="{4204E6F4-D5DA-4E99-A3DB-74EB7290C937}" destId="{7A985862-D1BB-434E-9AE5-D89F3C62D1BB}" srcOrd="1" destOrd="0" presId="urn:microsoft.com/office/officeart/2005/8/layout/cycle5"/>
    <dgm:cxn modelId="{2028856F-F63D-C847-AEDD-76C5DFC2BA56}" type="presParOf" srcId="{4204E6F4-D5DA-4E99-A3DB-74EB7290C937}" destId="{26707DEF-C2A3-4F04-A445-14F8309FEEDD}" srcOrd="2" destOrd="0" presId="urn:microsoft.com/office/officeart/2005/8/layout/cycle5"/>
    <dgm:cxn modelId="{B513A50D-62F0-874F-96C8-90DB405D9F9A}" type="presParOf" srcId="{4204E6F4-D5DA-4E99-A3DB-74EB7290C937}" destId="{2A0AA8E5-37F0-48C6-B23C-7449C5597EAE}" srcOrd="3" destOrd="0" presId="urn:microsoft.com/office/officeart/2005/8/layout/cycle5"/>
    <dgm:cxn modelId="{F1816010-A7DB-EC42-8A8B-3E8724DCB461}" type="presParOf" srcId="{4204E6F4-D5DA-4E99-A3DB-74EB7290C937}" destId="{ECD051F6-8892-47FD-A8FE-15113512CB88}" srcOrd="4" destOrd="0" presId="urn:microsoft.com/office/officeart/2005/8/layout/cycle5"/>
    <dgm:cxn modelId="{FEF4EE76-1A8A-6041-A9AF-4215EC817C05}" type="presParOf" srcId="{4204E6F4-D5DA-4E99-A3DB-74EB7290C937}" destId="{4FFE4E8A-8295-4C8D-A5C5-85BD884139AB}" srcOrd="5" destOrd="0" presId="urn:microsoft.com/office/officeart/2005/8/layout/cycle5"/>
    <dgm:cxn modelId="{CF5609DE-8DEE-6646-BB8F-476575A55F68}" type="presParOf" srcId="{4204E6F4-D5DA-4E99-A3DB-74EB7290C937}" destId="{DB434C10-9FDF-46FC-92E5-BE51376FEEDA}" srcOrd="6" destOrd="0" presId="urn:microsoft.com/office/officeart/2005/8/layout/cycle5"/>
    <dgm:cxn modelId="{3FC24524-4565-0E46-91A9-7720D892B1FD}" type="presParOf" srcId="{4204E6F4-D5DA-4E99-A3DB-74EB7290C937}" destId="{688ADC7B-0C00-4476-8BA5-5D88E0743A62}" srcOrd="7" destOrd="0" presId="urn:microsoft.com/office/officeart/2005/8/layout/cycle5"/>
    <dgm:cxn modelId="{E6B745B2-F8BD-0742-9DF8-506C63AD3038}" type="presParOf" srcId="{4204E6F4-D5DA-4E99-A3DB-74EB7290C937}" destId="{5A1B637C-8A86-429D-9389-9C895C757AF3}" srcOrd="8" destOrd="0" presId="urn:microsoft.com/office/officeart/2005/8/layout/cycle5"/>
    <dgm:cxn modelId="{1B6868AA-2CFE-E249-8268-752FBD5888B0}" type="presParOf" srcId="{4204E6F4-D5DA-4E99-A3DB-74EB7290C937}" destId="{89B1664F-2527-41AB-A31B-7501D64A8E2C}" srcOrd="9" destOrd="0" presId="urn:microsoft.com/office/officeart/2005/8/layout/cycle5"/>
    <dgm:cxn modelId="{B9480576-7B13-A54A-AB11-F1619C6D77DA}" type="presParOf" srcId="{4204E6F4-D5DA-4E99-A3DB-74EB7290C937}" destId="{D74AAA23-D470-4861-A468-DF849E0C0AC1}" srcOrd="10" destOrd="0" presId="urn:microsoft.com/office/officeart/2005/8/layout/cycle5"/>
    <dgm:cxn modelId="{705459F0-7638-DD46-A6B0-A0871E302DA0}" type="presParOf" srcId="{4204E6F4-D5DA-4E99-A3DB-74EB7290C937}" destId="{60288276-AFC0-4723-A8A7-EE755A8DE54C}" srcOrd="11" destOrd="0" presId="urn:microsoft.com/office/officeart/2005/8/layout/cycle5"/>
    <dgm:cxn modelId="{7A8242F5-70CB-6547-A455-967CDEBACE8D}" type="presParOf" srcId="{4204E6F4-D5DA-4E99-A3DB-74EB7290C937}" destId="{F15DD2AA-254F-4C11-B30C-202A87DD99C5}" srcOrd="12" destOrd="0" presId="urn:microsoft.com/office/officeart/2005/8/layout/cycle5"/>
    <dgm:cxn modelId="{750C5BC1-4A9C-9D4D-963C-33BB57E8CCD5}" type="presParOf" srcId="{4204E6F4-D5DA-4E99-A3DB-74EB7290C937}" destId="{C97D84E3-1C3D-4FC5-8EB7-E12B2A92DA9D}" srcOrd="13" destOrd="0" presId="urn:microsoft.com/office/officeart/2005/8/layout/cycle5"/>
    <dgm:cxn modelId="{6197C8D8-3F82-2940-AA02-A56500BEE832}" type="presParOf" srcId="{4204E6F4-D5DA-4E99-A3DB-74EB7290C937}" destId="{01FB0B17-63A1-4632-8C17-CB0307E9FA4E}" srcOrd="14" destOrd="0" presId="urn:microsoft.com/office/officeart/2005/8/layout/cycle5"/>
    <dgm:cxn modelId="{028AEAEF-FF0F-C848-97B7-523226F4FC23}" type="presParOf" srcId="{4204E6F4-D5DA-4E99-A3DB-74EB7290C937}" destId="{3AC3AE7D-77CD-450D-A631-79FC5B2483C1}" srcOrd="15" destOrd="0" presId="urn:microsoft.com/office/officeart/2005/8/layout/cycle5"/>
    <dgm:cxn modelId="{A54F77C5-1655-7844-A7EB-7A1A088338AF}" type="presParOf" srcId="{4204E6F4-D5DA-4E99-A3DB-74EB7290C937}" destId="{F921D59B-974A-4717-ABF7-24110999251B}" srcOrd="16" destOrd="0" presId="urn:microsoft.com/office/officeart/2005/8/layout/cycle5"/>
    <dgm:cxn modelId="{C6D8E774-B3FB-1D45-9819-AC917E627882}" type="presParOf" srcId="{4204E6F4-D5DA-4E99-A3DB-74EB7290C937}" destId="{267063D5-F672-4FE9-A4FB-0BD40869B1B3}"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73931" y="146740"/>
        <a:ext cx="688565" cy="236594"/>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18092" y="1000674"/>
        <a:ext cx="661181" cy="156042"/>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42159" y="1183790"/>
        <a:ext cx="660083" cy="16617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52777" y="1937044"/>
        <a:ext cx="652465" cy="236590"/>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45091" y="1174002"/>
        <a:ext cx="660083" cy="16617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45090" y="945093"/>
        <a:ext cx="660085" cy="166172"/>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19050" cap="flat" cmpd="sng" algn="ctr">
          <a:solidFill>
            <a:scrgbClr r="0" g="0" b="0">
              <a:shade val="95000"/>
              <a:satMod val="105000"/>
            </a:scrgb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F89F8C-7907-45AA-8605-585D17A48120}">
      <dsp:nvSpPr>
        <dsp:cNvPr id="0" name=""/>
        <dsp:cNvSpPr/>
      </dsp:nvSpPr>
      <dsp:spPr>
        <a:xfrm>
          <a:off x="1761132" y="133941"/>
          <a:ext cx="714163" cy="262192"/>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Conceptualisation</a:t>
          </a:r>
          <a:endParaRPr lang="en-ZA" sz="700" b="1" kern="1200" dirty="0">
            <a:latin typeface="Arial Narrow" pitchFamily="34" charset="0"/>
          </a:endParaRPr>
        </a:p>
      </dsp:txBody>
      <dsp:txXfrm>
        <a:off x="1773931" y="146740"/>
        <a:ext cx="688565" cy="236594"/>
      </dsp:txXfrm>
    </dsp:sp>
    <dsp:sp modelId="{26707DEF-C2A3-4F04-A445-14F8309FEEDD}">
      <dsp:nvSpPr>
        <dsp:cNvPr id="0" name=""/>
        <dsp:cNvSpPr/>
      </dsp:nvSpPr>
      <dsp:spPr>
        <a:xfrm>
          <a:off x="872907" y="176517"/>
          <a:ext cx="2077080" cy="2077080"/>
        </a:xfrm>
        <a:custGeom>
          <a:avLst/>
          <a:gdLst/>
          <a:ahLst/>
          <a:cxnLst/>
          <a:rect l="0" t="0" r="0" b="0"/>
          <a:pathLst>
            <a:path>
              <a:moveTo>
                <a:pt x="1728095" y="261958"/>
              </a:moveTo>
              <a:arcTo wR="1038540" hR="1038540" stAng="18696183" swAng="1637246"/>
            </a:path>
          </a:pathLst>
        </a:custGeom>
        <a:noFill/>
        <a:ln w="57150" cap="flat"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 modelId="{2A0AA8E5-37F0-48C6-B23C-7449C5597EAE}">
      <dsp:nvSpPr>
        <dsp:cNvPr id="0" name=""/>
        <dsp:cNvSpPr/>
      </dsp:nvSpPr>
      <dsp:spPr>
        <a:xfrm>
          <a:off x="2609651" y="992233"/>
          <a:ext cx="678063" cy="17292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a:t>
          </a:r>
          <a:r>
            <a:rPr lang="en-ZA" sz="700" kern="1200" dirty="0" smtClean="0"/>
            <a:t> </a:t>
          </a:r>
          <a:r>
            <a:rPr lang="en-ZA" sz="700" b="1" kern="1200" dirty="0" smtClean="0">
              <a:latin typeface="Arial Narrow" pitchFamily="34" charset="0"/>
            </a:rPr>
            <a:t>Collection</a:t>
          </a:r>
          <a:endParaRPr lang="en-ZA" sz="700" b="1" kern="1200" dirty="0">
            <a:latin typeface="Arial Narrow" pitchFamily="34" charset="0"/>
          </a:endParaRPr>
        </a:p>
      </dsp:txBody>
      <dsp:txXfrm>
        <a:off x="2618092" y="1000674"/>
        <a:ext cx="661181" cy="156042"/>
      </dsp:txXfrm>
    </dsp:sp>
    <dsp:sp modelId="{4FFE4E8A-8295-4C8D-A5C5-85BD884139AB}">
      <dsp:nvSpPr>
        <dsp:cNvPr id="0" name=""/>
        <dsp:cNvSpPr/>
      </dsp:nvSpPr>
      <dsp:spPr>
        <a:xfrm>
          <a:off x="1030200" y="655608"/>
          <a:ext cx="2077080" cy="2077080"/>
        </a:xfrm>
        <a:custGeom>
          <a:avLst/>
          <a:gdLst/>
          <a:ahLst/>
          <a:cxnLst/>
          <a:rect l="0" t="0" r="0" b="0"/>
          <a:pathLst>
            <a:path>
              <a:moveTo>
                <a:pt x="1933396" y="511473"/>
              </a:moveTo>
              <a:arcTo wR="1038540" hR="1038540" stAng="19770124" swAng="22182"/>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B434C10-9FDF-46FC-92E5-BE51376FEEDA}">
      <dsp:nvSpPr>
        <dsp:cNvPr id="0" name=""/>
        <dsp:cNvSpPr/>
      </dsp:nvSpPr>
      <dsp:spPr>
        <a:xfrm>
          <a:off x="2633169" y="1174800"/>
          <a:ext cx="678063" cy="184159"/>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Data Analysis</a:t>
          </a:r>
          <a:endParaRPr lang="en-ZA" sz="700" b="1" kern="1200" dirty="0">
            <a:latin typeface="Arial Narrow" pitchFamily="34" charset="0"/>
          </a:endParaRPr>
        </a:p>
      </dsp:txBody>
      <dsp:txXfrm>
        <a:off x="2642159" y="1183790"/>
        <a:ext cx="660083" cy="166179"/>
      </dsp:txXfrm>
    </dsp:sp>
    <dsp:sp modelId="{5A1B637C-8A86-429D-9389-9C895C757AF3}">
      <dsp:nvSpPr>
        <dsp:cNvPr id="0" name=""/>
        <dsp:cNvSpPr/>
      </dsp:nvSpPr>
      <dsp:spPr>
        <a:xfrm>
          <a:off x="938698" y="4887"/>
          <a:ext cx="2077080" cy="2077080"/>
        </a:xfrm>
        <a:custGeom>
          <a:avLst/>
          <a:gdLst/>
          <a:ahLst/>
          <a:cxnLst/>
          <a:rect l="0" t="0" r="0" b="0"/>
          <a:pathLst>
            <a:path>
              <a:moveTo>
                <a:pt x="1965018" y="1507800"/>
              </a:moveTo>
              <a:arcTo wR="1038540" hR="1038540" stAng="1611729" swAng="1730852"/>
            </a:path>
          </a:pathLst>
        </a:custGeom>
        <a:noFill/>
        <a:ln w="57150" cap="flat"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 modelId="{89B1664F-2527-41AB-A31B-7501D64A8E2C}">
      <dsp:nvSpPr>
        <dsp:cNvPr id="0" name=""/>
        <dsp:cNvSpPr/>
      </dsp:nvSpPr>
      <dsp:spPr>
        <a:xfrm>
          <a:off x="1739978" y="1924245"/>
          <a:ext cx="678063" cy="262188"/>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Findings</a:t>
          </a:r>
          <a:endParaRPr lang="en-ZA" sz="700" b="1" kern="1200" dirty="0">
            <a:latin typeface="Arial Narrow" pitchFamily="34" charset="0"/>
          </a:endParaRPr>
        </a:p>
      </dsp:txBody>
      <dsp:txXfrm>
        <a:off x="1752777" y="1937044"/>
        <a:ext cx="652465" cy="236590"/>
      </dsp:txXfrm>
    </dsp:sp>
    <dsp:sp modelId="{60288276-AFC0-4723-A8A7-EE755A8DE54C}">
      <dsp:nvSpPr>
        <dsp:cNvPr id="0" name=""/>
        <dsp:cNvSpPr/>
      </dsp:nvSpPr>
      <dsp:spPr>
        <a:xfrm>
          <a:off x="1247610" y="53220"/>
          <a:ext cx="2077080" cy="2077080"/>
        </a:xfrm>
        <a:custGeom>
          <a:avLst/>
          <a:gdLst/>
          <a:ahLst/>
          <a:cxnLst/>
          <a:rect l="0" t="0" r="0" b="0"/>
          <a:pathLst>
            <a:path>
              <a:moveTo>
                <a:pt x="366827" y="1830605"/>
              </a:moveTo>
              <a:arcTo wR="1038540" hR="1038540" stAng="7817982" swAng="1606751"/>
            </a:path>
          </a:pathLst>
        </a:custGeom>
        <a:noFill/>
        <a:ln w="57150" cap="flat"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 modelId="{F15DD2AA-254F-4C11-B30C-202A87DD99C5}">
      <dsp:nvSpPr>
        <dsp:cNvPr id="0" name=""/>
        <dsp:cNvSpPr/>
      </dsp:nvSpPr>
      <dsp:spPr>
        <a:xfrm>
          <a:off x="936101" y="1165012"/>
          <a:ext cx="678063" cy="184154"/>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Engagement</a:t>
          </a:r>
          <a:endParaRPr lang="en-ZA" sz="700" b="1" kern="1200" dirty="0">
            <a:latin typeface="Arial Narrow" pitchFamily="34" charset="0"/>
          </a:endParaRPr>
        </a:p>
      </dsp:txBody>
      <dsp:txXfrm>
        <a:off x="945091" y="1174002"/>
        <a:ext cx="660083" cy="166174"/>
      </dsp:txXfrm>
    </dsp:sp>
    <dsp:sp modelId="{01FB0B17-63A1-4632-8C17-CB0307E9FA4E}">
      <dsp:nvSpPr>
        <dsp:cNvPr id="0" name=""/>
        <dsp:cNvSpPr/>
      </dsp:nvSpPr>
      <dsp:spPr>
        <a:xfrm>
          <a:off x="1123526" y="-422871"/>
          <a:ext cx="2077080" cy="2077080"/>
        </a:xfrm>
        <a:custGeom>
          <a:avLst/>
          <a:gdLst/>
          <a:ahLst/>
          <a:cxnLst/>
          <a:rect l="0" t="0" r="0" b="0"/>
          <a:pathLst>
            <a:path>
              <a:moveTo>
                <a:pt x="151733" y="1579040"/>
              </a:moveTo>
              <a:arcTo wR="1038540" hR="1038540" stAng="8918287" swAng="103187"/>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3AC3AE7D-77CD-450D-A631-79FC5B2483C1}">
      <dsp:nvSpPr>
        <dsp:cNvPr id="0" name=""/>
        <dsp:cNvSpPr/>
      </dsp:nvSpPr>
      <dsp:spPr>
        <a:xfrm>
          <a:off x="936101" y="936104"/>
          <a:ext cx="678063" cy="184150"/>
        </a:xfrm>
        <a:prstGeom prst="roundRect">
          <a:avLst/>
        </a:prstGeom>
        <a:solidFill>
          <a:schemeClr val="bg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311150">
            <a:lnSpc>
              <a:spcPct val="90000"/>
            </a:lnSpc>
            <a:spcBef>
              <a:spcPct val="0"/>
            </a:spcBef>
            <a:spcAft>
              <a:spcPct val="35000"/>
            </a:spcAft>
          </a:pPr>
          <a:r>
            <a:rPr lang="en-ZA" sz="700" b="1" kern="1200" dirty="0" smtClean="0">
              <a:latin typeface="Arial Narrow" pitchFamily="34" charset="0"/>
            </a:rPr>
            <a:t>Translation</a:t>
          </a:r>
          <a:endParaRPr lang="en-ZA" sz="700" b="1" kern="1200" dirty="0">
            <a:latin typeface="Arial Narrow" pitchFamily="34" charset="0"/>
          </a:endParaRPr>
        </a:p>
      </dsp:txBody>
      <dsp:txXfrm>
        <a:off x="945090" y="945093"/>
        <a:ext cx="660085" cy="166172"/>
      </dsp:txXfrm>
    </dsp:sp>
    <dsp:sp modelId="{267063D5-F672-4FE9-A4FB-0BD40869B1B3}">
      <dsp:nvSpPr>
        <dsp:cNvPr id="0" name=""/>
        <dsp:cNvSpPr/>
      </dsp:nvSpPr>
      <dsp:spPr>
        <a:xfrm>
          <a:off x="1273020" y="161994"/>
          <a:ext cx="2077080" cy="2077080"/>
        </a:xfrm>
        <a:custGeom>
          <a:avLst/>
          <a:gdLst/>
          <a:ahLst/>
          <a:cxnLst/>
          <a:rect l="0" t="0" r="0" b="0"/>
          <a:pathLst>
            <a:path>
              <a:moveTo>
                <a:pt x="83950" y="629486"/>
              </a:moveTo>
              <a:arcTo wR="1038540" hR="1038540" stAng="12191746" swAng="1581226"/>
            </a:path>
          </a:pathLst>
        </a:custGeom>
        <a:noFill/>
        <a:ln w="57150" cap="flat" cmpd="sng" algn="ctr">
          <a:solidFill>
            <a:srgbClr val="FF0000"/>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cs typeface="Arial" charset="0"/>
              </a:defRPr>
            </a:lvl1pPr>
          </a:lstStyle>
          <a:p>
            <a:pPr>
              <a:defRPr/>
            </a:pPr>
            <a:fld id="{5905CF7B-F933-1742-A17E-AD5B5D565028}" type="datetimeFigureOut">
              <a:rPr lang="en-US"/>
              <a:pPr>
                <a:defRPr/>
              </a:pPr>
              <a:t>2012/03/22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cs typeface="Arial" charset="0"/>
              </a:defRPr>
            </a:lvl1pPr>
          </a:lstStyle>
          <a:p>
            <a:pPr>
              <a:defRPr/>
            </a:pPr>
            <a:fld id="{6CA229FD-1593-FC40-AFCB-D32AB88EED09}" type="slidenum">
              <a:rPr lang="en-US"/>
              <a:pPr>
                <a:defRPr/>
              </a:pPr>
              <a:t>‹#›</a:t>
            </a:fld>
            <a:endParaRPr lang="en-US"/>
          </a:p>
        </p:txBody>
      </p:sp>
    </p:spTree>
    <p:extLst>
      <p:ext uri="{BB962C8B-B14F-4D97-AF65-F5344CB8AC3E}">
        <p14:creationId xmlns:p14="http://schemas.microsoft.com/office/powerpoint/2010/main" val="2912534746"/>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access.okfn.org/2012/03/20/scientific-social-networks-are-the-future-of-science/" TargetMode="External"/><Relationship Id="rId4" Type="http://schemas.openxmlformats.org/officeDocument/2006/relationships/hyperlink" Target="http://access.okfn.org/author/tomolijhoek/" TargetMode="External"/><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CA229FD-1593-FC40-AFCB-D32AB88EED09}" type="slidenum">
              <a:rPr lang="en-US" smtClean="0"/>
              <a:pPr>
                <a:defRPr/>
              </a:pPr>
              <a:t>1</a:t>
            </a:fld>
            <a:endParaRPr lang="en-US"/>
          </a:p>
        </p:txBody>
      </p:sp>
    </p:spTree>
    <p:extLst>
      <p:ext uri="{BB962C8B-B14F-4D97-AF65-F5344CB8AC3E}">
        <p14:creationId xmlns:p14="http://schemas.microsoft.com/office/powerpoint/2010/main" val="19189967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Open,</a:t>
            </a:r>
            <a:r>
              <a:rPr lang="en-US" baseline="0" dirty="0" smtClean="0"/>
              <a:t> technologically-driven practice leads to a</a:t>
            </a:r>
            <a:r>
              <a:rPr lang="en-US" dirty="0" smtClean="0"/>
              <a:t> new, expanded conception </a:t>
            </a:r>
            <a:r>
              <a:rPr lang="en-US" baseline="0" dirty="0" smtClean="0"/>
              <a:t>of impact.</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15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CA229FD-1593-FC40-AFCB-D32AB88EED09}" type="slidenum">
              <a:rPr lang="en-US" smtClean="0"/>
              <a:pPr>
                <a:defRPr/>
              </a:pPr>
              <a:t>22</a:t>
            </a:fld>
            <a:endParaRPr lang="en-US"/>
          </a:p>
        </p:txBody>
      </p:sp>
    </p:spTree>
    <p:extLst>
      <p:ext uri="{BB962C8B-B14F-4D97-AF65-F5344CB8AC3E}">
        <p14:creationId xmlns:p14="http://schemas.microsoft.com/office/powerpoint/2010/main" val="3321086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1. http://</a:t>
            </a:r>
            <a:r>
              <a:rPr lang="nl-NL" dirty="0" err="1" smtClean="0"/>
              <a:t>buzzdata.com</a:t>
            </a:r>
            <a:r>
              <a:rPr lang="nl-NL" dirty="0" smtClean="0"/>
              <a:t>/</a:t>
            </a:r>
            <a:r>
              <a:rPr lang="nl-NL" dirty="0" err="1" smtClean="0"/>
              <a:t>stew</a:t>
            </a:r>
            <a:r>
              <a:rPr lang="nl-NL" dirty="0" smtClean="0"/>
              <a:t>/tweets-linking-to-scientific-papers-jul-2011#!/</a:t>
            </a:r>
            <a:r>
              <a:rPr lang="nl-NL" dirty="0" err="1" smtClean="0"/>
              <a:t>overview</a:t>
            </a:r>
            <a:endParaRPr lang="nl-NL" dirty="0" smtClean="0"/>
          </a:p>
          <a:p>
            <a:pPr marL="0" marR="0" indent="0" algn="l" defTabSz="457200" rtl="0" eaLnBrk="0" fontAlgn="base" latinLnBrk="0" hangingPunct="0">
              <a:lnSpc>
                <a:spcPct val="100000"/>
              </a:lnSpc>
              <a:spcBef>
                <a:spcPct val="30000"/>
              </a:spcBef>
              <a:spcAft>
                <a:spcPct val="0"/>
              </a:spcAft>
              <a:buClrTx/>
              <a:buSzTx/>
              <a:buFontTx/>
              <a:buNone/>
              <a:tabLst/>
              <a:defRPr/>
            </a:pPr>
            <a:r>
              <a:rPr lang="tr-TR" dirty="0" smtClean="0"/>
              <a:t>2. http://</a:t>
            </a:r>
            <a:r>
              <a:rPr lang="tr-TR" dirty="0" err="1" smtClean="0"/>
              <a:t>www.jmir.org</a:t>
            </a:r>
            <a:r>
              <a:rPr lang="tr-TR" dirty="0" smtClean="0"/>
              <a:t>/2011/4/e123/</a:t>
            </a:r>
            <a:endParaRPr lang="en-US" dirty="0" smtClean="0"/>
          </a:p>
          <a:p>
            <a:endParaRPr lang="en-US" dirty="0"/>
          </a:p>
        </p:txBody>
      </p:sp>
      <p:sp>
        <p:nvSpPr>
          <p:cNvPr id="4" name="Slide Number Placeholder 3"/>
          <p:cNvSpPr>
            <a:spLocks noGrp="1"/>
          </p:cNvSpPr>
          <p:nvPr>
            <p:ph type="sldNum" sz="quarter" idx="10"/>
          </p:nvPr>
        </p:nvSpPr>
        <p:spPr/>
        <p:txBody>
          <a:bodyPr/>
          <a:lstStyle/>
          <a:p>
            <a:fld id="{A5A2BFE4-BABC-A44F-AACD-3E80D5ACD0E2}" type="slidenum">
              <a:rPr lang="en-US" smtClean="0"/>
              <a:t>25</a:t>
            </a:fld>
            <a:endParaRPr lang="en-US"/>
          </a:p>
        </p:txBody>
      </p:sp>
    </p:spTree>
    <p:extLst>
      <p:ext uri="{BB962C8B-B14F-4D97-AF65-F5344CB8AC3E}">
        <p14:creationId xmlns:p14="http://schemas.microsoft.com/office/powerpoint/2010/main" val="19907117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smtClean="0"/>
              <a:t>http://</a:t>
            </a:r>
            <a:r>
              <a:rPr lang="de-DE" dirty="0" err="1" smtClean="0"/>
              <a:t>www.openscience.org</a:t>
            </a:r>
            <a:r>
              <a:rPr lang="de-DE" dirty="0" smtClean="0"/>
              <a:t>/</a:t>
            </a:r>
            <a:r>
              <a:rPr lang="de-DE" dirty="0" err="1" smtClean="0"/>
              <a:t>blog</a:t>
            </a:r>
            <a:r>
              <a:rPr lang="de-DE" dirty="0" smtClean="0"/>
              <a:t>/?p=269</a:t>
            </a:r>
            <a:endParaRPr lang="en-US" dirty="0"/>
          </a:p>
        </p:txBody>
      </p:sp>
      <p:sp>
        <p:nvSpPr>
          <p:cNvPr id="4" name="Slide Number Placeholder 3"/>
          <p:cNvSpPr>
            <a:spLocks noGrp="1"/>
          </p:cNvSpPr>
          <p:nvPr>
            <p:ph type="sldNum" sz="quarter" idx="10"/>
          </p:nvPr>
        </p:nvSpPr>
        <p:spPr/>
        <p:txBody>
          <a:bodyPr/>
          <a:lstStyle/>
          <a:p>
            <a:pPr>
              <a:defRPr/>
            </a:pPr>
            <a:fld id="{6CA229FD-1593-FC40-AFCB-D32AB88EED09}" type="slidenum">
              <a:rPr lang="en-US" smtClean="0"/>
              <a:pPr>
                <a:defRPr/>
              </a:pPr>
              <a:t>32</a:t>
            </a:fld>
            <a:endParaRPr lang="en-US"/>
          </a:p>
        </p:txBody>
      </p:sp>
    </p:spTree>
    <p:extLst>
      <p:ext uri="{BB962C8B-B14F-4D97-AF65-F5344CB8AC3E}">
        <p14:creationId xmlns:p14="http://schemas.microsoft.com/office/powerpoint/2010/main" val="784337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584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b="1">
                <a:latin typeface="Calibri" charset="0"/>
              </a:rPr>
              <a:t>Gold Route</a:t>
            </a:r>
            <a:r>
              <a:rPr lang="en-US">
                <a:latin typeface="Calibri" charset="0"/>
              </a:rPr>
              <a:t/>
            </a:r>
            <a:br>
              <a:rPr lang="en-US">
                <a:latin typeface="Calibri" charset="0"/>
              </a:rPr>
            </a:br>
            <a:r>
              <a:rPr lang="en-US">
                <a:latin typeface="Calibri" charset="0"/>
              </a:rPr>
              <a:t>- Primary publication in open-access journals.</a:t>
            </a:r>
            <a:br>
              <a:rPr lang="en-US">
                <a:latin typeface="Calibri" charset="0"/>
              </a:rPr>
            </a:br>
            <a:r>
              <a:rPr lang="en-US">
                <a:latin typeface="Calibri" charset="0"/>
              </a:rPr>
              <a:t>- 7 070 journals </a:t>
            </a:r>
            <a:r>
              <a:rPr lang="en-US" sz="1000">
                <a:latin typeface="Calibri" charset="0"/>
              </a:rPr>
              <a:t>(DOAJ 2011)</a:t>
            </a:r>
          </a:p>
          <a:p>
            <a:pPr eaLnBrk="1" hangingPunct="1">
              <a:spcBef>
                <a:spcPct val="0"/>
              </a:spcBef>
            </a:pPr>
            <a:r>
              <a:rPr lang="en-US" sz="1600" b="1">
                <a:latin typeface="Calibri" charset="0"/>
              </a:rPr>
              <a:t>Green Route</a:t>
            </a:r>
          </a:p>
          <a:p>
            <a:pPr eaLnBrk="1" hangingPunct="1">
              <a:spcBef>
                <a:spcPct val="0"/>
              </a:spcBef>
            </a:pPr>
            <a:r>
              <a:rPr lang="en-US">
                <a:latin typeface="Calibri" charset="0"/>
              </a:rPr>
              <a:t>-  Self-archiving of scholarly content in open access repositories prior to, in parallel with, or after publication.</a:t>
            </a:r>
          </a:p>
          <a:p>
            <a:pPr eaLnBrk="1" hangingPunct="1">
              <a:spcBef>
                <a:spcPct val="0"/>
              </a:spcBef>
              <a:buFontTx/>
              <a:buChar char="-"/>
            </a:pPr>
            <a:r>
              <a:rPr lang="en-US">
                <a:latin typeface="Calibri" charset="0"/>
              </a:rPr>
              <a:t>2085 repositories worldwide </a:t>
            </a:r>
            <a:r>
              <a:rPr lang="en-US" sz="1000">
                <a:latin typeface="Calibri" charset="0"/>
              </a:rPr>
              <a:t>(DOAR 2011)</a:t>
            </a:r>
          </a:p>
          <a:p>
            <a:pPr eaLnBrk="1" hangingPunct="1">
              <a:spcBef>
                <a:spcPct val="0"/>
              </a:spcBef>
            </a:pPr>
            <a:endParaRPr lang="en-ZA">
              <a:latin typeface="Calibri" charset="0"/>
            </a:endParaRPr>
          </a:p>
        </p:txBody>
      </p:sp>
      <p:sp>
        <p:nvSpPr>
          <p:cNvPr id="3584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A4A7CBAD-08F6-1140-809F-EBACFDC51B16}" type="slidenum">
              <a:rPr lang="en-US" sz="1200"/>
              <a:pPr eaLnBrk="1" hangingPunct="1"/>
              <a:t>3</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Weinberg (2012) http://</a:t>
            </a:r>
            <a:r>
              <a:rPr lang="en-US" dirty="0" err="1" smtClean="0"/>
              <a:t>www.toobigtoknow.com</a:t>
            </a:r>
            <a:r>
              <a:rPr lang="en-US" dirty="0" smtClean="0"/>
              <a:t>/</a:t>
            </a:r>
            <a:endParaRPr lang="en-US" dirty="0"/>
          </a:p>
        </p:txBody>
      </p:sp>
      <p:sp>
        <p:nvSpPr>
          <p:cNvPr id="4" name="Slide Number Placeholder 3"/>
          <p:cNvSpPr>
            <a:spLocks noGrp="1"/>
          </p:cNvSpPr>
          <p:nvPr>
            <p:ph type="sldNum" sz="quarter" idx="10"/>
          </p:nvPr>
        </p:nvSpPr>
        <p:spPr/>
        <p:txBody>
          <a:bodyPr/>
          <a:lstStyle/>
          <a:p>
            <a:pPr>
              <a:defRPr/>
            </a:pPr>
            <a:fld id="{6CA229FD-1593-FC40-AFCB-D32AB88EED09}" type="slidenum">
              <a:rPr lang="en-US" smtClean="0"/>
              <a:pPr>
                <a:defRPr/>
              </a:pPr>
              <a:t>4</a:t>
            </a:fld>
            <a:endParaRPr lang="en-US"/>
          </a:p>
        </p:txBody>
      </p:sp>
    </p:spTree>
    <p:extLst>
      <p:ext uri="{BB962C8B-B14F-4D97-AF65-F5344CB8AC3E}">
        <p14:creationId xmlns:p14="http://schemas.microsoft.com/office/powerpoint/2010/main" val="37252162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Scientific social networks are the future of science</a:t>
            </a:r>
          </a:p>
          <a:p>
            <a:r>
              <a:rPr lang="en-US" dirty="0" smtClean="0"/>
              <a:t>Posted on </a:t>
            </a:r>
            <a:r>
              <a:rPr lang="en-US" dirty="0" smtClean="0">
                <a:hlinkClick r:id="rId3" tooltip="9:10 am"/>
              </a:rPr>
              <a:t>March 20, 2012</a:t>
            </a:r>
            <a:r>
              <a:rPr lang="en-US" dirty="0" smtClean="0"/>
              <a:t> by </a:t>
            </a:r>
            <a:r>
              <a:rPr lang="en-US" dirty="0" smtClean="0">
                <a:hlinkClick r:id="rId4" tooltip="View all posts by Tom Olijhoek"/>
              </a:rPr>
              <a:t>Tom Olijhoek</a:t>
            </a:r>
            <a:r>
              <a:rPr lang="en-US" dirty="0" smtClean="0"/>
              <a:t> </a:t>
            </a:r>
          </a:p>
          <a:p>
            <a:r>
              <a:rPr lang="en-US" dirty="0" smtClean="0"/>
              <a:t>http://</a:t>
            </a:r>
            <a:r>
              <a:rPr lang="en-US" dirty="0" err="1" smtClean="0"/>
              <a:t>access.okfn.org</a:t>
            </a:r>
            <a:r>
              <a:rPr lang="en-US" dirty="0" smtClean="0"/>
              <a:t>/2012/03/20/scientific-social-networks-are-the-future-of-science/</a:t>
            </a:r>
          </a:p>
        </p:txBody>
      </p:sp>
      <p:sp>
        <p:nvSpPr>
          <p:cNvPr id="4" name="Slide Number Placeholder 3"/>
          <p:cNvSpPr>
            <a:spLocks noGrp="1"/>
          </p:cNvSpPr>
          <p:nvPr>
            <p:ph type="sldNum" sz="quarter" idx="10"/>
          </p:nvPr>
        </p:nvSpPr>
        <p:spPr/>
        <p:txBody>
          <a:bodyPr/>
          <a:lstStyle/>
          <a:p>
            <a:pPr>
              <a:defRPr/>
            </a:pPr>
            <a:fld id="{6CA229FD-1593-FC40-AFCB-D32AB88EED09}" type="slidenum">
              <a:rPr lang="en-US" smtClean="0"/>
              <a:pPr>
                <a:defRPr/>
              </a:pPr>
              <a:t>5</a:t>
            </a:fld>
            <a:endParaRPr lang="en-US"/>
          </a:p>
        </p:txBody>
      </p:sp>
    </p:spTree>
    <p:extLst>
      <p:ext uri="{BB962C8B-B14F-4D97-AF65-F5344CB8AC3E}">
        <p14:creationId xmlns:p14="http://schemas.microsoft.com/office/powerpoint/2010/main" val="1558914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Open</a:t>
            </a:r>
            <a:r>
              <a:rPr lang="en-US" baseline="0" dirty="0" smtClean="0"/>
              <a:t> Research exploring space beyond the journal article and more dynamic system of open exchange of “research objects”. Promotes expansive, collaborative approach, which has had particular success in making progress in biomedical sciences, astronomy. Most notably, led to identification of biomarkers for </a:t>
            </a:r>
            <a:r>
              <a:rPr lang="en-US" baseline="0" dirty="0" err="1" smtClean="0"/>
              <a:t>alzheimers</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few commonly acknowledge characteristics.</a:t>
            </a:r>
            <a:endParaRPr lang="en-US" dirty="0"/>
          </a:p>
        </p:txBody>
      </p:sp>
      <p:sp>
        <p:nvSpPr>
          <p:cNvPr id="4" name="Slide Number Placeholder 3"/>
          <p:cNvSpPr>
            <a:spLocks noGrp="1"/>
          </p:cNvSpPr>
          <p:nvPr>
            <p:ph type="sldNum" sz="quarter" idx="10"/>
          </p:nvPr>
        </p:nvSpPr>
        <p:spPr/>
        <p:txBody>
          <a:bodyPr/>
          <a:lstStyle/>
          <a:p>
            <a:fld id="{5A2BCE9B-32DE-5A4D-AC5E-208C0C46DB56}"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451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Open research heavily contingent on open data practice.</a:t>
            </a:r>
          </a:p>
        </p:txBody>
      </p:sp>
      <p:sp>
        <p:nvSpPr>
          <p:cNvPr id="6451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C3990792-241B-6647-8076-5D220776335B}" type="slidenum">
              <a:rPr lang="en-US" sz="1200"/>
              <a:pPr eaLnBrk="1" hangingPunct="1"/>
              <a:t>8</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665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atin typeface="Calibri" charset="0"/>
              </a:rPr>
              <a:t>Significant challenges and barriers to sharing open data, particularly around metadata and curation considerations. Various large-scale organisations working at global interoperability of systems and standards.</a:t>
            </a:r>
          </a:p>
        </p:txBody>
      </p:sp>
      <p:sp>
        <p:nvSpPr>
          <p:cNvPr id="665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33A96360-DB4A-504F-B39D-5728B8AB755A}" type="slidenum">
              <a:rPr lang="en-US" sz="1200"/>
              <a:pPr eaLnBrk="1" hangingPunct="1"/>
              <a:t>9</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5325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ZA">
                <a:latin typeface="Calibri" charset="0"/>
              </a:rPr>
              <a:t>The whole PROCESS becomes open and shareable</a:t>
            </a:r>
          </a:p>
          <a:p>
            <a:pPr eaLnBrk="1" hangingPunct="1">
              <a:spcBef>
                <a:spcPct val="0"/>
              </a:spcBef>
            </a:pPr>
            <a:r>
              <a:rPr lang="en-ZA">
                <a:latin typeface="Calibri" charset="0"/>
              </a:rPr>
              <a:t>Every step is opened up</a:t>
            </a:r>
          </a:p>
          <a:p>
            <a:pPr eaLnBrk="1" hangingPunct="1">
              <a:spcBef>
                <a:spcPct val="0"/>
              </a:spcBef>
            </a:pPr>
            <a:r>
              <a:rPr lang="en-ZA">
                <a:latin typeface="Calibri" charset="0"/>
              </a:rPr>
              <a:t>Audiences all along the way</a:t>
            </a:r>
          </a:p>
        </p:txBody>
      </p:sp>
      <p:sp>
        <p:nvSpPr>
          <p:cNvPr id="5325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fld id="{48F92F8B-9A4E-194C-890F-8661849DDFF5}" type="slidenum">
              <a:rPr lang="en-US" sz="1200"/>
              <a:pPr eaLnBrk="1" hangingPunct="1"/>
              <a:t>13</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1E3025B4-BE03-1946-BED7-FF85709F705D}" type="datetimeFigureOut">
              <a:rPr lang="en-US"/>
              <a:pPr>
                <a:defRPr/>
              </a:pPr>
              <a:t>2012/03/22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55F7FC3-5EB3-744B-BC35-D85D6EFD095F}" type="slidenum">
              <a:rPr lang="en-US"/>
              <a:pPr>
                <a:defRPr/>
              </a:pPr>
              <a:t>‹#›</a:t>
            </a:fld>
            <a:endParaRPr lang="en-US"/>
          </a:p>
        </p:txBody>
      </p:sp>
    </p:spTree>
    <p:extLst>
      <p:ext uri="{BB962C8B-B14F-4D97-AF65-F5344CB8AC3E}">
        <p14:creationId xmlns:p14="http://schemas.microsoft.com/office/powerpoint/2010/main" val="758797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734C6DF-954C-9048-839A-1AE6DF70F773}" type="datetimeFigureOut">
              <a:rPr lang="en-US"/>
              <a:pPr>
                <a:defRPr/>
              </a:pPr>
              <a:t>2012/03/22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A7EEC41-7F86-6B4C-A833-A4BCBF3C0D53}" type="slidenum">
              <a:rPr lang="en-US"/>
              <a:pPr>
                <a:defRPr/>
              </a:pPr>
              <a:t>‹#›</a:t>
            </a:fld>
            <a:endParaRPr lang="en-US"/>
          </a:p>
        </p:txBody>
      </p:sp>
    </p:spTree>
    <p:extLst>
      <p:ext uri="{BB962C8B-B14F-4D97-AF65-F5344CB8AC3E}">
        <p14:creationId xmlns:p14="http://schemas.microsoft.com/office/powerpoint/2010/main" val="15486250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009F8E3-5862-764F-93F8-CBCBFC7A8752}" type="datetimeFigureOut">
              <a:rPr lang="en-US"/>
              <a:pPr>
                <a:defRPr/>
              </a:pPr>
              <a:t>2012/03/22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5C6675B-83EF-2A46-8D74-17B900E0F30A}" type="slidenum">
              <a:rPr lang="en-US"/>
              <a:pPr>
                <a:defRPr/>
              </a:pPr>
              <a:t>‹#›</a:t>
            </a:fld>
            <a:endParaRPr lang="en-US"/>
          </a:p>
        </p:txBody>
      </p:sp>
    </p:spTree>
    <p:extLst>
      <p:ext uri="{BB962C8B-B14F-4D97-AF65-F5344CB8AC3E}">
        <p14:creationId xmlns:p14="http://schemas.microsoft.com/office/powerpoint/2010/main" val="45694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BEBB0CF-A779-9D49-A574-510E781ED84B}" type="datetimeFigureOut">
              <a:rPr lang="en-US"/>
              <a:pPr>
                <a:defRPr/>
              </a:pPr>
              <a:t>2012/03/22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938A790-B713-4443-BAE3-BA2BD0E3F4F0}" type="slidenum">
              <a:rPr lang="en-US"/>
              <a:pPr>
                <a:defRPr/>
              </a:pPr>
              <a:t>‹#›</a:t>
            </a:fld>
            <a:endParaRPr lang="en-US"/>
          </a:p>
        </p:txBody>
      </p:sp>
    </p:spTree>
    <p:extLst>
      <p:ext uri="{BB962C8B-B14F-4D97-AF65-F5344CB8AC3E}">
        <p14:creationId xmlns:p14="http://schemas.microsoft.com/office/powerpoint/2010/main" val="17547003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5F8A87C-F6D1-4A4B-AA2B-24D0C97D5390}" type="datetimeFigureOut">
              <a:rPr lang="en-US"/>
              <a:pPr>
                <a:defRPr/>
              </a:pPr>
              <a:t>2012/03/22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B28BC26-1CF5-1D4D-9156-C29B4B1A9E74}" type="slidenum">
              <a:rPr lang="en-US"/>
              <a:pPr>
                <a:defRPr/>
              </a:pPr>
              <a:t>‹#›</a:t>
            </a:fld>
            <a:endParaRPr lang="en-US"/>
          </a:p>
        </p:txBody>
      </p:sp>
    </p:spTree>
    <p:extLst>
      <p:ext uri="{BB962C8B-B14F-4D97-AF65-F5344CB8AC3E}">
        <p14:creationId xmlns:p14="http://schemas.microsoft.com/office/powerpoint/2010/main" val="1691389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C1BE7E2-1031-DB40-933C-A983A6CE05BE}" type="datetimeFigureOut">
              <a:rPr lang="en-US"/>
              <a:pPr>
                <a:defRPr/>
              </a:pPr>
              <a:t>2012/03/22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885769D-1442-374B-BF5D-7C3139137401}" type="slidenum">
              <a:rPr lang="en-US"/>
              <a:pPr>
                <a:defRPr/>
              </a:pPr>
              <a:t>‹#›</a:t>
            </a:fld>
            <a:endParaRPr lang="en-US"/>
          </a:p>
        </p:txBody>
      </p:sp>
    </p:spTree>
    <p:extLst>
      <p:ext uri="{BB962C8B-B14F-4D97-AF65-F5344CB8AC3E}">
        <p14:creationId xmlns:p14="http://schemas.microsoft.com/office/powerpoint/2010/main" val="2856564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4C8CBB21-DDC5-C542-83E1-C4EA60F291AE}" type="datetimeFigureOut">
              <a:rPr lang="en-US"/>
              <a:pPr>
                <a:defRPr/>
              </a:pPr>
              <a:t>2012/03/22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31760277-7261-4341-9C32-AF6ADB366268}" type="slidenum">
              <a:rPr lang="en-US"/>
              <a:pPr>
                <a:defRPr/>
              </a:pPr>
              <a:t>‹#›</a:t>
            </a:fld>
            <a:endParaRPr lang="en-US"/>
          </a:p>
        </p:txBody>
      </p:sp>
    </p:spTree>
    <p:extLst>
      <p:ext uri="{BB962C8B-B14F-4D97-AF65-F5344CB8AC3E}">
        <p14:creationId xmlns:p14="http://schemas.microsoft.com/office/powerpoint/2010/main" val="1417901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B538BD0C-2FF3-534B-BDB5-0A586301CD1F}" type="datetimeFigureOut">
              <a:rPr lang="en-US"/>
              <a:pPr>
                <a:defRPr/>
              </a:pPr>
              <a:t>2012/03/22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F16E50B5-E188-8D49-85A4-D6E4B280D9F2}" type="slidenum">
              <a:rPr lang="en-US"/>
              <a:pPr>
                <a:defRPr/>
              </a:pPr>
              <a:t>‹#›</a:t>
            </a:fld>
            <a:endParaRPr lang="en-US"/>
          </a:p>
        </p:txBody>
      </p:sp>
    </p:spTree>
    <p:extLst>
      <p:ext uri="{BB962C8B-B14F-4D97-AF65-F5344CB8AC3E}">
        <p14:creationId xmlns:p14="http://schemas.microsoft.com/office/powerpoint/2010/main" val="1658511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1698748F-A613-224C-B831-74BBF149975C}" type="datetimeFigureOut">
              <a:rPr lang="en-US"/>
              <a:pPr>
                <a:defRPr/>
              </a:pPr>
              <a:t>2012/03/22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4719033-C499-5A49-A65E-070A417DDD9C}" type="slidenum">
              <a:rPr lang="en-US"/>
              <a:pPr>
                <a:defRPr/>
              </a:pPr>
              <a:t>‹#›</a:t>
            </a:fld>
            <a:endParaRPr lang="en-US"/>
          </a:p>
        </p:txBody>
      </p:sp>
    </p:spTree>
    <p:extLst>
      <p:ext uri="{BB962C8B-B14F-4D97-AF65-F5344CB8AC3E}">
        <p14:creationId xmlns:p14="http://schemas.microsoft.com/office/powerpoint/2010/main" val="36308673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B04BC12-F47E-8E49-9A7B-06C35A0D04D8}" type="datetimeFigureOut">
              <a:rPr lang="en-US"/>
              <a:pPr>
                <a:defRPr/>
              </a:pPr>
              <a:t>2012/03/22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E755AF1-A845-A94F-9FE8-3CB26E877CCE}" type="slidenum">
              <a:rPr lang="en-US"/>
              <a:pPr>
                <a:defRPr/>
              </a:pPr>
              <a:t>‹#›</a:t>
            </a:fld>
            <a:endParaRPr lang="en-US"/>
          </a:p>
        </p:txBody>
      </p:sp>
    </p:spTree>
    <p:extLst>
      <p:ext uri="{BB962C8B-B14F-4D97-AF65-F5344CB8AC3E}">
        <p14:creationId xmlns:p14="http://schemas.microsoft.com/office/powerpoint/2010/main" val="21469465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E747D420-9EB6-704D-A7F4-F6714A4726C4}" type="datetimeFigureOut">
              <a:rPr lang="en-US"/>
              <a:pPr>
                <a:defRPr/>
              </a:pPr>
              <a:t>2012/03/22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60E0200-E478-7F4B-AA5C-08D80B166D91}" type="slidenum">
              <a:rPr lang="en-US"/>
              <a:pPr>
                <a:defRPr/>
              </a:pPr>
              <a:t>‹#›</a:t>
            </a:fld>
            <a:endParaRPr lang="en-US"/>
          </a:p>
        </p:txBody>
      </p:sp>
    </p:spTree>
    <p:extLst>
      <p:ext uri="{BB962C8B-B14F-4D97-AF65-F5344CB8AC3E}">
        <p14:creationId xmlns:p14="http://schemas.microsoft.com/office/powerpoint/2010/main" val="363619714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smtClean="0">
                <a:solidFill>
                  <a:srgbClr val="898989"/>
                </a:solidFill>
                <a:cs typeface="Arial" charset="0"/>
              </a:defRPr>
            </a:lvl1pPr>
          </a:lstStyle>
          <a:p>
            <a:pPr>
              <a:defRPr/>
            </a:pPr>
            <a:fld id="{E9EC9E06-01FA-C146-9FFA-8FB3615723E5}" type="datetimeFigureOut">
              <a:rPr lang="en-US"/>
              <a:pPr>
                <a:defRPr/>
              </a:pPr>
              <a:t>2012/03/22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smtClean="0">
                <a:solidFill>
                  <a:srgbClr val="898989"/>
                </a:solidFill>
                <a:cs typeface="Arial" charset="0"/>
              </a:defRPr>
            </a:lvl1pPr>
          </a:lstStyle>
          <a:p>
            <a:pPr>
              <a:defRPr/>
            </a:pPr>
            <a:fld id="{D749BBB7-9A1B-7F4D-96BA-CF7F2C4DC3C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tif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tif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1.tif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tif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buzzdata.com/stew/tweets-linking-to-scientific-papers-jul-2011%23!/overview"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tif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tif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tiff"/><Relationship Id="rId3" Type="http://schemas.openxmlformats.org/officeDocument/2006/relationships/image" Target="../media/image16.tif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www.oerderves.org/wp-content/uploads/2007/03/a-review-of-the-open-educational-resources-oer-movement_final.pdf"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tiff"/><Relationship Id="rId3" Type="http://schemas.openxmlformats.org/officeDocument/2006/relationships/image" Target="../media/image19.tif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33.xml.rels><?xml version="1.0" encoding="UTF-8" standalone="yes"?>
<Relationships xmlns="http://schemas.openxmlformats.org/package/2006/relationships"><Relationship Id="rId3" Type="http://schemas.openxmlformats.org/officeDocument/2006/relationships/hyperlink" Target="https://docs.google.com/present/view?id=ddfg787c_362f465q2g5" TargetMode="External"/><Relationship Id="rId4" Type="http://schemas.openxmlformats.org/officeDocument/2006/relationships/hyperlink" Target="http://www.toobigtoknow.com/" TargetMode="External"/><Relationship Id="rId1" Type="http://schemas.openxmlformats.org/officeDocument/2006/relationships/slideLayout" Target="../slideLayouts/slideLayout2.xml"/><Relationship Id="rId2" Type="http://schemas.openxmlformats.org/officeDocument/2006/relationships/hyperlink" Target="http://access.okfn.org/2012/03/20/scientific-social-networks-are-the-future-of-scienc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457200" y="513379"/>
            <a:ext cx="8555062" cy="3674713"/>
          </a:xfrm>
        </p:spPr>
        <p:txBody>
          <a:bodyPr/>
          <a:lstStyle/>
          <a:p>
            <a:pPr algn="l" eaLnBrk="1" hangingPunct="1"/>
            <a:r>
              <a:rPr lang="en-ZA" sz="4800" b="1" dirty="0" smtClean="0">
                <a:latin typeface="BlairMdITC TT-Medium"/>
                <a:cs typeface="BlairMdITC TT-Medium"/>
              </a:rPr>
              <a:t>The Open Access Continuum: </a:t>
            </a:r>
            <a:r>
              <a:rPr lang="en-ZA" sz="4800" b="1" dirty="0" smtClean="0">
                <a:latin typeface="BlairMdITC TT-Medium"/>
                <a:cs typeface="BlairMdITC TT-Medium"/>
              </a:rPr>
              <a:t/>
            </a:r>
            <a:br>
              <a:rPr lang="en-ZA" sz="4800" b="1" dirty="0" smtClean="0">
                <a:latin typeface="BlairMdITC TT-Medium"/>
                <a:cs typeface="BlairMdITC TT-Medium"/>
              </a:rPr>
            </a:br>
            <a:r>
              <a:rPr lang="en-ZA" sz="3200" b="1" dirty="0" smtClean="0">
                <a:latin typeface="BlairMdITC TT-Medium"/>
                <a:cs typeface="BlairMdITC TT-Medium"/>
              </a:rPr>
              <a:t>Open </a:t>
            </a:r>
            <a:r>
              <a:rPr lang="en-ZA" sz="3200" b="1" dirty="0" smtClean="0">
                <a:latin typeface="BlairMdITC TT-Medium"/>
                <a:cs typeface="BlairMdITC TT-Medium"/>
              </a:rPr>
              <a:t>Research and Altmetrics</a:t>
            </a:r>
            <a:endParaRPr lang="en-ZA" sz="3200" b="1" dirty="0">
              <a:latin typeface="BlairMdITC TT-Medium"/>
              <a:cs typeface="BlairMdITC TT-Medium"/>
            </a:endParaRPr>
          </a:p>
        </p:txBody>
      </p:sp>
      <p:sp>
        <p:nvSpPr>
          <p:cNvPr id="14338" name="Content Placeholder 2"/>
          <p:cNvSpPr>
            <a:spLocks noGrp="1"/>
          </p:cNvSpPr>
          <p:nvPr>
            <p:ph idx="1"/>
          </p:nvPr>
        </p:nvSpPr>
        <p:spPr>
          <a:xfrm>
            <a:off x="457200" y="3512594"/>
            <a:ext cx="6744502" cy="2613570"/>
          </a:xfrm>
        </p:spPr>
        <p:txBody>
          <a:bodyPr/>
          <a:lstStyle/>
          <a:p>
            <a:pPr marL="0" indent="0" eaLnBrk="1" hangingPunct="1">
              <a:buNone/>
            </a:pPr>
            <a:r>
              <a:rPr lang="en-ZA" sz="1800" dirty="0" smtClean="0">
                <a:latin typeface="Constantia"/>
                <a:cs typeface="Constantia"/>
              </a:rPr>
              <a:t>Michelle Willmers</a:t>
            </a:r>
          </a:p>
          <a:p>
            <a:pPr marL="0" indent="0" eaLnBrk="1" hangingPunct="1">
              <a:buNone/>
            </a:pPr>
            <a:r>
              <a:rPr lang="en-ZA" sz="1800" dirty="0" smtClean="0">
                <a:latin typeface="Constantia"/>
                <a:cs typeface="Constantia"/>
              </a:rPr>
              <a:t>Scholarly Communication in Africa Programme</a:t>
            </a:r>
          </a:p>
          <a:p>
            <a:pPr marL="0" indent="0" eaLnBrk="1" hangingPunct="1">
              <a:buNone/>
            </a:pPr>
            <a:r>
              <a:rPr lang="en-ZA" sz="1800" dirty="0" smtClean="0">
                <a:latin typeface="Constantia"/>
                <a:cs typeface="Constantia"/>
              </a:rPr>
              <a:t>CC-BY-SA</a:t>
            </a:r>
            <a:endParaRPr lang="en-ZA" sz="1800" dirty="0">
              <a:latin typeface="Constantia"/>
              <a:cs typeface="Constantia"/>
            </a:endParaRPr>
          </a:p>
        </p:txBody>
      </p:sp>
      <p:pic>
        <p:nvPicPr>
          <p:cNvPr id="2" name="Picture 1" descr="SCAP-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3608" y="5223799"/>
            <a:ext cx="1634909" cy="888854"/>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57200" y="274638"/>
            <a:ext cx="8229600" cy="1738348"/>
          </a:xfrm>
        </p:spPr>
        <p:txBody>
          <a:bodyPr/>
          <a:lstStyle/>
          <a:p>
            <a:pPr algn="l" eaLnBrk="1" hangingPunct="1"/>
            <a:r>
              <a:rPr lang="en-ZA" sz="5400" dirty="0" smtClean="0">
                <a:latin typeface="BlairMdITC TT-Medium"/>
                <a:cs typeface="BlairMdITC TT-Medium"/>
              </a:rPr>
              <a:t>Traditional Scholarship</a:t>
            </a:r>
            <a:endParaRPr lang="en-ZA" sz="5400" dirty="0">
              <a:latin typeface="BlairMdITC TT-Medium"/>
              <a:cs typeface="BlairMdITC TT-Medium"/>
            </a:endParaRPr>
          </a:p>
        </p:txBody>
      </p:sp>
      <p:sp>
        <p:nvSpPr>
          <p:cNvPr id="25602" name="Content Placeholder 2"/>
          <p:cNvSpPr>
            <a:spLocks noGrp="1"/>
          </p:cNvSpPr>
          <p:nvPr>
            <p:ph idx="1"/>
          </p:nvPr>
        </p:nvSpPr>
        <p:spPr>
          <a:xfrm>
            <a:off x="457200" y="2148086"/>
            <a:ext cx="8229600" cy="3978077"/>
          </a:xfrm>
        </p:spPr>
        <p:txBody>
          <a:bodyPr/>
          <a:lstStyle/>
          <a:p>
            <a:pPr eaLnBrk="1" hangingPunct="1"/>
            <a:r>
              <a:rPr lang="en-ZA" sz="2000" dirty="0">
                <a:latin typeface="+mj-lt"/>
                <a:cs typeface="Constantia"/>
              </a:rPr>
              <a:t>Relatively contained disciplinary </a:t>
            </a:r>
            <a:r>
              <a:rPr lang="en-ZA" sz="2000" dirty="0" smtClean="0">
                <a:latin typeface="+mj-lt"/>
                <a:cs typeface="Constantia"/>
              </a:rPr>
              <a:t>context.</a:t>
            </a:r>
            <a:endParaRPr lang="en-ZA" sz="2000" dirty="0">
              <a:latin typeface="+mj-lt"/>
              <a:cs typeface="Constantia"/>
            </a:endParaRPr>
          </a:p>
          <a:p>
            <a:pPr eaLnBrk="1" hangingPunct="1"/>
            <a:r>
              <a:rPr lang="en-ZA" sz="2000" dirty="0">
                <a:latin typeface="+mj-lt"/>
                <a:cs typeface="Constantia"/>
              </a:rPr>
              <a:t>Relatively clear scholarly </a:t>
            </a:r>
            <a:r>
              <a:rPr lang="en-ZA" sz="2000" dirty="0" smtClean="0">
                <a:latin typeface="+mj-lt"/>
                <a:cs typeface="Constantia"/>
              </a:rPr>
              <a:t>community.</a:t>
            </a:r>
            <a:endParaRPr lang="en-ZA" sz="2000" dirty="0">
              <a:latin typeface="+mj-lt"/>
              <a:cs typeface="Constantia"/>
            </a:endParaRPr>
          </a:p>
          <a:p>
            <a:pPr eaLnBrk="1" hangingPunct="1"/>
            <a:r>
              <a:rPr lang="en-ZA" sz="2000" dirty="0">
                <a:latin typeface="+mj-lt"/>
                <a:cs typeface="Constantia"/>
              </a:rPr>
              <a:t>Relatively clear </a:t>
            </a:r>
            <a:r>
              <a:rPr lang="en-ZA" sz="2000" dirty="0" smtClean="0">
                <a:latin typeface="+mj-lt"/>
                <a:cs typeface="Constantia"/>
              </a:rPr>
              <a:t>boundaries.</a:t>
            </a:r>
            <a:endParaRPr lang="en-ZA" sz="2000" dirty="0">
              <a:latin typeface="+mj-lt"/>
              <a:cs typeface="Constantia"/>
            </a:endParaRPr>
          </a:p>
          <a:p>
            <a:pPr eaLnBrk="1" hangingPunct="1"/>
            <a:r>
              <a:rPr lang="en-ZA" sz="2000" dirty="0">
                <a:latin typeface="+mj-lt"/>
                <a:cs typeface="Constantia"/>
              </a:rPr>
              <a:t>Particular points of </a:t>
            </a:r>
            <a:r>
              <a:rPr lang="en-ZA" sz="2000" dirty="0" smtClean="0">
                <a:latin typeface="+mj-lt"/>
                <a:cs typeface="Constantia"/>
              </a:rPr>
              <a:t>engagement.</a:t>
            </a:r>
            <a:endParaRPr lang="en-ZA" sz="2000" dirty="0">
              <a:latin typeface="+mj-lt"/>
              <a:cs typeface="Constantia"/>
            </a:endParaRPr>
          </a:p>
          <a:p>
            <a:pPr eaLnBrk="1" hangingPunct="1"/>
            <a:endParaRPr lang="en-ZA" sz="2000" dirty="0">
              <a:latin typeface="Constantia"/>
              <a:cs typeface="Constantia"/>
            </a:endParaRPr>
          </a:p>
          <a:p>
            <a:pPr eaLnBrk="1" hangingPunct="1"/>
            <a:endParaRPr lang="en-ZA" sz="2000" dirty="0">
              <a:latin typeface="Constantia"/>
              <a:cs typeface="Constantia"/>
            </a:endParaRPr>
          </a:p>
          <a:p>
            <a:pPr eaLnBrk="1" hangingPunct="1"/>
            <a:endParaRPr lang="en-ZA" sz="2000" dirty="0">
              <a:latin typeface="Constantia"/>
              <a:cs typeface="Constantia"/>
            </a:endParaRPr>
          </a:p>
          <a:p>
            <a:pPr eaLnBrk="1" hangingPunct="1"/>
            <a:endParaRPr lang="en-ZA" sz="2000" dirty="0">
              <a:latin typeface="Constantia"/>
              <a:cs typeface="Constantia"/>
            </a:endParaRP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p:txBody>
          <a:bodyPr/>
          <a:lstStyle/>
          <a:p>
            <a:pPr algn="l" eaLnBrk="1" hangingPunct="1"/>
            <a:r>
              <a:rPr lang="en-US" sz="3200" dirty="0" smtClean="0">
                <a:latin typeface="BlairMdITC TT-Medium"/>
                <a:cs typeface="BlairMdITC TT-Medium"/>
              </a:rPr>
              <a:t>T</a:t>
            </a:r>
            <a:r>
              <a:rPr lang="en-ZA" sz="3200" dirty="0" smtClean="0">
                <a:latin typeface="BlairMdITC TT-Medium"/>
                <a:cs typeface="BlairMdITC TT-Medium"/>
              </a:rPr>
              <a:t>raditional Scholarly Communication</a:t>
            </a:r>
            <a:endParaRPr lang="en-ZA" sz="3200" dirty="0">
              <a:latin typeface="BlairMdITC TT-Medium"/>
              <a:cs typeface="BlairMdITC TT-Medium"/>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11215569"/>
              </p:ext>
            </p:extLst>
          </p:nvPr>
        </p:nvGraphicFramePr>
        <p:xfrm>
          <a:off x="2699792" y="2564904"/>
          <a:ext cx="4176464" cy="252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ounded Rectangle 4"/>
          <p:cNvSpPr/>
          <p:nvPr/>
        </p:nvSpPr>
        <p:spPr>
          <a:xfrm>
            <a:off x="3310250" y="2420938"/>
            <a:ext cx="2053914" cy="200957"/>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Conceptual </a:t>
            </a:r>
            <a:r>
              <a:rPr lang="en-ZA" sz="1200" b="1" dirty="0" smtClean="0">
                <a:solidFill>
                  <a:srgbClr val="0070C0"/>
                </a:solidFill>
                <a:latin typeface="Constantia"/>
                <a:cs typeface="Constantia"/>
              </a:rPr>
              <a:t>frameworks</a:t>
            </a:r>
            <a:r>
              <a:rPr lang="en-ZA" sz="1200" dirty="0" smtClean="0">
                <a:solidFill>
                  <a:srgbClr val="0070C0"/>
                </a:solidFill>
                <a:latin typeface="Constantia"/>
                <a:cs typeface="Constantia"/>
              </a:rPr>
              <a:t> </a:t>
            </a:r>
            <a:endParaRPr lang="en-ZA" sz="1200" dirty="0">
              <a:solidFill>
                <a:srgbClr val="0070C0"/>
              </a:solidFill>
              <a:latin typeface="Constantia"/>
              <a:cs typeface="Constantia"/>
            </a:endParaRPr>
          </a:p>
        </p:txBody>
      </p:sp>
      <p:sp>
        <p:nvSpPr>
          <p:cNvPr id="7" name="Rounded Rectangle 6"/>
          <p:cNvSpPr/>
          <p:nvPr/>
        </p:nvSpPr>
        <p:spPr>
          <a:xfrm>
            <a:off x="4256087" y="2098675"/>
            <a:ext cx="1614487"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Literature </a:t>
            </a:r>
            <a:r>
              <a:rPr lang="en-ZA" sz="1200" b="1" dirty="0" smtClean="0">
                <a:solidFill>
                  <a:srgbClr val="0070C0"/>
                </a:solidFill>
                <a:latin typeface="Constantia"/>
                <a:cs typeface="Constantia"/>
              </a:rPr>
              <a:t>reviews</a:t>
            </a:r>
            <a:endParaRPr lang="en-ZA" sz="1200" b="1" dirty="0">
              <a:solidFill>
                <a:srgbClr val="0070C0"/>
              </a:solidFill>
              <a:latin typeface="Constantia"/>
              <a:cs typeface="Constantia"/>
            </a:endParaRPr>
          </a:p>
        </p:txBody>
      </p:sp>
      <p:sp>
        <p:nvSpPr>
          <p:cNvPr id="8" name="Rounded Rectangle 7"/>
          <p:cNvSpPr/>
          <p:nvPr/>
        </p:nvSpPr>
        <p:spPr>
          <a:xfrm>
            <a:off x="5164138" y="2312988"/>
            <a:ext cx="151061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Bibliographies</a:t>
            </a:r>
          </a:p>
        </p:txBody>
      </p:sp>
      <p:sp>
        <p:nvSpPr>
          <p:cNvPr id="9" name="Rounded Rectangle 8"/>
          <p:cNvSpPr/>
          <p:nvPr/>
        </p:nvSpPr>
        <p:spPr>
          <a:xfrm>
            <a:off x="5211763" y="2573338"/>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Proposals</a:t>
            </a:r>
          </a:p>
        </p:txBody>
      </p:sp>
      <p:sp>
        <p:nvSpPr>
          <p:cNvPr id="10" name="Rounded Rectangle 9"/>
          <p:cNvSpPr/>
          <p:nvPr/>
        </p:nvSpPr>
        <p:spPr>
          <a:xfrm>
            <a:off x="6056313" y="3394075"/>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Data sets</a:t>
            </a:r>
          </a:p>
        </p:txBody>
      </p:sp>
      <p:sp>
        <p:nvSpPr>
          <p:cNvPr id="11" name="Rounded Rectangle 10"/>
          <p:cNvSpPr/>
          <p:nvPr/>
        </p:nvSpPr>
        <p:spPr>
          <a:xfrm>
            <a:off x="4997450" y="4833938"/>
            <a:ext cx="1677298"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Conference papers</a:t>
            </a:r>
          </a:p>
        </p:txBody>
      </p:sp>
      <p:sp>
        <p:nvSpPr>
          <p:cNvPr id="12" name="Rounded Rectangle 11"/>
          <p:cNvSpPr/>
          <p:nvPr/>
        </p:nvSpPr>
        <p:spPr>
          <a:xfrm>
            <a:off x="6084887" y="3917950"/>
            <a:ext cx="1684304" cy="231775"/>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Audio </a:t>
            </a:r>
            <a:r>
              <a:rPr lang="en-ZA" sz="1200" b="1" dirty="0" smtClean="0">
                <a:solidFill>
                  <a:srgbClr val="0070C0"/>
                </a:solidFill>
                <a:latin typeface="Constantia"/>
                <a:cs typeface="Constantia"/>
              </a:rPr>
              <a:t>recordings</a:t>
            </a:r>
            <a:endParaRPr lang="en-ZA" sz="1200" b="1" dirty="0">
              <a:solidFill>
                <a:srgbClr val="0070C0"/>
              </a:solidFill>
              <a:latin typeface="Constantia"/>
              <a:cs typeface="Constantia"/>
            </a:endParaRPr>
          </a:p>
        </p:txBody>
      </p:sp>
      <p:sp>
        <p:nvSpPr>
          <p:cNvPr id="13" name="Rounded Rectangle 12"/>
          <p:cNvSpPr/>
          <p:nvPr/>
        </p:nvSpPr>
        <p:spPr>
          <a:xfrm>
            <a:off x="6084888" y="3629025"/>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Images</a:t>
            </a:r>
          </a:p>
        </p:txBody>
      </p:sp>
      <p:sp>
        <p:nvSpPr>
          <p:cNvPr id="14" name="Rounded Rectangle 13"/>
          <p:cNvSpPr/>
          <p:nvPr/>
        </p:nvSpPr>
        <p:spPr>
          <a:xfrm>
            <a:off x="5870575" y="3165475"/>
            <a:ext cx="1898616"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Interview transcripts</a:t>
            </a:r>
          </a:p>
        </p:txBody>
      </p:sp>
      <p:sp>
        <p:nvSpPr>
          <p:cNvPr id="15" name="Rounded Rectangle 14"/>
          <p:cNvSpPr/>
          <p:nvPr/>
        </p:nvSpPr>
        <p:spPr>
          <a:xfrm>
            <a:off x="3868738" y="4756150"/>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Books</a:t>
            </a:r>
          </a:p>
        </p:txBody>
      </p:sp>
      <p:sp>
        <p:nvSpPr>
          <p:cNvPr id="16" name="Rounded Rectangle 15"/>
          <p:cNvSpPr/>
          <p:nvPr/>
        </p:nvSpPr>
        <p:spPr>
          <a:xfrm>
            <a:off x="2636838" y="3868738"/>
            <a:ext cx="1231900" cy="265112"/>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Reports</a:t>
            </a:r>
          </a:p>
        </p:txBody>
      </p:sp>
      <p:sp>
        <p:nvSpPr>
          <p:cNvPr id="17" name="Rounded Rectangle 16"/>
          <p:cNvSpPr/>
          <p:nvPr/>
        </p:nvSpPr>
        <p:spPr>
          <a:xfrm>
            <a:off x="3492500" y="4972050"/>
            <a:ext cx="1501775" cy="293688"/>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Journal articles</a:t>
            </a:r>
          </a:p>
        </p:txBody>
      </p:sp>
      <p:sp>
        <p:nvSpPr>
          <p:cNvPr id="18" name="Rounded Rectangle 17"/>
          <p:cNvSpPr/>
          <p:nvPr/>
        </p:nvSpPr>
        <p:spPr>
          <a:xfrm>
            <a:off x="4826000" y="5049838"/>
            <a:ext cx="1439863"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Technical papers</a:t>
            </a:r>
          </a:p>
        </p:txBody>
      </p:sp>
      <p:sp>
        <p:nvSpPr>
          <p:cNvPr id="19" name="Rounded Rectangle 18"/>
          <p:cNvSpPr/>
          <p:nvPr/>
        </p:nvSpPr>
        <p:spPr>
          <a:xfrm>
            <a:off x="2771775" y="3165475"/>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Notes</a:t>
            </a:r>
          </a:p>
        </p:txBody>
      </p:sp>
      <p:sp>
        <p:nvSpPr>
          <p:cNvPr id="20" name="Rounded Rectangle 19"/>
          <p:cNvSpPr/>
          <p:nvPr/>
        </p:nvSpPr>
        <p:spPr>
          <a:xfrm>
            <a:off x="2411413" y="3652838"/>
            <a:ext cx="1304925"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Presentations</a:t>
            </a:r>
          </a:p>
        </p:txBody>
      </p:sp>
      <p:sp>
        <p:nvSpPr>
          <p:cNvPr id="21" name="Rounded Rectangle 20"/>
          <p:cNvSpPr/>
          <p:nvPr/>
        </p:nvSpPr>
        <p:spPr>
          <a:xfrm>
            <a:off x="2411413" y="3413125"/>
            <a:ext cx="1081087"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Lectures</a:t>
            </a:r>
          </a:p>
        </p:txBody>
      </p:sp>
      <p:sp>
        <p:nvSpPr>
          <p:cNvPr id="22" name="Rounded Rectangle 21"/>
          <p:cNvSpPr/>
          <p:nvPr/>
        </p:nvSpPr>
        <p:spPr>
          <a:xfrm>
            <a:off x="2882899" y="4162425"/>
            <a:ext cx="1186119"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Interviews</a:t>
            </a:r>
          </a:p>
        </p:txBody>
      </p:sp>
      <p:sp>
        <p:nvSpPr>
          <p:cNvPr id="23" name="Right Arrow 22"/>
          <p:cNvSpPr/>
          <p:nvPr/>
        </p:nvSpPr>
        <p:spPr>
          <a:xfrm rot="12511734">
            <a:off x="2268538" y="2206625"/>
            <a:ext cx="908050" cy="790575"/>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latin typeface="Constantia"/>
              <a:cs typeface="Constantia"/>
            </a:endParaRPr>
          </a:p>
        </p:txBody>
      </p:sp>
      <p:sp>
        <p:nvSpPr>
          <p:cNvPr id="24" name="Right Arrow 23"/>
          <p:cNvSpPr/>
          <p:nvPr/>
        </p:nvSpPr>
        <p:spPr>
          <a:xfrm rot="8893033">
            <a:off x="2182813" y="4113213"/>
            <a:ext cx="908050" cy="790575"/>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latin typeface="Constantia"/>
              <a:cs typeface="Constantia"/>
            </a:endParaRPr>
          </a:p>
        </p:txBody>
      </p:sp>
      <p:sp>
        <p:nvSpPr>
          <p:cNvPr id="25" name="Right Arrow 24"/>
          <p:cNvSpPr/>
          <p:nvPr/>
        </p:nvSpPr>
        <p:spPr>
          <a:xfrm rot="6387706">
            <a:off x="4122738" y="5343525"/>
            <a:ext cx="908050" cy="790575"/>
          </a:xfrm>
          <a:prstGeom prst="right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latin typeface="Constantia"/>
              <a:cs typeface="Constantia"/>
            </a:endParaRPr>
          </a:p>
        </p:txBody>
      </p:sp>
      <p:sp>
        <p:nvSpPr>
          <p:cNvPr id="24599" name="TextBox 25"/>
          <p:cNvSpPr txBox="1">
            <a:spLocks noChangeArrowheads="1"/>
          </p:cNvSpPr>
          <p:nvPr/>
        </p:nvSpPr>
        <p:spPr bwMode="auto">
          <a:xfrm>
            <a:off x="175652" y="2098675"/>
            <a:ext cx="186587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ZA" sz="2800" b="1" dirty="0">
                <a:solidFill>
                  <a:srgbClr val="0070C0"/>
                </a:solidFill>
                <a:latin typeface="Constantia"/>
                <a:cs typeface="Constantia"/>
              </a:rPr>
              <a:t>Student</a:t>
            </a:r>
          </a:p>
        </p:txBody>
      </p:sp>
      <p:sp>
        <p:nvSpPr>
          <p:cNvPr id="24600" name="TextBox 26"/>
          <p:cNvSpPr txBox="1">
            <a:spLocks noChangeArrowheads="1"/>
          </p:cNvSpPr>
          <p:nvPr/>
        </p:nvSpPr>
        <p:spPr bwMode="auto">
          <a:xfrm>
            <a:off x="-1" y="4133851"/>
            <a:ext cx="241141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ZA" sz="2800" b="1" dirty="0">
                <a:solidFill>
                  <a:srgbClr val="0070C0"/>
                </a:solidFill>
                <a:latin typeface="Constantia"/>
                <a:cs typeface="Constantia"/>
              </a:rPr>
              <a:t>Community</a:t>
            </a:r>
          </a:p>
        </p:txBody>
      </p:sp>
      <p:sp>
        <p:nvSpPr>
          <p:cNvPr id="24601" name="TextBox 27"/>
          <p:cNvSpPr txBox="1">
            <a:spLocks noChangeArrowheads="1"/>
          </p:cNvSpPr>
          <p:nvPr/>
        </p:nvSpPr>
        <p:spPr bwMode="auto">
          <a:xfrm>
            <a:off x="2316163" y="5589588"/>
            <a:ext cx="17528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ZA" sz="2800" b="1" dirty="0">
                <a:solidFill>
                  <a:srgbClr val="0070C0"/>
                </a:solidFill>
                <a:latin typeface="Constantia"/>
                <a:cs typeface="Constantia"/>
              </a:rPr>
              <a:t>Scholar</a:t>
            </a:r>
          </a:p>
        </p:txBody>
      </p:sp>
      <p:sp>
        <p:nvSpPr>
          <p:cNvPr id="27" name="TextBox 26"/>
          <p:cNvSpPr txBox="1"/>
          <p:nvPr/>
        </p:nvSpPr>
        <p:spPr>
          <a:xfrm>
            <a:off x="229698" y="6430747"/>
            <a:ext cx="3648053" cy="369332"/>
          </a:xfrm>
          <a:prstGeom prst="rect">
            <a:avLst/>
          </a:prstGeom>
          <a:noFill/>
        </p:spPr>
        <p:txBody>
          <a:bodyPr wrap="square" rtlCol="0">
            <a:spAutoFit/>
          </a:bodyPr>
          <a:lstStyle/>
          <a:p>
            <a:r>
              <a:rPr lang="en-US" dirty="0" smtClean="0"/>
              <a:t>Image CC-BY-SA Laura </a:t>
            </a:r>
            <a:r>
              <a:rPr lang="en-US" dirty="0" err="1" smtClean="0"/>
              <a:t>Czerniewicz</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4756096" y="274638"/>
            <a:ext cx="3930704" cy="1143000"/>
          </a:xfrm>
        </p:spPr>
        <p:txBody>
          <a:bodyPr/>
          <a:lstStyle/>
          <a:p>
            <a:pPr eaLnBrk="1" hangingPunct="1"/>
            <a:r>
              <a:rPr lang="en-ZA" dirty="0" smtClean="0">
                <a:latin typeface="Calibri" charset="0"/>
              </a:rPr>
              <a:t> </a:t>
            </a:r>
            <a:endParaRPr lang="en-ZA" dirty="0">
              <a:latin typeface="Calibri" charset="0"/>
            </a:endParaRPr>
          </a:p>
        </p:txBody>
      </p:sp>
      <p:sp>
        <p:nvSpPr>
          <p:cNvPr id="30722" name="Content Placeholder 2"/>
          <p:cNvSpPr>
            <a:spLocks noGrp="1"/>
          </p:cNvSpPr>
          <p:nvPr>
            <p:ph sz="half" idx="1"/>
          </p:nvPr>
        </p:nvSpPr>
        <p:spPr/>
        <p:txBody>
          <a:bodyPr/>
          <a:lstStyle/>
          <a:p>
            <a:pPr marL="0" indent="0" eaLnBrk="1" hangingPunct="1">
              <a:buNone/>
            </a:pPr>
            <a:r>
              <a:rPr lang="en-ZA" dirty="0" smtClean="0">
                <a:latin typeface="Calibri" charset="0"/>
              </a:rPr>
              <a:t>  </a:t>
            </a:r>
            <a:endParaRPr lang="en-ZA" dirty="0">
              <a:latin typeface="Calibri" charset="0"/>
            </a:endParaRPr>
          </a:p>
        </p:txBody>
      </p:sp>
      <p:sp>
        <p:nvSpPr>
          <p:cNvPr id="30723" name="Content Placeholder 3"/>
          <p:cNvSpPr>
            <a:spLocks noGrp="1"/>
          </p:cNvSpPr>
          <p:nvPr>
            <p:ph sz="half" idx="2"/>
          </p:nvPr>
        </p:nvSpPr>
        <p:spPr>
          <a:xfrm>
            <a:off x="457200" y="1600200"/>
            <a:ext cx="8686800" cy="5221287"/>
          </a:xfrm>
        </p:spPr>
        <p:txBody>
          <a:bodyPr/>
          <a:lstStyle/>
          <a:p>
            <a:pPr eaLnBrk="1" hangingPunct="1"/>
            <a:r>
              <a:rPr lang="en-ZA" sz="2000" dirty="0" smtClean="0">
                <a:latin typeface="+mj-lt"/>
                <a:cs typeface="Constantia"/>
              </a:rPr>
              <a:t>New ways of describing content (and looking for it</a:t>
            </a:r>
            <a:r>
              <a:rPr lang="en-ZA" sz="2000" dirty="0">
                <a:latin typeface="+mj-lt"/>
                <a:cs typeface="Constantia"/>
              </a:rPr>
              <a:t>). Metadata as passport to participation. </a:t>
            </a:r>
            <a:endParaRPr lang="en-ZA" sz="2000" dirty="0" smtClean="0">
              <a:latin typeface="+mj-lt"/>
              <a:cs typeface="Constantia"/>
            </a:endParaRPr>
          </a:p>
          <a:p>
            <a:pPr eaLnBrk="1" hangingPunct="1"/>
            <a:r>
              <a:rPr lang="en-ZA" sz="2000" dirty="0" smtClean="0">
                <a:latin typeface="+mj-lt"/>
                <a:cs typeface="Constantia"/>
              </a:rPr>
              <a:t>New ways of tracking usage.</a:t>
            </a:r>
            <a:endParaRPr lang="en-ZA" sz="2000" dirty="0">
              <a:latin typeface="+mj-lt"/>
              <a:cs typeface="Constantia"/>
            </a:endParaRPr>
          </a:p>
          <a:p>
            <a:pPr eaLnBrk="1" hangingPunct="1"/>
            <a:r>
              <a:rPr lang="en-ZA" sz="2000" dirty="0">
                <a:latin typeface="+mj-lt"/>
                <a:cs typeface="Constantia"/>
              </a:rPr>
              <a:t>Aggregation </a:t>
            </a:r>
            <a:r>
              <a:rPr lang="en-ZA" sz="2000" dirty="0" smtClean="0">
                <a:latin typeface="+mj-lt"/>
                <a:cs typeface="Constantia"/>
              </a:rPr>
              <a:t>crucial.</a:t>
            </a:r>
            <a:endParaRPr lang="en-ZA" sz="2000" dirty="0">
              <a:latin typeface="+mj-lt"/>
              <a:cs typeface="Constantia"/>
            </a:endParaRPr>
          </a:p>
          <a:p>
            <a:pPr eaLnBrk="1" hangingPunct="1"/>
            <a:r>
              <a:rPr lang="en-US" sz="2000" dirty="0" smtClean="0">
                <a:latin typeface="+mj-lt"/>
                <a:cs typeface="Constantia"/>
              </a:rPr>
              <a:t>Blogging </a:t>
            </a:r>
            <a:r>
              <a:rPr lang="en-US" sz="2000" dirty="0">
                <a:latin typeface="+mj-lt"/>
                <a:cs typeface="Constantia"/>
              </a:rPr>
              <a:t>and social networking as mechanisms for research and </a:t>
            </a:r>
            <a:r>
              <a:rPr lang="en-US" sz="2000" dirty="0" smtClean="0">
                <a:latin typeface="+mj-lt"/>
                <a:cs typeface="Constantia"/>
              </a:rPr>
              <a:t>collaboration.</a:t>
            </a:r>
          </a:p>
          <a:p>
            <a:pPr eaLnBrk="1" hangingPunct="1"/>
            <a:r>
              <a:rPr lang="en-US" sz="2000" dirty="0" smtClean="0">
                <a:latin typeface="+mj-lt"/>
                <a:cs typeface="Constantia"/>
              </a:rPr>
              <a:t>Outputs </a:t>
            </a:r>
            <a:r>
              <a:rPr lang="en-US" sz="2000" dirty="0">
                <a:latin typeface="+mj-lt"/>
                <a:cs typeface="Constantia"/>
              </a:rPr>
              <a:t>of social </a:t>
            </a:r>
            <a:r>
              <a:rPr lang="en-US" sz="2000" dirty="0" smtClean="0">
                <a:latin typeface="+mj-lt"/>
                <a:cs typeface="Constantia"/>
              </a:rPr>
              <a:t>web become part of the scholarly record.</a:t>
            </a:r>
          </a:p>
          <a:p>
            <a:pPr eaLnBrk="1" hangingPunct="1"/>
            <a:r>
              <a:rPr lang="en-ZA" sz="2000" dirty="0">
                <a:latin typeface="+mj-lt"/>
                <a:cs typeface="Constantia"/>
              </a:rPr>
              <a:t>Rise </a:t>
            </a:r>
            <a:r>
              <a:rPr lang="en-ZA" sz="2000" dirty="0" smtClean="0">
                <a:latin typeface="+mj-lt"/>
                <a:cs typeface="Constantia"/>
              </a:rPr>
              <a:t>of the </a:t>
            </a:r>
            <a:r>
              <a:rPr lang="en-ZA" sz="2000" dirty="0">
                <a:latin typeface="+mj-lt"/>
                <a:cs typeface="Constantia"/>
              </a:rPr>
              <a:t>global networked scholar.</a:t>
            </a:r>
          </a:p>
          <a:p>
            <a:pPr marL="0" indent="0" eaLnBrk="1" hangingPunct="1">
              <a:buNone/>
            </a:pPr>
            <a:endParaRPr lang="en-US" sz="2000" dirty="0">
              <a:latin typeface="Constantia"/>
              <a:cs typeface="Constantia"/>
            </a:endParaRPr>
          </a:p>
          <a:p>
            <a:pPr eaLnBrk="1" hangingPunct="1"/>
            <a:endParaRPr lang="en-ZA" sz="2000" dirty="0">
              <a:cs typeface="Constantia"/>
            </a:endParaRPr>
          </a:p>
          <a:p>
            <a:pPr eaLnBrk="1" hangingPunct="1"/>
            <a:endParaRPr lang="en-ZA" dirty="0">
              <a:latin typeface="Constantia"/>
              <a:cs typeface="Constantia"/>
            </a:endParaRPr>
          </a:p>
        </p:txBody>
      </p:sp>
      <p:sp>
        <p:nvSpPr>
          <p:cNvPr id="7" name="Title 1"/>
          <p:cNvSpPr txBox="1">
            <a:spLocks/>
          </p:cNvSpPr>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defTabSz="457200"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defRPr>
            </a:lvl9pPr>
          </a:lstStyle>
          <a:p>
            <a:pPr algn="l" eaLnBrk="1" hangingPunct="1"/>
            <a:r>
              <a:rPr lang="en-ZA" sz="4800" dirty="0" smtClean="0">
                <a:latin typeface="BlairMdITC TT-Medium"/>
                <a:cs typeface="BlairMdITC TT-Medium"/>
              </a:rPr>
              <a:t>Scholarship 2.0</a:t>
            </a:r>
            <a:endParaRPr lang="en-ZA" sz="4800" dirty="0">
              <a:latin typeface="BlairMdITC TT-Medium"/>
              <a:cs typeface="BlairMdITC TT-Medium"/>
            </a:endParaRPr>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a:xfrm>
            <a:off x="430176" y="477288"/>
            <a:ext cx="8229600" cy="1143000"/>
          </a:xfrm>
        </p:spPr>
        <p:txBody>
          <a:bodyPr/>
          <a:lstStyle/>
          <a:p>
            <a:pPr algn="l" eaLnBrk="1" hangingPunct="1"/>
            <a:r>
              <a:rPr lang="en-ZA" sz="2800" dirty="0" smtClean="0">
                <a:latin typeface="BlairMdITC TT-Medium"/>
                <a:cs typeface="BlairMdITC TT-Medium"/>
              </a:rPr>
              <a:t>New Models of Scholarly Communication</a:t>
            </a:r>
            <a:endParaRPr lang="en-ZA" sz="2800" dirty="0">
              <a:latin typeface="BlairMdITC TT-Medium"/>
              <a:cs typeface="BlairMdITC TT-Medium"/>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96840547"/>
              </p:ext>
            </p:extLst>
          </p:nvPr>
        </p:nvGraphicFramePr>
        <p:xfrm>
          <a:off x="2321456" y="2564904"/>
          <a:ext cx="4176464" cy="2520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p:cNvSpPr/>
          <p:nvPr/>
        </p:nvSpPr>
        <p:spPr>
          <a:xfrm>
            <a:off x="2918504" y="2420938"/>
            <a:ext cx="2067324"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Conceptual </a:t>
            </a:r>
            <a:r>
              <a:rPr lang="en-ZA" sz="1200" b="1" dirty="0" smtClean="0">
                <a:solidFill>
                  <a:srgbClr val="0070C0"/>
                </a:solidFill>
                <a:latin typeface="Constantia"/>
                <a:cs typeface="Constantia"/>
              </a:rPr>
              <a:t>frameworks</a:t>
            </a:r>
            <a:r>
              <a:rPr lang="en-ZA" sz="1200" dirty="0" smtClean="0">
                <a:solidFill>
                  <a:srgbClr val="0070C0"/>
                </a:solidFill>
                <a:latin typeface="Constantia"/>
                <a:cs typeface="Constantia"/>
              </a:rPr>
              <a:t> </a:t>
            </a:r>
            <a:endParaRPr lang="en-ZA" sz="1200" dirty="0">
              <a:solidFill>
                <a:srgbClr val="0070C0"/>
              </a:solidFill>
              <a:latin typeface="Constantia"/>
              <a:cs typeface="Constantia"/>
            </a:endParaRPr>
          </a:p>
        </p:txBody>
      </p:sp>
      <p:sp>
        <p:nvSpPr>
          <p:cNvPr id="7" name="Rounded Rectangle 6"/>
          <p:cNvSpPr/>
          <p:nvPr/>
        </p:nvSpPr>
        <p:spPr>
          <a:xfrm>
            <a:off x="3877751" y="2098675"/>
            <a:ext cx="1614487"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Literature Reviews</a:t>
            </a:r>
          </a:p>
        </p:txBody>
      </p:sp>
      <p:sp>
        <p:nvSpPr>
          <p:cNvPr id="8" name="Rounded Rectangle 7"/>
          <p:cNvSpPr/>
          <p:nvPr/>
        </p:nvSpPr>
        <p:spPr>
          <a:xfrm>
            <a:off x="4569902" y="2312988"/>
            <a:ext cx="1296987" cy="251916"/>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Bibliographies</a:t>
            </a:r>
          </a:p>
        </p:txBody>
      </p:sp>
      <p:sp>
        <p:nvSpPr>
          <p:cNvPr id="9" name="Rounded Rectangle 8"/>
          <p:cNvSpPr/>
          <p:nvPr/>
        </p:nvSpPr>
        <p:spPr>
          <a:xfrm>
            <a:off x="4833427" y="2573338"/>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Proposals</a:t>
            </a:r>
          </a:p>
        </p:txBody>
      </p:sp>
      <p:sp>
        <p:nvSpPr>
          <p:cNvPr id="10" name="Rounded Rectangle 9"/>
          <p:cNvSpPr/>
          <p:nvPr/>
        </p:nvSpPr>
        <p:spPr>
          <a:xfrm>
            <a:off x="5677977" y="3394075"/>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Data sets</a:t>
            </a:r>
          </a:p>
        </p:txBody>
      </p:sp>
      <p:sp>
        <p:nvSpPr>
          <p:cNvPr id="11" name="Rounded Rectangle 10"/>
          <p:cNvSpPr/>
          <p:nvPr/>
        </p:nvSpPr>
        <p:spPr>
          <a:xfrm>
            <a:off x="4619114" y="4833938"/>
            <a:ext cx="1663594"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Conference papers</a:t>
            </a:r>
          </a:p>
        </p:txBody>
      </p:sp>
      <p:sp>
        <p:nvSpPr>
          <p:cNvPr id="12" name="Rounded Rectangle 11"/>
          <p:cNvSpPr/>
          <p:nvPr/>
        </p:nvSpPr>
        <p:spPr>
          <a:xfrm>
            <a:off x="5706552" y="3933825"/>
            <a:ext cx="1508652"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Audio </a:t>
            </a:r>
            <a:r>
              <a:rPr lang="en-ZA" sz="1200" b="1" dirty="0" smtClean="0">
                <a:solidFill>
                  <a:srgbClr val="0070C0"/>
                </a:solidFill>
                <a:latin typeface="Constantia"/>
                <a:cs typeface="Constantia"/>
              </a:rPr>
              <a:t>recordings</a:t>
            </a:r>
            <a:endParaRPr lang="en-ZA" sz="1200" b="1" dirty="0">
              <a:solidFill>
                <a:srgbClr val="0070C0"/>
              </a:solidFill>
              <a:latin typeface="Constantia"/>
              <a:cs typeface="Constantia"/>
            </a:endParaRPr>
          </a:p>
        </p:txBody>
      </p:sp>
      <p:sp>
        <p:nvSpPr>
          <p:cNvPr id="13" name="Rounded Rectangle 12"/>
          <p:cNvSpPr/>
          <p:nvPr/>
        </p:nvSpPr>
        <p:spPr>
          <a:xfrm>
            <a:off x="5706552" y="3629025"/>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Images</a:t>
            </a:r>
          </a:p>
        </p:txBody>
      </p:sp>
      <p:sp>
        <p:nvSpPr>
          <p:cNvPr id="14" name="Rounded Rectangle 13"/>
          <p:cNvSpPr/>
          <p:nvPr/>
        </p:nvSpPr>
        <p:spPr>
          <a:xfrm>
            <a:off x="5303071" y="3165475"/>
            <a:ext cx="1995594"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Interview transcripts</a:t>
            </a:r>
          </a:p>
        </p:txBody>
      </p:sp>
      <p:sp>
        <p:nvSpPr>
          <p:cNvPr id="15" name="Rounded Rectangle 14"/>
          <p:cNvSpPr/>
          <p:nvPr/>
        </p:nvSpPr>
        <p:spPr>
          <a:xfrm>
            <a:off x="3490402" y="4756150"/>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Books</a:t>
            </a:r>
          </a:p>
        </p:txBody>
      </p:sp>
      <p:sp>
        <p:nvSpPr>
          <p:cNvPr id="16" name="Rounded Rectangle 15"/>
          <p:cNvSpPr/>
          <p:nvPr/>
        </p:nvSpPr>
        <p:spPr>
          <a:xfrm>
            <a:off x="2258502" y="3917950"/>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Reports</a:t>
            </a:r>
          </a:p>
        </p:txBody>
      </p:sp>
      <p:sp>
        <p:nvSpPr>
          <p:cNvPr id="17" name="Rounded Rectangle 16"/>
          <p:cNvSpPr/>
          <p:nvPr/>
        </p:nvSpPr>
        <p:spPr>
          <a:xfrm>
            <a:off x="3023892" y="4972050"/>
            <a:ext cx="1592047" cy="227013"/>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Journal articles</a:t>
            </a:r>
          </a:p>
        </p:txBody>
      </p:sp>
      <p:sp>
        <p:nvSpPr>
          <p:cNvPr id="18" name="Rounded Rectangle 17"/>
          <p:cNvSpPr/>
          <p:nvPr/>
        </p:nvSpPr>
        <p:spPr>
          <a:xfrm>
            <a:off x="4447664" y="5049838"/>
            <a:ext cx="1439863"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Technical papers</a:t>
            </a:r>
          </a:p>
        </p:txBody>
      </p:sp>
      <p:sp>
        <p:nvSpPr>
          <p:cNvPr id="19" name="Rounded Rectangle 18"/>
          <p:cNvSpPr/>
          <p:nvPr/>
        </p:nvSpPr>
        <p:spPr>
          <a:xfrm>
            <a:off x="2393439" y="3165475"/>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Notes</a:t>
            </a:r>
          </a:p>
        </p:txBody>
      </p:sp>
      <p:sp>
        <p:nvSpPr>
          <p:cNvPr id="20" name="Rounded Rectangle 19"/>
          <p:cNvSpPr/>
          <p:nvPr/>
        </p:nvSpPr>
        <p:spPr>
          <a:xfrm>
            <a:off x="1847125" y="3652838"/>
            <a:ext cx="1267040" cy="265112"/>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Presentations</a:t>
            </a:r>
          </a:p>
        </p:txBody>
      </p:sp>
      <p:sp>
        <p:nvSpPr>
          <p:cNvPr id="21" name="Rounded Rectangle 20"/>
          <p:cNvSpPr/>
          <p:nvPr/>
        </p:nvSpPr>
        <p:spPr>
          <a:xfrm>
            <a:off x="2033077" y="3413125"/>
            <a:ext cx="1081087"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Lectures</a:t>
            </a:r>
          </a:p>
        </p:txBody>
      </p:sp>
      <p:sp>
        <p:nvSpPr>
          <p:cNvPr id="22" name="Rounded Rectangle 21"/>
          <p:cNvSpPr/>
          <p:nvPr/>
        </p:nvSpPr>
        <p:spPr>
          <a:xfrm>
            <a:off x="2504564" y="4162425"/>
            <a:ext cx="1079500" cy="215900"/>
          </a:xfrm>
          <a:prstGeom prst="roundRect">
            <a:avLst/>
          </a:prstGeom>
          <a:no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ZA" sz="1200" b="1" dirty="0">
                <a:solidFill>
                  <a:srgbClr val="0070C0"/>
                </a:solidFill>
                <a:latin typeface="Constantia"/>
                <a:cs typeface="Constantia"/>
              </a:rPr>
              <a:t>Interviews</a:t>
            </a:r>
          </a:p>
        </p:txBody>
      </p:sp>
      <p:sp>
        <p:nvSpPr>
          <p:cNvPr id="23" name="Right Arrow 22"/>
          <p:cNvSpPr/>
          <p:nvPr/>
        </p:nvSpPr>
        <p:spPr>
          <a:xfrm rot="12511734">
            <a:off x="1980689" y="2025650"/>
            <a:ext cx="909638" cy="790575"/>
          </a:xfrm>
          <a:prstGeom prst="rightArrow">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latin typeface="Constantia"/>
              <a:cs typeface="Constantia"/>
            </a:endParaRPr>
          </a:p>
        </p:txBody>
      </p:sp>
      <p:sp>
        <p:nvSpPr>
          <p:cNvPr id="24" name="Right Arrow 23"/>
          <p:cNvSpPr/>
          <p:nvPr/>
        </p:nvSpPr>
        <p:spPr>
          <a:xfrm rot="8893033">
            <a:off x="1537521" y="4260850"/>
            <a:ext cx="908050" cy="790575"/>
          </a:xfrm>
          <a:prstGeom prst="rightArrow">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latin typeface="Constantia"/>
              <a:cs typeface="Constantia"/>
            </a:endParaRPr>
          </a:p>
        </p:txBody>
      </p:sp>
      <p:sp>
        <p:nvSpPr>
          <p:cNvPr id="25" name="Right Arrow 24"/>
          <p:cNvSpPr/>
          <p:nvPr/>
        </p:nvSpPr>
        <p:spPr>
          <a:xfrm rot="18911141">
            <a:off x="5603109" y="1719263"/>
            <a:ext cx="908050" cy="790575"/>
          </a:xfrm>
          <a:prstGeom prst="rightArrow">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latin typeface="Constantia"/>
              <a:cs typeface="Constantia"/>
            </a:endParaRPr>
          </a:p>
        </p:txBody>
      </p:sp>
      <p:sp>
        <p:nvSpPr>
          <p:cNvPr id="29" name="Right Arrow 28"/>
          <p:cNvSpPr/>
          <p:nvPr/>
        </p:nvSpPr>
        <p:spPr>
          <a:xfrm rot="5400000">
            <a:off x="4107684" y="5465762"/>
            <a:ext cx="908050" cy="790575"/>
          </a:xfrm>
          <a:prstGeom prst="rightArrow">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latin typeface="Constantia"/>
              <a:cs typeface="Constantia"/>
            </a:endParaRPr>
          </a:p>
        </p:txBody>
      </p:sp>
      <p:sp>
        <p:nvSpPr>
          <p:cNvPr id="30" name="Right Arrow 29"/>
          <p:cNvSpPr/>
          <p:nvPr/>
        </p:nvSpPr>
        <p:spPr>
          <a:xfrm rot="2428090">
            <a:off x="6241284" y="4310063"/>
            <a:ext cx="909637" cy="790575"/>
          </a:xfrm>
          <a:prstGeom prst="rightArrow">
            <a:avLst/>
          </a:prstGeom>
          <a:solidFill>
            <a:schemeClr val="tx2">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ZA">
              <a:latin typeface="Constantia"/>
              <a:cs typeface="Constantia"/>
            </a:endParaRPr>
          </a:p>
        </p:txBody>
      </p:sp>
      <p:sp>
        <p:nvSpPr>
          <p:cNvPr id="3" name="TextBox 2"/>
          <p:cNvSpPr txBox="1"/>
          <p:nvPr/>
        </p:nvSpPr>
        <p:spPr>
          <a:xfrm>
            <a:off x="229698" y="6430747"/>
            <a:ext cx="3648053" cy="369332"/>
          </a:xfrm>
          <a:prstGeom prst="rect">
            <a:avLst/>
          </a:prstGeom>
          <a:noFill/>
        </p:spPr>
        <p:txBody>
          <a:bodyPr wrap="square" rtlCol="0">
            <a:spAutoFit/>
          </a:bodyPr>
          <a:lstStyle/>
          <a:p>
            <a:r>
              <a:rPr lang="en-US" dirty="0" smtClean="0"/>
              <a:t>Image CC-BY-SA Laura </a:t>
            </a:r>
            <a:r>
              <a:rPr lang="en-US" dirty="0" err="1" smtClean="0"/>
              <a:t>Czerniewicz</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562718"/>
          </a:xfrm>
        </p:spPr>
        <p:txBody>
          <a:bodyPr/>
          <a:lstStyle/>
          <a:p>
            <a:pPr algn="l"/>
            <a:r>
              <a:rPr lang="en-US" dirty="0" smtClean="0">
                <a:latin typeface="BlairMdITC TT-Medium"/>
                <a:cs typeface="BlairMdITC TT-Medium"/>
              </a:rPr>
              <a:t>New questions arise…  </a:t>
            </a:r>
            <a:endParaRPr lang="en-US" dirty="0">
              <a:latin typeface="BlairMdITC TT-Medium"/>
              <a:cs typeface="BlairMdITC TT-Medium"/>
            </a:endParaRPr>
          </a:p>
        </p:txBody>
      </p:sp>
      <p:sp>
        <p:nvSpPr>
          <p:cNvPr id="3" name="Content Placeholder 2"/>
          <p:cNvSpPr>
            <a:spLocks noGrp="1"/>
          </p:cNvSpPr>
          <p:nvPr>
            <p:ph idx="1"/>
          </p:nvPr>
        </p:nvSpPr>
        <p:spPr>
          <a:xfrm>
            <a:off x="457200" y="2364245"/>
            <a:ext cx="8229600" cy="3761918"/>
          </a:xfrm>
        </p:spPr>
        <p:txBody>
          <a:bodyPr/>
          <a:lstStyle/>
          <a:p>
            <a:r>
              <a:rPr lang="en-US" sz="2000" dirty="0" smtClean="0">
                <a:latin typeface="Constantia"/>
                <a:cs typeface="Constantia"/>
              </a:rPr>
              <a:t>What about peer review and quality control?</a:t>
            </a:r>
          </a:p>
          <a:p>
            <a:r>
              <a:rPr lang="en-US" sz="2000" dirty="0" smtClean="0">
                <a:latin typeface="Constantia"/>
                <a:cs typeface="Constantia"/>
              </a:rPr>
              <a:t>What does this mean for how we measure and reward research? (What does this mean for the notion of ‘impact’?)</a:t>
            </a:r>
            <a:endParaRPr lang="en-US" sz="2000" dirty="0">
              <a:latin typeface="Constantia"/>
              <a:cs typeface="Constantia"/>
            </a:endParaRPr>
          </a:p>
        </p:txBody>
      </p:sp>
    </p:spTree>
    <p:extLst>
      <p:ext uri="{BB962C8B-B14F-4D97-AF65-F5344CB8AC3E}">
        <p14:creationId xmlns:p14="http://schemas.microsoft.com/office/powerpoint/2010/main" val="122774526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6" name="Content Placeholder 5" descr="four-ways-to-measure-impact-copy.png"/>
          <p:cNvPicPr>
            <a:picLocks noGrp="1" noChangeAspect="1"/>
          </p:cNvPicPr>
          <p:nvPr>
            <p:ph idx="1"/>
          </p:nvPr>
        </p:nvPicPr>
        <p:blipFill>
          <a:blip r:embed="rId3"/>
          <a:srcRect t="-7288" b="-7288"/>
          <a:stretch>
            <a:fillRect/>
          </a:stretch>
        </p:blipFill>
        <p:spPr>
          <a:xfrm>
            <a:off x="457200" y="213295"/>
            <a:ext cx="8229600" cy="4525963"/>
          </a:xfrm>
        </p:spPr>
      </p:pic>
      <p:sp>
        <p:nvSpPr>
          <p:cNvPr id="7" name="TextBox 6"/>
          <p:cNvSpPr txBox="1"/>
          <p:nvPr/>
        </p:nvSpPr>
        <p:spPr>
          <a:xfrm>
            <a:off x="457200" y="6087889"/>
            <a:ext cx="8229600" cy="276999"/>
          </a:xfrm>
          <a:prstGeom prst="rect">
            <a:avLst/>
          </a:prstGeom>
          <a:noFill/>
        </p:spPr>
        <p:txBody>
          <a:bodyPr wrap="square" rtlCol="0">
            <a:spAutoFit/>
          </a:bodyPr>
          <a:lstStyle/>
          <a:p>
            <a:r>
              <a:rPr lang="en-US" sz="1200" dirty="0" smtClean="0"/>
              <a:t>http://</a:t>
            </a:r>
            <a:r>
              <a:rPr lang="en-US" sz="1200" dirty="0" err="1" smtClean="0"/>
              <a:t>altmetrics.org</a:t>
            </a:r>
            <a:r>
              <a:rPr lang="en-US" sz="1200" dirty="0" smtClean="0"/>
              <a:t>/manifesto/</a:t>
            </a:r>
            <a:endParaRPr lang="en-US" sz="1200" dirty="0"/>
          </a:p>
        </p:txBody>
      </p:sp>
    </p:spTree>
    <p:extLst>
      <p:ext uri="{BB962C8B-B14F-4D97-AF65-F5344CB8AC3E}">
        <p14:creationId xmlns:p14="http://schemas.microsoft.com/office/powerpoint/2010/main" val="355039093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altmetrics_logo.png"/>
          <p:cNvPicPr>
            <a:picLocks noGrp="1" noChangeAspect="1"/>
          </p:cNvPicPr>
          <p:nvPr>
            <p:ph idx="1"/>
          </p:nvPr>
        </p:nvPicPr>
        <p:blipFill>
          <a:blip r:embed="rId2">
            <a:extLst>
              <a:ext uri="{28A0092B-C50C-407E-A947-70E740481C1C}">
                <a14:useLocalDpi xmlns:a14="http://schemas.microsoft.com/office/drawing/2010/main" val="0"/>
              </a:ext>
            </a:extLst>
          </a:blip>
          <a:srcRect t="-50428" b="-50428"/>
          <a:stretch>
            <a:fillRect/>
          </a:stretch>
        </p:blipFill>
        <p:spPr>
          <a:xfrm>
            <a:off x="3040117" y="3515838"/>
            <a:ext cx="5876385" cy="3231785"/>
          </a:xfrm>
        </p:spPr>
      </p:pic>
    </p:spTree>
    <p:extLst>
      <p:ext uri="{BB962C8B-B14F-4D97-AF65-F5344CB8AC3E}">
        <p14:creationId xmlns:p14="http://schemas.microsoft.com/office/powerpoint/2010/main" val="568940102"/>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3620673"/>
            <a:ext cx="8229600" cy="2505490"/>
          </a:xfrm>
        </p:spPr>
        <p:txBody>
          <a:bodyPr/>
          <a:lstStyle/>
          <a:p>
            <a:pPr marL="0" indent="0">
              <a:buNone/>
            </a:pPr>
            <a:r>
              <a:rPr lang="en-US" dirty="0" err="1">
                <a:latin typeface="Constantia"/>
                <a:cs typeface="Constantia"/>
              </a:rPr>
              <a:t>Bibliometrics</a:t>
            </a:r>
            <a:r>
              <a:rPr lang="en-US" dirty="0">
                <a:latin typeface="Constantia"/>
                <a:cs typeface="Constantia"/>
              </a:rPr>
              <a:t> mined impact on  the first scholarly </a:t>
            </a:r>
            <a:r>
              <a:rPr lang="en-US" dirty="0" smtClean="0">
                <a:latin typeface="Constantia"/>
                <a:cs typeface="Constantia"/>
              </a:rPr>
              <a:t>Web.</a:t>
            </a:r>
            <a:r>
              <a:rPr lang="en-US" dirty="0">
                <a:latin typeface="Constantia"/>
                <a:cs typeface="Constantia"/>
              </a:rPr>
              <a:t> </a:t>
            </a:r>
            <a:endParaRPr lang="en-US" dirty="0" smtClean="0">
              <a:latin typeface="Constantia"/>
              <a:cs typeface="Constantia"/>
            </a:endParaRPr>
          </a:p>
          <a:p>
            <a:pPr marL="0" indent="0">
              <a:buNone/>
            </a:pPr>
            <a:r>
              <a:rPr lang="en-US" b="1" dirty="0" err="1" smtClean="0">
                <a:latin typeface="Constantia"/>
                <a:cs typeface="Constantia"/>
              </a:rPr>
              <a:t>altmetrics</a:t>
            </a:r>
            <a:r>
              <a:rPr lang="en-US" b="1" dirty="0" smtClean="0">
                <a:latin typeface="Constantia"/>
                <a:cs typeface="Constantia"/>
              </a:rPr>
              <a:t> </a:t>
            </a:r>
            <a:r>
              <a:rPr lang="en-US" b="1" dirty="0">
                <a:latin typeface="Constantia"/>
                <a:cs typeface="Constantia"/>
              </a:rPr>
              <a:t>mines impact on the next one.</a:t>
            </a:r>
            <a:endParaRPr lang="en-US" b="1" dirty="0" smtClean="0">
              <a:effectLst/>
              <a:latin typeface="Constantia"/>
              <a:cs typeface="Constantia"/>
            </a:endParaRPr>
          </a:p>
          <a:p>
            <a:pPr marL="0" indent="0">
              <a:buNone/>
            </a:pPr>
            <a:r>
              <a:rPr lang="en-US" sz="2400" dirty="0" smtClean="0">
                <a:solidFill>
                  <a:srgbClr val="4F81BD"/>
                </a:solidFill>
                <a:latin typeface="Constantia"/>
                <a:cs typeface="Constantia"/>
              </a:rPr>
              <a:t>Jason </a:t>
            </a:r>
            <a:r>
              <a:rPr lang="en-US" sz="2400" dirty="0" err="1" smtClean="0">
                <a:solidFill>
                  <a:srgbClr val="4F81BD"/>
                </a:solidFill>
                <a:latin typeface="Constantia"/>
                <a:cs typeface="Constantia"/>
              </a:rPr>
              <a:t>Priem</a:t>
            </a:r>
            <a:endParaRPr lang="en-US" sz="2400" dirty="0">
              <a:solidFill>
                <a:srgbClr val="4F81BD"/>
              </a:solidFill>
              <a:latin typeface="Constantia"/>
              <a:cs typeface="Constantia"/>
            </a:endParaRPr>
          </a:p>
        </p:txBody>
      </p:sp>
    </p:spTree>
    <p:extLst>
      <p:ext uri="{BB962C8B-B14F-4D97-AF65-F5344CB8AC3E}">
        <p14:creationId xmlns:p14="http://schemas.microsoft.com/office/powerpoint/2010/main" val="3494908394"/>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latin typeface="BlairMdITC TT-Medium"/>
                <a:cs typeface="BlairMdITC TT-Medium"/>
              </a:rPr>
              <a:t>Altmetrics</a:t>
            </a:r>
            <a:endParaRPr lang="en-US" dirty="0">
              <a:latin typeface="BlairMdITC TT-Medium"/>
              <a:cs typeface="BlairMdITC TT-Medium"/>
            </a:endParaRPr>
          </a:p>
        </p:txBody>
      </p:sp>
      <p:sp>
        <p:nvSpPr>
          <p:cNvPr id="3" name="Content Placeholder 2"/>
          <p:cNvSpPr>
            <a:spLocks noGrp="1"/>
          </p:cNvSpPr>
          <p:nvPr>
            <p:ph idx="1"/>
          </p:nvPr>
        </p:nvSpPr>
        <p:spPr>
          <a:xfrm>
            <a:off x="457199" y="1417638"/>
            <a:ext cx="7838945" cy="946607"/>
          </a:xfrm>
        </p:spPr>
        <p:txBody>
          <a:bodyPr/>
          <a:lstStyle/>
          <a:p>
            <a:pPr marL="0" indent="0">
              <a:buNone/>
            </a:pPr>
            <a:r>
              <a:rPr lang="en-US" sz="4000" dirty="0" smtClean="0">
                <a:solidFill>
                  <a:srgbClr val="4F81BD"/>
                </a:solidFill>
                <a:latin typeface="Constantia"/>
                <a:cs typeface="Constantia"/>
              </a:rPr>
              <a:t>1. Conventional </a:t>
            </a:r>
            <a:r>
              <a:rPr lang="en-US" sz="4000" dirty="0" smtClean="0">
                <a:solidFill>
                  <a:srgbClr val="4F81BD"/>
                </a:solidFill>
                <a:latin typeface="Constantia"/>
                <a:cs typeface="Constantia"/>
              </a:rPr>
              <a:t>outputs &gt; unconventional </a:t>
            </a:r>
            <a:r>
              <a:rPr lang="en-US" sz="4000" dirty="0" smtClean="0">
                <a:solidFill>
                  <a:srgbClr val="4F81BD"/>
                </a:solidFill>
                <a:latin typeface="Constantia"/>
                <a:cs typeface="Constantia"/>
              </a:rPr>
              <a:t>measures</a:t>
            </a:r>
          </a:p>
          <a:p>
            <a:pPr marL="0" indent="0">
              <a:buNone/>
            </a:pPr>
            <a:r>
              <a:rPr lang="en-US" sz="2000" dirty="0" smtClean="0">
                <a:solidFill>
                  <a:srgbClr val="4F81BD"/>
                </a:solidFill>
                <a:latin typeface="Constantia"/>
                <a:cs typeface="Constantia"/>
              </a:rPr>
              <a:t>(Cameron </a:t>
            </a:r>
            <a:r>
              <a:rPr lang="en-US" sz="2000" dirty="0" err="1" smtClean="0">
                <a:solidFill>
                  <a:srgbClr val="4F81BD"/>
                </a:solidFill>
                <a:latin typeface="Constantia"/>
                <a:cs typeface="Constantia"/>
              </a:rPr>
              <a:t>Neylon</a:t>
            </a:r>
            <a:r>
              <a:rPr lang="en-US" sz="2000" dirty="0" smtClean="0">
                <a:solidFill>
                  <a:srgbClr val="4F81BD"/>
                </a:solidFill>
                <a:latin typeface="Constantia"/>
                <a:cs typeface="Constantia"/>
              </a:rPr>
              <a:t>) </a:t>
            </a:r>
            <a:endParaRPr lang="en-US" sz="2000" dirty="0" smtClean="0">
              <a:solidFill>
                <a:srgbClr val="4F81BD"/>
              </a:solidFill>
              <a:latin typeface="Constantia"/>
              <a:cs typeface="Constantia"/>
            </a:endParaRPr>
          </a:p>
          <a:p>
            <a:pPr marL="0" indent="0">
              <a:buNone/>
            </a:pPr>
            <a:endParaRPr lang="en-US" sz="2400" dirty="0" smtClean="0">
              <a:latin typeface="Constantia"/>
              <a:cs typeface="Constantia"/>
            </a:endParaRPr>
          </a:p>
          <a:p>
            <a:pPr marL="0" indent="0">
              <a:buNone/>
            </a:pPr>
            <a:r>
              <a:rPr lang="en-US" sz="2400" dirty="0" smtClean="0">
                <a:latin typeface="Constantia"/>
                <a:cs typeface="Constantia"/>
              </a:rPr>
              <a:t>The </a:t>
            </a:r>
            <a:r>
              <a:rPr lang="en-US" sz="2400" dirty="0" smtClean="0">
                <a:latin typeface="Constantia"/>
                <a:cs typeface="Constantia"/>
              </a:rPr>
              <a:t>decoupled </a:t>
            </a:r>
            <a:r>
              <a:rPr lang="en-US" sz="2400" dirty="0" smtClean="0">
                <a:latin typeface="Constantia"/>
                <a:cs typeface="Constantia"/>
              </a:rPr>
              <a:t>journal</a:t>
            </a:r>
            <a:endParaRPr lang="en-US" sz="2400" dirty="0">
              <a:latin typeface="Constantia"/>
              <a:cs typeface="Constantia"/>
            </a:endParaRPr>
          </a:p>
          <a:p>
            <a:pPr marL="0" indent="0">
              <a:buNone/>
            </a:pPr>
            <a:endParaRPr lang="en-US" dirty="0"/>
          </a:p>
        </p:txBody>
      </p:sp>
    </p:spTree>
    <p:extLst>
      <p:ext uri="{BB962C8B-B14F-4D97-AF65-F5344CB8AC3E}">
        <p14:creationId xmlns:p14="http://schemas.microsoft.com/office/powerpoint/2010/main" val="1282712243"/>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LoS.tiff"/>
          <p:cNvPicPr>
            <a:picLocks noGrp="1" noChangeAspect="1"/>
          </p:cNvPicPr>
          <p:nvPr>
            <p:ph idx="1"/>
          </p:nvPr>
        </p:nvPicPr>
        <p:blipFill>
          <a:blip r:embed="rId2">
            <a:extLst>
              <a:ext uri="{28A0092B-C50C-407E-A947-70E740481C1C}">
                <a14:useLocalDpi xmlns:a14="http://schemas.microsoft.com/office/drawing/2010/main" val="0"/>
              </a:ext>
            </a:extLst>
          </a:blip>
          <a:srcRect l="-4697" r="-4697"/>
          <a:stretch>
            <a:fillRect/>
          </a:stretch>
        </p:blipFill>
        <p:spPr>
          <a:xfrm>
            <a:off x="-520810" y="243179"/>
            <a:ext cx="10254908" cy="5639804"/>
          </a:xfrm>
          <a:prstGeom prst="rect">
            <a:avLst/>
          </a:prstGeom>
        </p:spPr>
      </p:pic>
    </p:spTree>
    <p:extLst>
      <p:ext uri="{BB962C8B-B14F-4D97-AF65-F5344CB8AC3E}">
        <p14:creationId xmlns:p14="http://schemas.microsoft.com/office/powerpoint/2010/main" val="200176091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n-US">
                <a:latin typeface="Calibri" charset="0"/>
              </a:rPr>
              <a:t>  </a:t>
            </a:r>
          </a:p>
        </p:txBody>
      </p:sp>
      <p:pic>
        <p:nvPicPr>
          <p:cNvPr id="31746" name="Content Placeholder 3" descr="openaccess.png"/>
          <p:cNvPicPr>
            <a:picLocks noGrp="1" noChangeAspect="1"/>
          </p:cNvPicPr>
          <p:nvPr>
            <p:ph idx="1"/>
          </p:nvPr>
        </p:nvPicPr>
        <p:blipFill>
          <a:blip r:embed="rId2">
            <a:extLst>
              <a:ext uri="{28A0092B-C50C-407E-A947-70E740481C1C}">
                <a14:useLocalDpi xmlns:a14="http://schemas.microsoft.com/office/drawing/2010/main" val="0"/>
              </a:ext>
            </a:extLst>
          </a:blip>
          <a:srcRect t="-18745" b="-18745"/>
          <a:stretch>
            <a:fillRect/>
          </a:stretch>
        </p:blipFill>
        <p:spPr>
          <a:xfrm>
            <a:off x="442913" y="884238"/>
            <a:ext cx="8229600" cy="4525962"/>
          </a:xfrm>
        </p:spPr>
      </p:pic>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LoS2.tiff"/>
          <p:cNvPicPr>
            <a:picLocks noGrp="1" noChangeAspect="1"/>
          </p:cNvPicPr>
          <p:nvPr>
            <p:ph idx="1"/>
          </p:nvPr>
        </p:nvPicPr>
        <p:blipFill>
          <a:blip r:embed="rId2">
            <a:extLst>
              <a:ext uri="{28A0092B-C50C-407E-A947-70E740481C1C}">
                <a14:useLocalDpi xmlns:a14="http://schemas.microsoft.com/office/drawing/2010/main" val="0"/>
              </a:ext>
            </a:extLst>
          </a:blip>
          <a:srcRect l="-1123" r="-1123"/>
          <a:stretch>
            <a:fillRect/>
          </a:stretch>
        </p:blipFill>
        <p:spPr>
          <a:xfrm>
            <a:off x="-123817" y="202648"/>
            <a:ext cx="9591647" cy="5275036"/>
          </a:xfrm>
        </p:spPr>
      </p:pic>
    </p:spTree>
    <p:extLst>
      <p:ext uri="{BB962C8B-B14F-4D97-AF65-F5344CB8AC3E}">
        <p14:creationId xmlns:p14="http://schemas.microsoft.com/office/powerpoint/2010/main" val="18446965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LoS3.tiff"/>
          <p:cNvPicPr>
            <a:picLocks noGrp="1" noChangeAspect="1"/>
          </p:cNvPicPr>
          <p:nvPr>
            <p:ph idx="1"/>
          </p:nvPr>
        </p:nvPicPr>
        <p:blipFill>
          <a:blip r:embed="rId2">
            <a:extLst>
              <a:ext uri="{28A0092B-C50C-407E-A947-70E740481C1C}">
                <a14:useLocalDpi xmlns:a14="http://schemas.microsoft.com/office/drawing/2010/main" val="0"/>
              </a:ext>
            </a:extLst>
          </a:blip>
          <a:srcRect l="-4061" r="-4061"/>
          <a:stretch>
            <a:fillRect/>
          </a:stretch>
        </p:blipFill>
        <p:spPr>
          <a:xfrm>
            <a:off x="-213274" y="243178"/>
            <a:ext cx="9616210" cy="5288545"/>
          </a:xfrm>
        </p:spPr>
      </p:pic>
    </p:spTree>
    <p:extLst>
      <p:ext uri="{BB962C8B-B14F-4D97-AF65-F5344CB8AC3E}">
        <p14:creationId xmlns:p14="http://schemas.microsoft.com/office/powerpoint/2010/main" val="4237181584"/>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6" name="Content Placeholder 5" descr="PLoS4.tiff"/>
          <p:cNvPicPr>
            <a:picLocks noGrp="1" noChangeAspect="1"/>
          </p:cNvPicPr>
          <p:nvPr>
            <p:ph idx="1"/>
          </p:nvPr>
        </p:nvPicPr>
        <p:blipFill>
          <a:blip r:embed="rId3">
            <a:extLst>
              <a:ext uri="{28A0092B-C50C-407E-A947-70E740481C1C}">
                <a14:useLocalDpi xmlns:a14="http://schemas.microsoft.com/office/drawing/2010/main" val="0"/>
              </a:ext>
            </a:extLst>
          </a:blip>
          <a:srcRect t="-26805" b="-26805"/>
          <a:stretch>
            <a:fillRect/>
          </a:stretch>
        </p:blipFill>
        <p:spPr>
          <a:xfrm>
            <a:off x="376132" y="-291197"/>
            <a:ext cx="8229600" cy="4525963"/>
          </a:xfrm>
        </p:spPr>
      </p:pic>
    </p:spTree>
    <p:extLst>
      <p:ext uri="{BB962C8B-B14F-4D97-AF65-F5344CB8AC3E}">
        <p14:creationId xmlns:p14="http://schemas.microsoft.com/office/powerpoint/2010/main" val="54900990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ookmarklet.tiff"/>
          <p:cNvPicPr>
            <a:picLocks noGrp="1" noChangeAspect="1"/>
          </p:cNvPicPr>
          <p:nvPr>
            <p:ph idx="1"/>
          </p:nvPr>
        </p:nvPicPr>
        <p:blipFill>
          <a:blip r:embed="rId2">
            <a:extLst>
              <a:ext uri="{28A0092B-C50C-407E-A947-70E740481C1C}">
                <a14:useLocalDpi xmlns:a14="http://schemas.microsoft.com/office/drawing/2010/main" val="0"/>
              </a:ext>
            </a:extLst>
          </a:blip>
          <a:srcRect l="-8753" r="-8753"/>
          <a:stretch>
            <a:fillRect/>
          </a:stretch>
        </p:blipFill>
        <p:spPr>
          <a:xfrm>
            <a:off x="-731856" y="153048"/>
            <a:ext cx="10639882" cy="5851525"/>
          </a:xfrm>
        </p:spPr>
      </p:pic>
    </p:spTree>
    <p:extLst>
      <p:ext uri="{BB962C8B-B14F-4D97-AF65-F5344CB8AC3E}">
        <p14:creationId xmlns:p14="http://schemas.microsoft.com/office/powerpoint/2010/main" val="248817982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latin typeface="BlairMdITC TT-Medium"/>
                <a:cs typeface="BlairMdITC TT-Medium"/>
              </a:rPr>
              <a:t>Altmetrics</a:t>
            </a:r>
            <a:endParaRPr lang="en-US" dirty="0">
              <a:latin typeface="BlairMdITC TT-Medium"/>
              <a:cs typeface="BlairMdITC TT-Medium"/>
            </a:endParaRPr>
          </a:p>
        </p:txBody>
      </p:sp>
      <p:sp>
        <p:nvSpPr>
          <p:cNvPr id="3" name="Content Placeholder 2"/>
          <p:cNvSpPr>
            <a:spLocks noGrp="1"/>
          </p:cNvSpPr>
          <p:nvPr>
            <p:ph idx="1"/>
          </p:nvPr>
        </p:nvSpPr>
        <p:spPr>
          <a:xfrm>
            <a:off x="457199" y="1417638"/>
            <a:ext cx="7838945" cy="946607"/>
          </a:xfrm>
        </p:spPr>
        <p:txBody>
          <a:bodyPr/>
          <a:lstStyle/>
          <a:p>
            <a:pPr marL="0" indent="0">
              <a:buNone/>
            </a:pPr>
            <a:r>
              <a:rPr lang="en-US" sz="4000" dirty="0">
                <a:solidFill>
                  <a:srgbClr val="4F81BD"/>
                </a:solidFill>
                <a:latin typeface="Constantia"/>
                <a:cs typeface="Constantia"/>
              </a:rPr>
              <a:t>2</a:t>
            </a:r>
            <a:r>
              <a:rPr lang="en-US" sz="4000" dirty="0" smtClean="0">
                <a:solidFill>
                  <a:srgbClr val="4F81BD"/>
                </a:solidFill>
                <a:latin typeface="Constantia"/>
                <a:cs typeface="Constantia"/>
              </a:rPr>
              <a:t>. Unconventional outputs &gt; conventional measures </a:t>
            </a:r>
            <a:endParaRPr lang="en-US" sz="4000" dirty="0" smtClean="0">
              <a:solidFill>
                <a:srgbClr val="4F81BD"/>
              </a:solidFill>
              <a:latin typeface="Constantia"/>
              <a:cs typeface="Constantia"/>
            </a:endParaRPr>
          </a:p>
          <a:p>
            <a:pPr marL="0" indent="0">
              <a:buNone/>
            </a:pPr>
            <a:r>
              <a:rPr lang="en-US" sz="2000" dirty="0" smtClean="0">
                <a:solidFill>
                  <a:srgbClr val="4F81BD"/>
                </a:solidFill>
                <a:latin typeface="Constantia"/>
                <a:cs typeface="Constantia"/>
              </a:rPr>
              <a:t>(Cameron </a:t>
            </a:r>
            <a:r>
              <a:rPr lang="en-US" sz="2000" dirty="0" err="1" smtClean="0">
                <a:solidFill>
                  <a:srgbClr val="4F81BD"/>
                </a:solidFill>
                <a:latin typeface="Constantia"/>
                <a:cs typeface="Constantia"/>
              </a:rPr>
              <a:t>Neylon</a:t>
            </a:r>
            <a:r>
              <a:rPr lang="en-US" sz="2000" dirty="0" smtClean="0">
                <a:solidFill>
                  <a:srgbClr val="4F81BD"/>
                </a:solidFill>
                <a:latin typeface="Constantia"/>
                <a:cs typeface="Constantia"/>
              </a:rPr>
              <a:t>)</a:t>
            </a:r>
            <a:endParaRPr lang="en-US" sz="2000" dirty="0" smtClean="0">
              <a:solidFill>
                <a:srgbClr val="4F81BD"/>
              </a:solidFill>
              <a:latin typeface="Constantia"/>
              <a:cs typeface="Constantia"/>
            </a:endParaRPr>
          </a:p>
          <a:p>
            <a:pPr marL="0" indent="0">
              <a:buNone/>
            </a:pPr>
            <a:endParaRPr lang="en-US" sz="2400" dirty="0" smtClean="0">
              <a:latin typeface="Constantia"/>
              <a:cs typeface="Constantia"/>
            </a:endParaRPr>
          </a:p>
          <a:p>
            <a:pPr marL="0" indent="0">
              <a:buNone/>
            </a:pPr>
            <a:r>
              <a:rPr lang="en-US" sz="2400" dirty="0" smtClean="0">
                <a:latin typeface="Constantia"/>
                <a:cs typeface="Constantia"/>
              </a:rPr>
              <a:t>The </a:t>
            </a:r>
            <a:r>
              <a:rPr lang="en-US" sz="2400" dirty="0" smtClean="0">
                <a:latin typeface="Constantia"/>
                <a:cs typeface="Constantia"/>
              </a:rPr>
              <a:t>social </a:t>
            </a:r>
            <a:r>
              <a:rPr lang="en-US" sz="2400" dirty="0" smtClean="0">
                <a:latin typeface="Constantia"/>
                <a:cs typeface="Constantia"/>
              </a:rPr>
              <a:t>web</a:t>
            </a:r>
            <a:endParaRPr lang="en-US" sz="2400" dirty="0">
              <a:solidFill>
                <a:srgbClr val="4F81BD"/>
              </a:solidFill>
              <a:latin typeface="Constantia"/>
              <a:cs typeface="Constantia"/>
            </a:endParaRPr>
          </a:p>
          <a:p>
            <a:pPr marL="0" indent="0">
              <a:buNone/>
            </a:pPr>
            <a:endParaRPr lang="en-US" dirty="0"/>
          </a:p>
        </p:txBody>
      </p:sp>
    </p:spTree>
    <p:extLst>
      <p:ext uri="{BB962C8B-B14F-4D97-AF65-F5344CB8AC3E}">
        <p14:creationId xmlns:p14="http://schemas.microsoft.com/office/powerpoint/2010/main" val="340542480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78278"/>
            <a:ext cx="8229600" cy="1526628"/>
          </a:xfrm>
        </p:spPr>
        <p:txBody>
          <a:bodyPr>
            <a:normAutofit fontScale="90000"/>
          </a:bodyPr>
          <a:lstStyle/>
          <a:p>
            <a:pPr algn="l"/>
            <a:r>
              <a:rPr lang="en-US" b="1" dirty="0" smtClean="0">
                <a:latin typeface="BlairMdITC TT-Medium"/>
                <a:cs typeface="BlairMdITC TT-Medium"/>
              </a:rPr>
              <a:t>The social web and science</a:t>
            </a:r>
            <a:br>
              <a:rPr lang="en-US" b="1" dirty="0" smtClean="0">
                <a:latin typeface="BlairMdITC TT-Medium"/>
                <a:cs typeface="BlairMdITC TT-Medium"/>
              </a:rPr>
            </a:br>
            <a:endParaRPr lang="en-US" dirty="0">
              <a:latin typeface="BlairMdITC TT-Medium"/>
              <a:cs typeface="BlairMdITC TT-Medium"/>
            </a:endParaRPr>
          </a:p>
        </p:txBody>
      </p:sp>
      <p:sp>
        <p:nvSpPr>
          <p:cNvPr id="3" name="Content Placeholder 2"/>
          <p:cNvSpPr>
            <a:spLocks noGrp="1"/>
          </p:cNvSpPr>
          <p:nvPr>
            <p:ph idx="1"/>
          </p:nvPr>
        </p:nvSpPr>
        <p:spPr>
          <a:xfrm>
            <a:off x="457200" y="2229146"/>
            <a:ext cx="8229600" cy="3897017"/>
          </a:xfrm>
        </p:spPr>
        <p:txBody>
          <a:bodyPr>
            <a:normAutofit/>
          </a:bodyPr>
          <a:lstStyle/>
          <a:p>
            <a:pPr marL="0" indent="0">
              <a:buNone/>
            </a:pPr>
            <a:r>
              <a:rPr lang="en-US" sz="2000" dirty="0" smtClean="0">
                <a:latin typeface="Constantia"/>
                <a:cs typeface="Constantia"/>
              </a:rPr>
              <a:t>58k tweets mention scientific articles (with a DOI, PMID or </a:t>
            </a:r>
            <a:r>
              <a:rPr lang="en-US" sz="2000" dirty="0" err="1" smtClean="0">
                <a:latin typeface="Constantia"/>
                <a:cs typeface="Constantia"/>
              </a:rPr>
              <a:t>arxiv</a:t>
            </a:r>
            <a:r>
              <a:rPr lang="en-US" sz="2000" dirty="0" smtClean="0">
                <a:latin typeface="Constantia"/>
                <a:cs typeface="Constantia"/>
              </a:rPr>
              <a:t> ID), 1 – 31 July 2011.</a:t>
            </a:r>
          </a:p>
          <a:p>
            <a:pPr marL="0" indent="0">
              <a:buNone/>
            </a:pPr>
            <a:r>
              <a:rPr lang="nl-NL" sz="1200" dirty="0">
                <a:solidFill>
                  <a:schemeClr val="accent1"/>
                </a:solidFill>
                <a:latin typeface="Constantia"/>
                <a:cs typeface="Constantia"/>
                <a:hlinkClick r:id="rId3"/>
              </a:rPr>
              <a:t>http://buzzdata.com/stew/tweets-linking-to-scientific-papers-jul-2011#!/</a:t>
            </a:r>
            <a:r>
              <a:rPr lang="nl-NL" sz="1200" dirty="0" smtClean="0">
                <a:solidFill>
                  <a:schemeClr val="accent1"/>
                </a:solidFill>
                <a:latin typeface="Constantia"/>
                <a:cs typeface="Constantia"/>
                <a:hlinkClick r:id="rId3"/>
              </a:rPr>
              <a:t>overview</a:t>
            </a:r>
            <a:endParaRPr lang="nl-NL" sz="1200" dirty="0" smtClean="0">
              <a:solidFill>
                <a:schemeClr val="accent1"/>
              </a:solidFill>
              <a:latin typeface="Constantia"/>
              <a:cs typeface="Constantia"/>
            </a:endParaRPr>
          </a:p>
          <a:p>
            <a:pPr marL="0" indent="0">
              <a:buNone/>
            </a:pPr>
            <a:endParaRPr lang="en-US" sz="2000" dirty="0" smtClean="0">
              <a:latin typeface="Constantia"/>
              <a:cs typeface="Constantia"/>
            </a:endParaRPr>
          </a:p>
          <a:p>
            <a:pPr marL="0" indent="0">
              <a:buNone/>
            </a:pPr>
            <a:r>
              <a:rPr lang="en-US" sz="2000" dirty="0" smtClean="0">
                <a:latin typeface="Constantia"/>
                <a:cs typeface="Constantia"/>
              </a:rPr>
              <a:t>Highly </a:t>
            </a:r>
            <a:r>
              <a:rPr lang="en-US" sz="2000" dirty="0">
                <a:latin typeface="Constantia"/>
                <a:cs typeface="Constantia"/>
              </a:rPr>
              <a:t>tweeted articles 11 times more likely to be highly cited than less-tweeted articles.</a:t>
            </a:r>
          </a:p>
          <a:p>
            <a:pPr marL="0" indent="0">
              <a:buNone/>
            </a:pPr>
            <a:r>
              <a:rPr lang="en-US" sz="2000" dirty="0">
                <a:latin typeface="Constantia"/>
                <a:cs typeface="Constantia"/>
              </a:rPr>
              <a:t>Tweets can predict highly cited articles within the first 3 days of article publication. Social media activity either increases citations or reflects the underlying qualities of the article that also predict </a:t>
            </a:r>
            <a:r>
              <a:rPr lang="en-US" sz="2000" dirty="0" smtClean="0">
                <a:latin typeface="Constantia"/>
                <a:cs typeface="Constantia"/>
              </a:rPr>
              <a:t>citations</a:t>
            </a:r>
          </a:p>
          <a:p>
            <a:pPr marL="0" indent="0">
              <a:buNone/>
            </a:pPr>
            <a:r>
              <a:rPr lang="en-US" sz="2000" dirty="0" err="1" smtClean="0">
                <a:solidFill>
                  <a:srgbClr val="4F81BD"/>
                </a:solidFill>
                <a:latin typeface="Constantia"/>
                <a:cs typeface="Constantia"/>
              </a:rPr>
              <a:t>Eysenbach</a:t>
            </a:r>
            <a:r>
              <a:rPr lang="en-US" sz="2000" dirty="0" smtClean="0">
                <a:solidFill>
                  <a:srgbClr val="4F81BD"/>
                </a:solidFill>
                <a:latin typeface="Constantia"/>
                <a:cs typeface="Constantia"/>
              </a:rPr>
              <a:t> et al. 2011</a:t>
            </a:r>
            <a:endParaRPr lang="en-US" sz="2000" dirty="0">
              <a:solidFill>
                <a:srgbClr val="4F81BD"/>
              </a:solidFill>
              <a:latin typeface="Constantia"/>
              <a:cs typeface="Constantia"/>
            </a:endParaRPr>
          </a:p>
          <a:p>
            <a:endParaRPr lang="en-US" sz="2000" dirty="0" smtClean="0"/>
          </a:p>
          <a:p>
            <a:endParaRPr lang="en-US" sz="2000" dirty="0"/>
          </a:p>
        </p:txBody>
      </p:sp>
    </p:spTree>
    <p:extLst>
      <p:ext uri="{BB962C8B-B14F-4D97-AF65-F5344CB8AC3E}">
        <p14:creationId xmlns:p14="http://schemas.microsoft.com/office/powerpoint/2010/main" val="103429924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600" dirty="0" smtClean="0">
                <a:latin typeface="BlairMdITC TT-Medium"/>
                <a:cs typeface="BlairMdITC TT-Medium"/>
              </a:rPr>
              <a:t>New tools for exploring impact </a:t>
            </a:r>
            <a:br>
              <a:rPr lang="en-US" sz="3600" dirty="0" smtClean="0">
                <a:latin typeface="BlairMdITC TT-Medium"/>
                <a:cs typeface="BlairMdITC TT-Medium"/>
              </a:rPr>
            </a:br>
            <a:r>
              <a:rPr lang="en-US" sz="2400" dirty="0" err="1" smtClean="0">
                <a:solidFill>
                  <a:srgbClr val="4F81BD"/>
                </a:solidFill>
                <a:latin typeface="BlairMdITC TT-Medium"/>
                <a:cs typeface="BlairMdITC TT-Medium"/>
              </a:rPr>
              <a:t>www.total-impact.org</a:t>
            </a:r>
            <a:endParaRPr lang="en-US" sz="2400" dirty="0">
              <a:solidFill>
                <a:srgbClr val="4F81BD"/>
              </a:solidFill>
              <a:latin typeface="BlairMdITC TT-Medium"/>
              <a:cs typeface="BlairMdITC TT-Medium"/>
            </a:endParaRPr>
          </a:p>
        </p:txBody>
      </p:sp>
      <p:pic>
        <p:nvPicPr>
          <p:cNvPr id="4" name="Content Placeholder 3" descr="TI2.tiff"/>
          <p:cNvPicPr>
            <a:picLocks noGrp="1" noChangeAspect="1"/>
          </p:cNvPicPr>
          <p:nvPr>
            <p:ph idx="1"/>
          </p:nvPr>
        </p:nvPicPr>
        <p:blipFill>
          <a:blip r:embed="rId2">
            <a:extLst>
              <a:ext uri="{28A0092B-C50C-407E-A947-70E740481C1C}">
                <a14:useLocalDpi xmlns:a14="http://schemas.microsoft.com/office/drawing/2010/main" val="0"/>
              </a:ext>
            </a:extLst>
          </a:blip>
          <a:srcRect t="-7970" b="-7970"/>
          <a:stretch>
            <a:fillRect/>
          </a:stretch>
        </p:blipFill>
        <p:spPr>
          <a:xfrm>
            <a:off x="0" y="1613710"/>
            <a:ext cx="9127344" cy="5019687"/>
          </a:xfrm>
        </p:spPr>
      </p:pic>
    </p:spTree>
    <p:extLst>
      <p:ext uri="{BB962C8B-B14F-4D97-AF65-F5344CB8AC3E}">
        <p14:creationId xmlns:p14="http://schemas.microsoft.com/office/powerpoint/2010/main" val="125133694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TI3.tiff"/>
          <p:cNvPicPr>
            <a:picLocks noGrp="1" noChangeAspect="1"/>
          </p:cNvPicPr>
          <p:nvPr>
            <p:ph idx="1"/>
          </p:nvPr>
        </p:nvPicPr>
        <p:blipFill>
          <a:blip r:embed="rId2">
            <a:extLst>
              <a:ext uri="{28A0092B-C50C-407E-A947-70E740481C1C}">
                <a14:useLocalDpi xmlns:a14="http://schemas.microsoft.com/office/drawing/2010/main" val="0"/>
              </a:ext>
            </a:extLst>
          </a:blip>
          <a:srcRect t="-17171" b="-17171"/>
          <a:stretch>
            <a:fillRect/>
          </a:stretch>
        </p:blipFill>
        <p:spPr>
          <a:xfrm>
            <a:off x="-143321" y="-21608"/>
            <a:ext cx="9385279" cy="5161542"/>
          </a:xfrm>
        </p:spPr>
      </p:pic>
    </p:spTree>
    <p:extLst>
      <p:ext uri="{BB962C8B-B14F-4D97-AF65-F5344CB8AC3E}">
        <p14:creationId xmlns:p14="http://schemas.microsoft.com/office/powerpoint/2010/main" val="2041374107"/>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opsy.tiff"/>
          <p:cNvPicPr>
            <a:picLocks noGrp="1" noChangeAspect="1"/>
          </p:cNvPicPr>
          <p:nvPr>
            <p:ph idx="1"/>
          </p:nvPr>
        </p:nvPicPr>
        <p:blipFill>
          <a:blip r:embed="rId2">
            <a:extLst>
              <a:ext uri="{28A0092B-C50C-407E-A947-70E740481C1C}">
                <a14:useLocalDpi xmlns:a14="http://schemas.microsoft.com/office/drawing/2010/main" val="0"/>
              </a:ext>
            </a:extLst>
          </a:blip>
          <a:srcRect t="-8999" b="-8999"/>
          <a:stretch>
            <a:fillRect/>
          </a:stretch>
        </p:blipFill>
        <p:spPr>
          <a:xfrm>
            <a:off x="308572" y="-324239"/>
            <a:ext cx="8229600" cy="4525963"/>
          </a:xfrm>
        </p:spPr>
      </p:pic>
      <p:pic>
        <p:nvPicPr>
          <p:cNvPr id="5" name="Picture 4" descr="Topsy2.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1467" y="3862079"/>
            <a:ext cx="7605869" cy="2697750"/>
          </a:xfrm>
          <a:prstGeom prst="rect">
            <a:avLst/>
          </a:prstGeom>
        </p:spPr>
      </p:pic>
    </p:spTree>
    <p:extLst>
      <p:ext uri="{BB962C8B-B14F-4D97-AF65-F5344CB8AC3E}">
        <p14:creationId xmlns:p14="http://schemas.microsoft.com/office/powerpoint/2010/main" val="3998205933"/>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short1.tiff"/>
          <p:cNvPicPr>
            <a:picLocks noGrp="1" noChangeAspect="1"/>
          </p:cNvPicPr>
          <p:nvPr>
            <p:ph idx="1"/>
          </p:nvPr>
        </p:nvPicPr>
        <p:blipFill>
          <a:blip r:embed="rId2">
            <a:extLst>
              <a:ext uri="{28A0092B-C50C-407E-A947-70E740481C1C}">
                <a14:useLocalDpi xmlns:a14="http://schemas.microsoft.com/office/drawing/2010/main" val="0"/>
              </a:ext>
            </a:extLst>
          </a:blip>
          <a:srcRect t="-10701" b="-10701"/>
          <a:stretch>
            <a:fillRect/>
          </a:stretch>
        </p:blipFill>
        <p:spPr>
          <a:xfrm>
            <a:off x="200478" y="-345237"/>
            <a:ext cx="9397560" cy="5168296"/>
          </a:xfrm>
        </p:spPr>
      </p:pic>
    </p:spTree>
    <p:extLst>
      <p:ext uri="{BB962C8B-B14F-4D97-AF65-F5344CB8AC3E}">
        <p14:creationId xmlns:p14="http://schemas.microsoft.com/office/powerpoint/2010/main" val="102237883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750" y="3789363"/>
            <a:ext cx="8229600" cy="1955800"/>
          </a:xfrm>
        </p:spPr>
        <p:txBody>
          <a:bodyPr rtlCol="0">
            <a:normAutofit/>
          </a:bodyPr>
          <a:lstStyle/>
          <a:p>
            <a:pPr algn="l" eaLnBrk="1" fontAlgn="auto" hangingPunct="1">
              <a:spcAft>
                <a:spcPts val="0"/>
              </a:spcAft>
              <a:defRPr/>
            </a:pPr>
            <a:r>
              <a:rPr lang="en-US" dirty="0" smtClean="0">
                <a:solidFill>
                  <a:schemeClr val="accent6">
                    <a:lumMod val="60000"/>
                    <a:lumOff val="40000"/>
                  </a:schemeClr>
                </a:solidFill>
                <a:latin typeface="BlairMdITC TT-Medium"/>
                <a:ea typeface="+mj-ea"/>
                <a:cs typeface="BlairMdITC TT-Medium"/>
              </a:rPr>
              <a:t>Gold Route</a:t>
            </a:r>
            <a:r>
              <a:rPr lang="en-US" dirty="0" smtClean="0">
                <a:latin typeface="BlairMdITC TT-Medium"/>
                <a:ea typeface="+mj-ea"/>
                <a:cs typeface="BlairMdITC TT-Medium"/>
              </a:rPr>
              <a:t/>
            </a:r>
            <a:br>
              <a:rPr lang="en-US" dirty="0" smtClean="0">
                <a:latin typeface="BlairMdITC TT-Medium"/>
                <a:ea typeface="+mj-ea"/>
                <a:cs typeface="BlairMdITC TT-Medium"/>
              </a:rPr>
            </a:br>
            <a:r>
              <a:rPr lang="en-US" sz="2800" dirty="0" smtClean="0">
                <a:latin typeface="Constantia"/>
                <a:ea typeface="+mj-ea"/>
                <a:cs typeface="Constantia"/>
              </a:rPr>
              <a:t>- Primary publication in open-access journals</a:t>
            </a:r>
            <a:br>
              <a:rPr lang="en-US" sz="2800" dirty="0" smtClean="0">
                <a:latin typeface="Constantia"/>
                <a:ea typeface="+mj-ea"/>
                <a:cs typeface="Constantia"/>
              </a:rPr>
            </a:br>
            <a:r>
              <a:rPr lang="en-US" sz="2800" dirty="0" smtClean="0">
                <a:latin typeface="Constantia"/>
                <a:ea typeface="+mj-ea"/>
                <a:cs typeface="Constantia"/>
              </a:rPr>
              <a:t>- 7 070 journals (DOAJ 2011)</a:t>
            </a:r>
            <a:endParaRPr lang="en-US" sz="2800" dirty="0">
              <a:latin typeface="Constantia"/>
              <a:ea typeface="+mj-ea"/>
              <a:cs typeface="Constantia"/>
            </a:endParaRPr>
          </a:p>
        </p:txBody>
      </p:sp>
      <p:sp>
        <p:nvSpPr>
          <p:cNvPr id="34818" name="Content Placeholder 2"/>
          <p:cNvSpPr>
            <a:spLocks noGrp="1"/>
          </p:cNvSpPr>
          <p:nvPr>
            <p:ph idx="1"/>
          </p:nvPr>
        </p:nvSpPr>
        <p:spPr>
          <a:xfrm>
            <a:off x="539750" y="1484313"/>
            <a:ext cx="8229600" cy="2555169"/>
          </a:xfrm>
        </p:spPr>
        <p:txBody>
          <a:bodyPr/>
          <a:lstStyle/>
          <a:p>
            <a:pPr eaLnBrk="1" hangingPunct="1">
              <a:buFont typeface="Arial" charset="0"/>
              <a:buNone/>
            </a:pPr>
            <a:r>
              <a:rPr lang="en-US" sz="4000" dirty="0">
                <a:solidFill>
                  <a:schemeClr val="accent3">
                    <a:lumMod val="60000"/>
                    <a:lumOff val="40000"/>
                  </a:schemeClr>
                </a:solidFill>
                <a:latin typeface="BlairMdITC TT-Medium"/>
                <a:cs typeface="BlairMdITC TT-Medium"/>
              </a:rPr>
              <a:t>Green Route</a:t>
            </a:r>
          </a:p>
          <a:p>
            <a:pPr eaLnBrk="1" hangingPunct="1">
              <a:buFont typeface="Arial" charset="0"/>
              <a:buNone/>
            </a:pPr>
            <a:r>
              <a:rPr lang="en-US" sz="2800" dirty="0">
                <a:latin typeface="Constantia"/>
                <a:cs typeface="Constantia"/>
              </a:rPr>
              <a:t>-  Self-archiving of scholarly content prior to, in parallel with, or after publication</a:t>
            </a:r>
          </a:p>
          <a:p>
            <a:pPr eaLnBrk="1" hangingPunct="1">
              <a:buFontTx/>
              <a:buChar char="-"/>
            </a:pPr>
            <a:r>
              <a:rPr lang="en-US" sz="2800" dirty="0">
                <a:latin typeface="Constantia"/>
                <a:cs typeface="Constantia"/>
              </a:rPr>
              <a:t>2085 repositories worldwide (DOAR 2011)</a:t>
            </a:r>
          </a:p>
          <a:p>
            <a:pPr eaLnBrk="1" hangingPunct="1">
              <a:buFont typeface="Arial" charset="0"/>
              <a:buNone/>
            </a:pPr>
            <a:endParaRPr lang="en-US" sz="2000" dirty="0">
              <a:latin typeface="Calibri" charset="0"/>
              <a:hlinkClick r:id="rId3"/>
            </a:endParaRPr>
          </a:p>
          <a:p>
            <a:pPr eaLnBrk="1" hangingPunct="1">
              <a:buFontTx/>
              <a:buChar char="-"/>
            </a:pPr>
            <a:endParaRPr lang="en-US" sz="2000" dirty="0">
              <a:latin typeface="Calibri" charset="0"/>
            </a:endParaRPr>
          </a:p>
        </p:txBody>
      </p:sp>
      <p:sp>
        <p:nvSpPr>
          <p:cNvPr id="4" name="TextBox 3"/>
          <p:cNvSpPr txBox="1"/>
          <p:nvPr/>
        </p:nvSpPr>
        <p:spPr>
          <a:xfrm>
            <a:off x="890588" y="306388"/>
            <a:ext cx="7021512" cy="769937"/>
          </a:xfrm>
          <a:prstGeom prst="rect">
            <a:avLst/>
          </a:prstGeom>
          <a:noFill/>
        </p:spPr>
        <p:txBody>
          <a:bodyPr>
            <a:spAutoFit/>
          </a:bodyPr>
          <a:lstStyle/>
          <a:p>
            <a:pPr algn="ctr" fontAlgn="auto">
              <a:spcBef>
                <a:spcPts val="0"/>
              </a:spcBef>
              <a:spcAft>
                <a:spcPts val="0"/>
              </a:spcAft>
              <a:defRPr/>
            </a:pPr>
            <a:r>
              <a:rPr lang="en-US" sz="4400" dirty="0">
                <a:solidFill>
                  <a:schemeClr val="tx1">
                    <a:lumMod val="95000"/>
                    <a:lumOff val="5000"/>
                  </a:schemeClr>
                </a:solidFill>
                <a:latin typeface="BlairMdITC TT-Medium"/>
                <a:ea typeface="+mn-ea"/>
                <a:cs typeface="BlairMdITC TT-Medium"/>
              </a:rPr>
              <a:t>Open Access</a:t>
            </a:r>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4704" y="274638"/>
            <a:ext cx="8229600" cy="1143000"/>
          </a:xfrm>
        </p:spPr>
        <p:txBody>
          <a:bodyPr/>
          <a:lstStyle/>
          <a:p>
            <a:r>
              <a:rPr lang="en-US" dirty="0" smtClean="0"/>
              <a:t>  </a:t>
            </a:r>
            <a:endParaRPr lang="en-US" dirty="0"/>
          </a:p>
        </p:txBody>
      </p:sp>
      <p:pic>
        <p:nvPicPr>
          <p:cNvPr id="5" name="Content Placeholder 4" descr="short2.tiff"/>
          <p:cNvPicPr>
            <a:picLocks noGrp="1" noChangeAspect="1"/>
          </p:cNvPicPr>
          <p:nvPr>
            <p:ph idx="1"/>
          </p:nvPr>
        </p:nvPicPr>
        <p:blipFill>
          <a:blip r:embed="rId2">
            <a:extLst>
              <a:ext uri="{28A0092B-C50C-407E-A947-70E740481C1C}">
                <a14:useLocalDpi xmlns:a14="http://schemas.microsoft.com/office/drawing/2010/main" val="0"/>
              </a:ext>
            </a:extLst>
          </a:blip>
          <a:srcRect l="-16489" r="-16489"/>
          <a:stretch>
            <a:fillRect/>
          </a:stretch>
        </p:blipFill>
        <p:spPr>
          <a:xfrm>
            <a:off x="-270217" y="1294884"/>
            <a:ext cx="10079680" cy="5543436"/>
          </a:xfrm>
        </p:spPr>
      </p:pic>
      <p:pic>
        <p:nvPicPr>
          <p:cNvPr id="6" name="Picture 5" descr="short3.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047" y="756"/>
            <a:ext cx="7725279" cy="1377692"/>
          </a:xfrm>
          <a:prstGeom prst="rect">
            <a:avLst/>
          </a:prstGeom>
        </p:spPr>
      </p:pic>
    </p:spTree>
    <p:extLst>
      <p:ext uri="{BB962C8B-B14F-4D97-AF65-F5344CB8AC3E}">
        <p14:creationId xmlns:p14="http://schemas.microsoft.com/office/powerpoint/2010/main" val="91108422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latin typeface="BlairMdITC TT-Medium"/>
                <a:cs typeface="BlairMdITC TT-Medium"/>
              </a:rPr>
              <a:t>How do we start?</a:t>
            </a:r>
            <a:endParaRPr lang="en-US" dirty="0">
              <a:latin typeface="BlairMdITC TT-Medium"/>
              <a:cs typeface="BlairMdITC TT-Medium"/>
            </a:endParaRPr>
          </a:p>
        </p:txBody>
      </p:sp>
      <p:sp>
        <p:nvSpPr>
          <p:cNvPr id="3" name="Content Placeholder 2"/>
          <p:cNvSpPr>
            <a:spLocks noGrp="1"/>
          </p:cNvSpPr>
          <p:nvPr>
            <p:ph idx="1"/>
          </p:nvPr>
        </p:nvSpPr>
        <p:spPr>
          <a:xfrm>
            <a:off x="457200" y="1918416"/>
            <a:ext cx="8229600" cy="4207747"/>
          </a:xfrm>
        </p:spPr>
        <p:txBody>
          <a:bodyPr/>
          <a:lstStyle/>
          <a:p>
            <a:pPr marL="0" indent="0">
              <a:buNone/>
            </a:pPr>
            <a:r>
              <a:rPr lang="en-US" sz="3600" dirty="0" smtClean="0">
                <a:solidFill>
                  <a:srgbClr val="4F81BD"/>
                </a:solidFill>
                <a:latin typeface="Constantia"/>
                <a:cs typeface="Constantia"/>
              </a:rPr>
              <a:t>SLOWLY.</a:t>
            </a:r>
          </a:p>
          <a:p>
            <a:endParaRPr lang="en-US" sz="1800" dirty="0">
              <a:latin typeface="Constantia"/>
              <a:cs typeface="Constantia"/>
            </a:endParaRPr>
          </a:p>
          <a:p>
            <a:r>
              <a:rPr lang="en-US" sz="1800" dirty="0">
                <a:latin typeface="Constantia"/>
                <a:cs typeface="Constantia"/>
              </a:rPr>
              <a:t>E</a:t>
            </a:r>
            <a:r>
              <a:rPr lang="en-US" sz="1800" dirty="0" smtClean="0">
                <a:latin typeface="Constantia"/>
                <a:cs typeface="Constantia"/>
              </a:rPr>
              <a:t>xperimenting with tools.</a:t>
            </a:r>
            <a:endParaRPr lang="en-US" sz="1800" dirty="0" smtClean="0">
              <a:latin typeface="Constantia"/>
              <a:cs typeface="Constantia"/>
            </a:endParaRPr>
          </a:p>
          <a:p>
            <a:r>
              <a:rPr lang="en-US" sz="1800" dirty="0" smtClean="0">
                <a:latin typeface="Constantia"/>
                <a:cs typeface="Constantia"/>
              </a:rPr>
              <a:t>Consider interoperability of systems (for tracking capacity</a:t>
            </a:r>
            <a:r>
              <a:rPr lang="en-US" sz="1800" dirty="0" smtClean="0">
                <a:latin typeface="Constantia"/>
                <a:cs typeface="Constantia"/>
              </a:rPr>
              <a:t>).</a:t>
            </a:r>
            <a:endParaRPr lang="en-US" sz="1800" dirty="0" smtClean="0">
              <a:latin typeface="Constantia"/>
              <a:cs typeface="Constantia"/>
            </a:endParaRPr>
          </a:p>
          <a:p>
            <a:r>
              <a:rPr lang="en-US" sz="1800" dirty="0" smtClean="0">
                <a:latin typeface="Constantia"/>
                <a:cs typeface="Constantia"/>
              </a:rPr>
              <a:t>Gather usage data and watch for trends/characteristics.</a:t>
            </a:r>
          </a:p>
          <a:p>
            <a:r>
              <a:rPr lang="en-US" sz="1800" dirty="0" smtClean="0">
                <a:latin typeface="Constantia"/>
                <a:cs typeface="Constantia"/>
              </a:rPr>
              <a:t>Engage with scholarly networks as important new commodity</a:t>
            </a:r>
            <a:r>
              <a:rPr lang="en-US" sz="1800" dirty="0" smtClean="0">
                <a:latin typeface="Constantia"/>
                <a:cs typeface="Constantia"/>
              </a:rPr>
              <a:t>.</a:t>
            </a:r>
          </a:p>
          <a:p>
            <a:pPr marL="0" indent="0">
              <a:buNone/>
            </a:pPr>
            <a:r>
              <a:rPr lang="en-US" sz="1800" dirty="0">
                <a:latin typeface="Constantia"/>
                <a:cs typeface="Constantia"/>
              </a:rPr>
              <a:t/>
            </a:r>
            <a:br>
              <a:rPr lang="en-US" sz="1800" dirty="0">
                <a:latin typeface="Constantia"/>
                <a:cs typeface="Constantia"/>
              </a:rPr>
            </a:br>
            <a:endParaRPr lang="en-US" sz="1800" dirty="0">
              <a:latin typeface="Constantia"/>
              <a:cs typeface="Constantia"/>
            </a:endParaRPr>
          </a:p>
        </p:txBody>
      </p:sp>
    </p:spTree>
    <p:extLst>
      <p:ext uri="{BB962C8B-B14F-4D97-AF65-F5344CB8AC3E}">
        <p14:creationId xmlns:p14="http://schemas.microsoft.com/office/powerpoint/2010/main" val="2341077703"/>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670798"/>
          </a:xfrm>
        </p:spPr>
        <p:txBody>
          <a:bodyPr/>
          <a:lstStyle/>
          <a:p>
            <a:pPr algn="l"/>
            <a:r>
              <a:rPr lang="en-US" dirty="0" smtClean="0">
                <a:latin typeface="BlairMdITC TT-Medium"/>
                <a:cs typeface="BlairMdITC TT-Medium"/>
              </a:rPr>
              <a:t>Conclusion: </a:t>
            </a:r>
            <a:br>
              <a:rPr lang="en-US" dirty="0" smtClean="0">
                <a:latin typeface="BlairMdITC TT-Medium"/>
                <a:cs typeface="BlairMdITC TT-Medium"/>
              </a:rPr>
            </a:br>
            <a:r>
              <a:rPr lang="en-US" sz="2400" dirty="0" smtClean="0">
                <a:solidFill>
                  <a:srgbClr val="4F81BD"/>
                </a:solidFill>
                <a:latin typeface="BlairMdITC TT-Medium"/>
                <a:cs typeface="BlairMdITC TT-Medium"/>
              </a:rPr>
              <a:t>towards </a:t>
            </a:r>
            <a:r>
              <a:rPr lang="en-US" sz="2400" dirty="0" smtClean="0">
                <a:solidFill>
                  <a:srgbClr val="4F81BD"/>
                </a:solidFill>
                <a:latin typeface="BlairMdITC TT-Medium"/>
                <a:cs typeface="BlairMdITC TT-Medium"/>
              </a:rPr>
              <a:t>Expanded Open Access</a:t>
            </a:r>
            <a:endParaRPr lang="en-US" sz="2400" dirty="0">
              <a:solidFill>
                <a:srgbClr val="4F81BD"/>
              </a:solidFill>
              <a:latin typeface="BlairMdITC TT-Medium"/>
              <a:cs typeface="BlairMdITC TT-Medium"/>
            </a:endParaRPr>
          </a:p>
        </p:txBody>
      </p:sp>
      <p:sp>
        <p:nvSpPr>
          <p:cNvPr id="3" name="Content Placeholder 2"/>
          <p:cNvSpPr>
            <a:spLocks noGrp="1"/>
          </p:cNvSpPr>
          <p:nvPr>
            <p:ph idx="1"/>
          </p:nvPr>
        </p:nvSpPr>
        <p:spPr>
          <a:xfrm>
            <a:off x="457200" y="2080536"/>
            <a:ext cx="8229600" cy="4045627"/>
          </a:xfrm>
        </p:spPr>
        <p:txBody>
          <a:bodyPr/>
          <a:lstStyle/>
          <a:p>
            <a:r>
              <a:rPr lang="en-US" sz="1800" dirty="0" smtClean="0">
                <a:latin typeface="Constantia"/>
                <a:cs typeface="Constantia"/>
              </a:rPr>
              <a:t>Transparency </a:t>
            </a:r>
            <a:r>
              <a:rPr lang="en-US" sz="1800" dirty="0">
                <a:latin typeface="Constantia"/>
                <a:cs typeface="Constantia"/>
              </a:rPr>
              <a:t>in </a:t>
            </a:r>
            <a:r>
              <a:rPr lang="en-US" sz="1800" dirty="0" smtClean="0">
                <a:latin typeface="Constantia"/>
                <a:cs typeface="Constantia"/>
              </a:rPr>
              <a:t>methodology</a:t>
            </a:r>
            <a:r>
              <a:rPr lang="en-US" sz="1800" dirty="0">
                <a:latin typeface="Constantia"/>
                <a:cs typeface="Constantia"/>
              </a:rPr>
              <a:t>, </a:t>
            </a:r>
            <a:r>
              <a:rPr lang="en-US" sz="1800" dirty="0" smtClean="0">
                <a:latin typeface="Constantia"/>
                <a:cs typeface="Constantia"/>
              </a:rPr>
              <a:t>observation </a:t>
            </a:r>
            <a:r>
              <a:rPr lang="en-US" sz="1800" dirty="0">
                <a:latin typeface="Constantia"/>
                <a:cs typeface="Constantia"/>
              </a:rPr>
              <a:t>and collection of </a:t>
            </a:r>
            <a:r>
              <a:rPr lang="en-US" sz="1800" dirty="0" smtClean="0">
                <a:latin typeface="Constantia"/>
                <a:cs typeface="Constantia"/>
              </a:rPr>
              <a:t>data</a:t>
            </a:r>
            <a:r>
              <a:rPr lang="en-US" sz="1800" dirty="0">
                <a:latin typeface="Constantia"/>
                <a:cs typeface="Constantia"/>
              </a:rPr>
              <a:t>.</a:t>
            </a:r>
            <a:endParaRPr lang="en-US" sz="1800" dirty="0" smtClean="0">
              <a:latin typeface="Constantia"/>
              <a:cs typeface="Constantia"/>
            </a:endParaRPr>
          </a:p>
          <a:p>
            <a:r>
              <a:rPr lang="en-US" sz="1800" dirty="0" smtClean="0">
                <a:latin typeface="Constantia"/>
                <a:cs typeface="Constantia"/>
              </a:rPr>
              <a:t>Public </a:t>
            </a:r>
            <a:r>
              <a:rPr lang="en-US" sz="1800" dirty="0">
                <a:latin typeface="Constantia"/>
                <a:cs typeface="Constantia"/>
              </a:rPr>
              <a:t>availability and re-usability of </a:t>
            </a:r>
            <a:r>
              <a:rPr lang="en-US" sz="1800" dirty="0" smtClean="0">
                <a:latin typeface="Constantia"/>
                <a:cs typeface="Constantia"/>
              </a:rPr>
              <a:t>data</a:t>
            </a:r>
            <a:r>
              <a:rPr lang="en-US" sz="1800" dirty="0">
                <a:latin typeface="Constantia"/>
                <a:cs typeface="Constantia"/>
              </a:rPr>
              <a:t>.</a:t>
            </a:r>
            <a:endParaRPr lang="en-US" sz="1800" dirty="0" smtClean="0">
              <a:latin typeface="Constantia"/>
              <a:cs typeface="Constantia"/>
            </a:endParaRPr>
          </a:p>
          <a:p>
            <a:r>
              <a:rPr lang="en-US" sz="1800" dirty="0" smtClean="0">
                <a:latin typeface="Constantia"/>
                <a:cs typeface="Constantia"/>
              </a:rPr>
              <a:t>Public </a:t>
            </a:r>
            <a:r>
              <a:rPr lang="en-US" sz="1800" dirty="0">
                <a:latin typeface="Constantia"/>
                <a:cs typeface="Constantia"/>
              </a:rPr>
              <a:t>accessibility </a:t>
            </a:r>
            <a:r>
              <a:rPr lang="en-US" sz="1800" dirty="0" smtClean="0">
                <a:latin typeface="Constantia"/>
                <a:cs typeface="Constantia"/>
              </a:rPr>
              <a:t>of </a:t>
            </a:r>
            <a:r>
              <a:rPr lang="en-US" sz="1800" dirty="0">
                <a:latin typeface="Constantia"/>
                <a:cs typeface="Constantia"/>
              </a:rPr>
              <a:t>scientific </a:t>
            </a:r>
            <a:r>
              <a:rPr lang="en-US" sz="1800" dirty="0" smtClean="0">
                <a:latin typeface="Constantia"/>
                <a:cs typeface="Constantia"/>
              </a:rPr>
              <a:t>communication</a:t>
            </a:r>
            <a:r>
              <a:rPr lang="en-US" sz="1800" dirty="0">
                <a:latin typeface="Constantia"/>
                <a:cs typeface="Constantia"/>
              </a:rPr>
              <a:t>.</a:t>
            </a:r>
            <a:endParaRPr lang="en-US" sz="1800" dirty="0" smtClean="0">
              <a:latin typeface="Constantia"/>
              <a:cs typeface="Constantia"/>
            </a:endParaRPr>
          </a:p>
          <a:p>
            <a:r>
              <a:rPr lang="en-US" sz="1800" dirty="0" smtClean="0">
                <a:latin typeface="Constantia"/>
                <a:cs typeface="Constantia"/>
              </a:rPr>
              <a:t>Using </a:t>
            </a:r>
            <a:r>
              <a:rPr lang="en-US" sz="1800" dirty="0">
                <a:latin typeface="Constantia"/>
                <a:cs typeface="Constantia"/>
              </a:rPr>
              <a:t>web-based tools to facilitate scientific </a:t>
            </a:r>
            <a:r>
              <a:rPr lang="en-US" sz="1800" dirty="0" smtClean="0">
                <a:latin typeface="Constantia"/>
                <a:cs typeface="Constantia"/>
              </a:rPr>
              <a:t>collaboration</a:t>
            </a:r>
            <a:r>
              <a:rPr lang="en-US" sz="1800" dirty="0">
                <a:latin typeface="Constantia"/>
                <a:cs typeface="Constantia"/>
              </a:rPr>
              <a:t>.</a:t>
            </a:r>
            <a:endParaRPr lang="en-US" sz="1800" dirty="0" smtClean="0">
              <a:latin typeface="Constantia"/>
              <a:cs typeface="Constantia"/>
            </a:endParaRPr>
          </a:p>
          <a:p>
            <a:r>
              <a:rPr lang="en-US" sz="1800" smtClean="0">
                <a:latin typeface="Constantia"/>
                <a:cs typeface="Constantia"/>
              </a:rPr>
              <a:t>Encouraging practices </a:t>
            </a:r>
            <a:r>
              <a:rPr lang="en-US" sz="1800" dirty="0">
                <a:latin typeface="Constantia"/>
                <a:cs typeface="Constantia"/>
              </a:rPr>
              <a:t>such as publishing open research, campaigning for open access, encouraging scientists to practice open notebook science, and generally making it easier to publish and communicate scientific knowledge.</a:t>
            </a:r>
          </a:p>
          <a:p>
            <a:endParaRPr lang="en-US" sz="1800" dirty="0">
              <a:latin typeface="Constantia"/>
              <a:cs typeface="Constantia"/>
            </a:endParaRPr>
          </a:p>
        </p:txBody>
      </p:sp>
    </p:spTree>
    <p:extLst>
      <p:ext uri="{BB962C8B-B14F-4D97-AF65-F5344CB8AC3E}">
        <p14:creationId xmlns:p14="http://schemas.microsoft.com/office/powerpoint/2010/main" val="89799430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latin typeface="BlairMdITC TT-Medium"/>
                <a:cs typeface="BlairMdITC TT-Medium"/>
              </a:rPr>
              <a:t>References</a:t>
            </a:r>
            <a:endParaRPr lang="en-US" dirty="0">
              <a:latin typeface="BlairMdITC TT-Medium"/>
              <a:cs typeface="BlairMdITC TT-Medium"/>
            </a:endParaRPr>
          </a:p>
        </p:txBody>
      </p:sp>
      <p:sp>
        <p:nvSpPr>
          <p:cNvPr id="3" name="Content Placeholder 2"/>
          <p:cNvSpPr>
            <a:spLocks noGrp="1"/>
          </p:cNvSpPr>
          <p:nvPr>
            <p:ph idx="1"/>
          </p:nvPr>
        </p:nvSpPr>
        <p:spPr/>
        <p:txBody>
          <a:bodyPr/>
          <a:lstStyle/>
          <a:p>
            <a:pPr marL="0" indent="-288000">
              <a:buNone/>
            </a:pPr>
            <a:r>
              <a:rPr lang="en-US" sz="1800" b="1" dirty="0" err="1" smtClean="0">
                <a:latin typeface="Constantia"/>
                <a:cs typeface="Constantia"/>
              </a:rPr>
              <a:t>Czerniewicz</a:t>
            </a:r>
            <a:r>
              <a:rPr lang="en-US" sz="1800" b="1" dirty="0" smtClean="0">
                <a:latin typeface="Constantia"/>
                <a:cs typeface="Constantia"/>
              </a:rPr>
              <a:t> C &amp; </a:t>
            </a:r>
            <a:r>
              <a:rPr lang="en-US" sz="1800" b="1" dirty="0" err="1" smtClean="0">
                <a:latin typeface="Constantia"/>
                <a:cs typeface="Constantia"/>
              </a:rPr>
              <a:t>Willmers</a:t>
            </a:r>
            <a:r>
              <a:rPr lang="en-US" sz="1800" b="1" dirty="0" smtClean="0">
                <a:latin typeface="Constantia"/>
                <a:cs typeface="Constantia"/>
              </a:rPr>
              <a:t> M </a:t>
            </a:r>
            <a:r>
              <a:rPr lang="en-US" sz="1800" dirty="0" smtClean="0">
                <a:latin typeface="Constantia"/>
                <a:cs typeface="Constantia"/>
              </a:rPr>
              <a:t>(2012) </a:t>
            </a:r>
            <a:r>
              <a:rPr lang="en-ZA" sz="1800" dirty="0">
                <a:latin typeface="Constantia"/>
                <a:cs typeface="Constantia"/>
              </a:rPr>
              <a:t>Open Education: Exploring Open </a:t>
            </a:r>
            <a:r>
              <a:rPr lang="en-ZA" sz="1800" dirty="0" smtClean="0">
                <a:latin typeface="Constantia"/>
                <a:cs typeface="Constantia"/>
              </a:rPr>
              <a:t>in </a:t>
            </a:r>
            <a:r>
              <a:rPr lang="en-ZA" sz="1800" dirty="0">
                <a:latin typeface="Constantia"/>
                <a:cs typeface="Constantia"/>
              </a:rPr>
              <a:t>Higher </a:t>
            </a:r>
            <a:r>
              <a:rPr lang="en-ZA" sz="1800" dirty="0" smtClean="0">
                <a:latin typeface="Constantia"/>
                <a:cs typeface="Constantia"/>
              </a:rPr>
              <a:t>Education. Presentation delivered at University of Cape Town Open Education Week 2012.  </a:t>
            </a:r>
            <a:endParaRPr lang="en-US" sz="1800" dirty="0" smtClean="0">
              <a:latin typeface="Constantia"/>
              <a:cs typeface="Constantia"/>
            </a:endParaRPr>
          </a:p>
          <a:p>
            <a:pPr marL="0" indent="-288000">
              <a:buNone/>
            </a:pPr>
            <a:r>
              <a:rPr lang="en-US" sz="1800" b="1" dirty="0" err="1" smtClean="0">
                <a:latin typeface="Constantia"/>
                <a:cs typeface="Constantia"/>
              </a:rPr>
              <a:t>Olijhoek</a:t>
            </a:r>
            <a:r>
              <a:rPr lang="en-US" sz="1800" b="1" dirty="0" smtClean="0">
                <a:latin typeface="Constantia"/>
                <a:cs typeface="Constantia"/>
              </a:rPr>
              <a:t> T </a:t>
            </a:r>
            <a:r>
              <a:rPr lang="en-US" sz="1800" dirty="0" smtClean="0">
                <a:latin typeface="Constantia"/>
                <a:cs typeface="Constantia"/>
              </a:rPr>
              <a:t>(2012) Scientific </a:t>
            </a:r>
            <a:r>
              <a:rPr lang="en-US" sz="1800" dirty="0">
                <a:latin typeface="Constantia"/>
                <a:cs typeface="Constantia"/>
              </a:rPr>
              <a:t>social networks are the future of </a:t>
            </a:r>
            <a:r>
              <a:rPr lang="en-US" sz="1800" dirty="0" smtClean="0">
                <a:latin typeface="Constantia"/>
                <a:cs typeface="Constantia"/>
              </a:rPr>
              <a:t>science. </a:t>
            </a:r>
            <a:r>
              <a:rPr lang="en-US" sz="1800" dirty="0" smtClean="0">
                <a:latin typeface="Constantia"/>
                <a:cs typeface="Constantia"/>
                <a:hlinkClick r:id="rId2"/>
              </a:rPr>
              <a:t>http</a:t>
            </a:r>
            <a:r>
              <a:rPr lang="en-US" sz="1800" dirty="0">
                <a:latin typeface="Constantia"/>
                <a:cs typeface="Constantia"/>
                <a:hlinkClick r:id="rId2"/>
              </a:rPr>
              <a:t>://access.okfn.org/2012/03/20/scientific-social-networks-are-the-future-of-science</a:t>
            </a:r>
            <a:r>
              <a:rPr lang="en-US" sz="1800" dirty="0" smtClean="0">
                <a:latin typeface="Constantia"/>
                <a:cs typeface="Constantia"/>
                <a:hlinkClick r:id="rId2"/>
              </a:rPr>
              <a:t>/</a:t>
            </a:r>
            <a:r>
              <a:rPr lang="en-US" sz="1800" dirty="0" smtClean="0">
                <a:latin typeface="Constantia"/>
                <a:cs typeface="Constantia"/>
              </a:rPr>
              <a:t> [Posted 20 March 2012]</a:t>
            </a:r>
          </a:p>
          <a:p>
            <a:pPr marL="0" indent="-288000">
              <a:buNone/>
            </a:pPr>
            <a:r>
              <a:rPr lang="en-US" sz="1800" b="1" dirty="0" err="1" smtClean="0">
                <a:latin typeface="Constantia"/>
                <a:cs typeface="Constantia"/>
              </a:rPr>
              <a:t>Priem</a:t>
            </a:r>
            <a:r>
              <a:rPr lang="en-US" sz="1800" b="1" dirty="0" smtClean="0">
                <a:latin typeface="Constantia"/>
                <a:cs typeface="Constantia"/>
              </a:rPr>
              <a:t> J </a:t>
            </a:r>
            <a:r>
              <a:rPr lang="en-US" sz="1800" dirty="0" smtClean="0">
                <a:latin typeface="Constantia"/>
                <a:cs typeface="Constantia"/>
              </a:rPr>
              <a:t>(2012) </a:t>
            </a:r>
            <a:r>
              <a:rPr lang="pl-PL" sz="1800" dirty="0" err="1">
                <a:latin typeface="Constantia"/>
                <a:cs typeface="Constantia"/>
              </a:rPr>
              <a:t>Toward</a:t>
            </a:r>
            <a:r>
              <a:rPr lang="pl-PL" sz="1800" dirty="0">
                <a:latin typeface="Constantia"/>
                <a:cs typeface="Constantia"/>
              </a:rPr>
              <a:t> a Second </a:t>
            </a:r>
            <a:r>
              <a:rPr lang="pl-PL" sz="1800" dirty="0" err="1">
                <a:latin typeface="Constantia"/>
                <a:cs typeface="Constantia"/>
              </a:rPr>
              <a:t>Revolution</a:t>
            </a:r>
            <a:r>
              <a:rPr lang="pl-PL" sz="1800" dirty="0">
                <a:latin typeface="Constantia"/>
                <a:cs typeface="Constantia"/>
              </a:rPr>
              <a:t>: </a:t>
            </a:r>
            <a:r>
              <a:rPr lang="en-US" sz="1800" dirty="0" err="1">
                <a:latin typeface="Constantia"/>
                <a:cs typeface="Constantia"/>
              </a:rPr>
              <a:t>altmetrics</a:t>
            </a:r>
            <a:r>
              <a:rPr lang="en-US" sz="1800" dirty="0">
                <a:latin typeface="Constantia"/>
                <a:cs typeface="Constantia"/>
              </a:rPr>
              <a:t>, total-impact, and the decoupled </a:t>
            </a:r>
            <a:r>
              <a:rPr lang="en-US" sz="1800" dirty="0" smtClean="0">
                <a:latin typeface="Constantia"/>
                <a:cs typeface="Constantia"/>
              </a:rPr>
              <a:t>journal. </a:t>
            </a:r>
            <a:r>
              <a:rPr lang="en-US" sz="1800" dirty="0">
                <a:latin typeface="Constantia"/>
                <a:cs typeface="Constantia"/>
              </a:rPr>
              <a:t>Presented at Purdue University, </a:t>
            </a:r>
            <a:r>
              <a:rPr lang="en-US" sz="1800" dirty="0" smtClean="0">
                <a:latin typeface="Constantia"/>
                <a:cs typeface="Constantia"/>
              </a:rPr>
              <a:t>14 February 2012. </a:t>
            </a:r>
            <a:r>
              <a:rPr lang="hu-HU" sz="1800" dirty="0">
                <a:latin typeface="Constantia"/>
                <a:cs typeface="Constantia"/>
                <a:hlinkClick r:id="rId3"/>
              </a:rPr>
              <a:t>https://docs.google.com/present/view?id=</a:t>
            </a:r>
            <a:r>
              <a:rPr lang="hu-HU" sz="1800" dirty="0" smtClean="0">
                <a:latin typeface="Constantia"/>
                <a:cs typeface="Constantia"/>
                <a:hlinkClick r:id="rId3"/>
              </a:rPr>
              <a:t>ddfg787c_362f465q2g5</a:t>
            </a:r>
            <a:endParaRPr lang="en-US" sz="1800" dirty="0" smtClean="0">
              <a:latin typeface="Constantia"/>
              <a:cs typeface="Constantia"/>
            </a:endParaRPr>
          </a:p>
          <a:p>
            <a:pPr marL="0" indent="-288000">
              <a:buNone/>
            </a:pPr>
            <a:r>
              <a:rPr lang="en-US" sz="1800" b="1" dirty="0" smtClean="0">
                <a:latin typeface="Constantia"/>
                <a:cs typeface="Constantia"/>
              </a:rPr>
              <a:t>Weinberg D </a:t>
            </a:r>
            <a:r>
              <a:rPr lang="en-US" sz="1800" dirty="0">
                <a:latin typeface="Constantia"/>
                <a:cs typeface="Constantia"/>
              </a:rPr>
              <a:t>(2012) </a:t>
            </a:r>
            <a:r>
              <a:rPr lang="en-US" sz="1800" dirty="0">
                <a:latin typeface="Constantia"/>
                <a:cs typeface="Constantia"/>
                <a:hlinkClick r:id="rId4"/>
              </a:rPr>
              <a:t>http://www.toobigtoknow.com</a:t>
            </a:r>
            <a:r>
              <a:rPr lang="en-US" sz="1800" dirty="0" smtClean="0">
                <a:latin typeface="Constantia"/>
                <a:cs typeface="Constantia"/>
                <a:hlinkClick r:id="rId4"/>
              </a:rPr>
              <a:t>/</a:t>
            </a:r>
            <a:r>
              <a:rPr lang="en-US" sz="1800" dirty="0" smtClean="0">
                <a:latin typeface="Constantia"/>
                <a:cs typeface="Constantia"/>
              </a:rPr>
              <a:t> </a:t>
            </a:r>
            <a:endParaRPr lang="en-US" sz="1800" dirty="0">
              <a:latin typeface="Constantia"/>
              <a:cs typeface="Constantia"/>
            </a:endParaRPr>
          </a:p>
          <a:p>
            <a:pPr marL="514350" indent="-514350">
              <a:buAutoNum type="arabicPeriod"/>
            </a:pPr>
            <a:endParaRPr lang="en-US" sz="1800" dirty="0">
              <a:latin typeface="Constantia"/>
              <a:cs typeface="Constantia"/>
            </a:endParaRPr>
          </a:p>
          <a:p>
            <a:pPr marL="0" indent="0">
              <a:buNone/>
            </a:pPr>
            <a:endParaRPr lang="en-US" sz="1800" dirty="0">
              <a:latin typeface="Constantia"/>
              <a:cs typeface="Constantia"/>
            </a:endParaRPr>
          </a:p>
        </p:txBody>
      </p:sp>
    </p:spTree>
    <p:extLst>
      <p:ext uri="{BB962C8B-B14F-4D97-AF65-F5344CB8AC3E}">
        <p14:creationId xmlns:p14="http://schemas.microsoft.com/office/powerpoint/2010/main" val="2542871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445830"/>
            <a:ext cx="8229600" cy="5680334"/>
          </a:xfrm>
        </p:spPr>
        <p:txBody>
          <a:bodyPr/>
          <a:lstStyle/>
          <a:p>
            <a:pPr marL="0" indent="0">
              <a:buNone/>
            </a:pPr>
            <a:r>
              <a:rPr lang="en-US" sz="2800" dirty="0" smtClean="0">
                <a:latin typeface="Constantia"/>
                <a:cs typeface="Constantia"/>
              </a:rPr>
              <a:t>But it’s not only about journal articles. </a:t>
            </a:r>
          </a:p>
          <a:p>
            <a:pPr marL="0" indent="0">
              <a:buNone/>
            </a:pPr>
            <a:r>
              <a:rPr lang="en-US" sz="2800" dirty="0" smtClean="0">
                <a:latin typeface="Constantia"/>
                <a:cs typeface="Constantia"/>
              </a:rPr>
              <a:t>There is an abundance of information online. </a:t>
            </a:r>
          </a:p>
          <a:p>
            <a:pPr marL="0" indent="0">
              <a:buNone/>
            </a:pPr>
            <a:r>
              <a:rPr lang="en-US" sz="2800" dirty="0" smtClean="0">
                <a:latin typeface="Constantia"/>
                <a:cs typeface="Constantia"/>
              </a:rPr>
              <a:t>The internet has changed the way we consume information. No longer single source (journal, book). This changes how we locate, verify and measure new information. </a:t>
            </a:r>
          </a:p>
          <a:p>
            <a:pPr marL="0" indent="0">
              <a:buNone/>
            </a:pPr>
            <a:r>
              <a:rPr lang="en-US" dirty="0" smtClean="0">
                <a:solidFill>
                  <a:srgbClr val="4F81BD"/>
                </a:solidFill>
                <a:latin typeface="Constantia"/>
                <a:cs typeface="Constantia"/>
              </a:rPr>
              <a:t>“Rather </a:t>
            </a:r>
            <a:r>
              <a:rPr lang="en-US" dirty="0">
                <a:solidFill>
                  <a:srgbClr val="4F81BD"/>
                </a:solidFill>
                <a:latin typeface="Constantia"/>
                <a:cs typeface="Constantia"/>
              </a:rPr>
              <a:t>than </a:t>
            </a:r>
            <a:r>
              <a:rPr lang="en-US" i="1" dirty="0">
                <a:solidFill>
                  <a:srgbClr val="4F81BD"/>
                </a:solidFill>
                <a:latin typeface="Constantia"/>
                <a:cs typeface="Constantia"/>
              </a:rPr>
              <a:t>finding</a:t>
            </a:r>
            <a:r>
              <a:rPr lang="en-US" dirty="0">
                <a:solidFill>
                  <a:srgbClr val="4F81BD"/>
                </a:solidFill>
                <a:latin typeface="Constantia"/>
                <a:cs typeface="Constantia"/>
              </a:rPr>
              <a:t> information, it is the </a:t>
            </a:r>
            <a:r>
              <a:rPr lang="en-US" i="1" dirty="0">
                <a:solidFill>
                  <a:srgbClr val="4F81BD"/>
                </a:solidFill>
                <a:latin typeface="Constantia"/>
                <a:cs typeface="Constantia"/>
              </a:rPr>
              <a:t>filtering</a:t>
            </a:r>
            <a:r>
              <a:rPr lang="en-US" dirty="0">
                <a:solidFill>
                  <a:srgbClr val="4F81BD"/>
                </a:solidFill>
                <a:latin typeface="Constantia"/>
                <a:cs typeface="Constantia"/>
              </a:rPr>
              <a:t> of relevant information that is hard to do on the i</a:t>
            </a:r>
            <a:r>
              <a:rPr lang="en-US" dirty="0" smtClean="0">
                <a:solidFill>
                  <a:srgbClr val="4F81BD"/>
                </a:solidFill>
                <a:latin typeface="Constantia"/>
                <a:cs typeface="Constantia"/>
              </a:rPr>
              <a:t>nternet.” </a:t>
            </a:r>
          </a:p>
          <a:p>
            <a:pPr marL="0" indent="0">
              <a:buNone/>
            </a:pPr>
            <a:r>
              <a:rPr lang="en-US" sz="2000" dirty="0" smtClean="0">
                <a:solidFill>
                  <a:srgbClr val="4F81BD"/>
                </a:solidFill>
                <a:latin typeface="Constantia"/>
                <a:cs typeface="Constantia"/>
              </a:rPr>
              <a:t>(</a:t>
            </a:r>
            <a:r>
              <a:rPr lang="en-US" sz="2000" dirty="0">
                <a:solidFill>
                  <a:srgbClr val="4F81BD"/>
                </a:solidFill>
                <a:latin typeface="Constantia"/>
                <a:cs typeface="Constantia"/>
              </a:rPr>
              <a:t>David </a:t>
            </a:r>
            <a:r>
              <a:rPr lang="en-US" sz="2000" dirty="0" smtClean="0">
                <a:solidFill>
                  <a:srgbClr val="4F81BD"/>
                </a:solidFill>
                <a:latin typeface="Constantia"/>
                <a:cs typeface="Constantia"/>
              </a:rPr>
              <a:t>Weinberg) </a:t>
            </a:r>
            <a:r>
              <a:rPr lang="en-US" sz="2000" dirty="0"/>
              <a:t> </a:t>
            </a:r>
          </a:p>
        </p:txBody>
      </p:sp>
    </p:spTree>
    <p:extLst>
      <p:ext uri="{BB962C8B-B14F-4D97-AF65-F5344CB8AC3E}">
        <p14:creationId xmlns:p14="http://schemas.microsoft.com/office/powerpoint/2010/main" val="21257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457200" y="1080798"/>
            <a:ext cx="8229600" cy="5045365"/>
          </a:xfrm>
        </p:spPr>
        <p:txBody>
          <a:bodyPr/>
          <a:lstStyle/>
          <a:p>
            <a:pPr marL="0" indent="0" algn="ctr">
              <a:buNone/>
            </a:pPr>
            <a:r>
              <a:rPr lang="en-US" sz="2000" dirty="0" smtClean="0">
                <a:latin typeface="Constantia"/>
                <a:cs typeface="Constantia"/>
              </a:rPr>
              <a:t>“Open </a:t>
            </a:r>
            <a:r>
              <a:rPr lang="en-US" sz="2000" dirty="0">
                <a:latin typeface="Constantia"/>
                <a:cs typeface="Constantia"/>
              </a:rPr>
              <a:t>access to this knowledge is critical if it is to </a:t>
            </a:r>
            <a:endParaRPr lang="en-US" sz="2000" dirty="0" smtClean="0">
              <a:latin typeface="Constantia"/>
              <a:cs typeface="Constantia"/>
            </a:endParaRPr>
          </a:p>
          <a:p>
            <a:pPr marL="0" indent="0" algn="ctr">
              <a:buNone/>
            </a:pPr>
            <a:r>
              <a:rPr lang="en-US" sz="2000" dirty="0" smtClean="0">
                <a:latin typeface="Constantia"/>
                <a:cs typeface="Constantia"/>
              </a:rPr>
              <a:t>be </a:t>
            </a:r>
            <a:r>
              <a:rPr lang="en-US" sz="2000" dirty="0">
                <a:latin typeface="Constantia"/>
                <a:cs typeface="Constantia"/>
              </a:rPr>
              <a:t>shared between individuals and groups. </a:t>
            </a:r>
            <a:endParaRPr lang="en-US" sz="2000" dirty="0" smtClean="0">
              <a:latin typeface="Constantia"/>
              <a:cs typeface="Constantia"/>
            </a:endParaRPr>
          </a:p>
          <a:p>
            <a:pPr marL="0" indent="0" algn="ctr">
              <a:buNone/>
            </a:pPr>
            <a:r>
              <a:rPr lang="en-US" sz="2000" dirty="0" smtClean="0">
                <a:latin typeface="Constantia"/>
                <a:cs typeface="Constantia"/>
              </a:rPr>
              <a:t>But </a:t>
            </a:r>
            <a:r>
              <a:rPr lang="en-US" sz="2000" dirty="0">
                <a:latin typeface="Constantia"/>
                <a:cs typeface="Constantia"/>
              </a:rPr>
              <a:t>sharing alone is not enough. </a:t>
            </a:r>
            <a:endParaRPr lang="en-US" sz="2000" dirty="0" smtClean="0">
              <a:latin typeface="Constantia"/>
              <a:cs typeface="Constantia"/>
            </a:endParaRPr>
          </a:p>
          <a:p>
            <a:pPr marL="0" indent="0" algn="ctr">
              <a:buNone/>
            </a:pPr>
            <a:r>
              <a:rPr lang="en-US" sz="2000" dirty="0" smtClean="0">
                <a:latin typeface="Constantia"/>
                <a:cs typeface="Constantia"/>
              </a:rPr>
              <a:t>Knowledge </a:t>
            </a:r>
            <a:r>
              <a:rPr lang="en-US" sz="2000" dirty="0">
                <a:latin typeface="Constantia"/>
                <a:cs typeface="Constantia"/>
              </a:rPr>
              <a:t>only becomes useful when we can </a:t>
            </a:r>
            <a:endParaRPr lang="en-US" sz="2000" dirty="0" smtClean="0">
              <a:latin typeface="Constantia"/>
              <a:cs typeface="Constantia"/>
            </a:endParaRPr>
          </a:p>
          <a:p>
            <a:pPr marL="0" indent="0" algn="ctr">
              <a:buNone/>
            </a:pPr>
            <a:r>
              <a:rPr lang="en-US" sz="2000" dirty="0" smtClean="0">
                <a:latin typeface="Constantia"/>
                <a:cs typeface="Constantia"/>
              </a:rPr>
              <a:t>distinguish </a:t>
            </a:r>
            <a:r>
              <a:rPr lang="en-US" sz="2000" dirty="0">
                <a:latin typeface="Constantia"/>
                <a:cs typeface="Constantia"/>
              </a:rPr>
              <a:t>between relevant and less relevant information, </a:t>
            </a:r>
            <a:endParaRPr lang="en-US" sz="2000" dirty="0" smtClean="0">
              <a:latin typeface="Constantia"/>
              <a:cs typeface="Constantia"/>
            </a:endParaRPr>
          </a:p>
          <a:p>
            <a:pPr marL="0" indent="0" algn="ctr">
              <a:buNone/>
            </a:pPr>
            <a:r>
              <a:rPr lang="en-US" sz="2000" dirty="0" smtClean="0">
                <a:latin typeface="Constantia"/>
                <a:cs typeface="Constantia"/>
              </a:rPr>
              <a:t>when </a:t>
            </a:r>
            <a:r>
              <a:rPr lang="en-US" sz="2000" dirty="0">
                <a:latin typeface="Constantia"/>
                <a:cs typeface="Constantia"/>
              </a:rPr>
              <a:t>we can discuss aspects of the information, </a:t>
            </a:r>
            <a:endParaRPr lang="en-US" sz="2000" dirty="0" smtClean="0">
              <a:latin typeface="Constantia"/>
              <a:cs typeface="Constantia"/>
            </a:endParaRPr>
          </a:p>
          <a:p>
            <a:pPr marL="0" indent="0" algn="ctr">
              <a:buNone/>
            </a:pPr>
            <a:r>
              <a:rPr lang="en-US" sz="2000" dirty="0" smtClean="0">
                <a:latin typeface="Constantia"/>
                <a:cs typeface="Constantia"/>
              </a:rPr>
              <a:t>when </a:t>
            </a:r>
            <a:r>
              <a:rPr lang="en-US" sz="2000" dirty="0">
                <a:latin typeface="Constantia"/>
                <a:cs typeface="Constantia"/>
              </a:rPr>
              <a:t>we can annotate and improve on ideas, </a:t>
            </a:r>
            <a:endParaRPr lang="en-US" sz="2000" dirty="0" smtClean="0">
              <a:latin typeface="Constantia"/>
              <a:cs typeface="Constantia"/>
            </a:endParaRPr>
          </a:p>
          <a:p>
            <a:pPr marL="0" indent="0" algn="ctr">
              <a:buNone/>
            </a:pPr>
            <a:r>
              <a:rPr lang="en-US" sz="2000" dirty="0" smtClean="0">
                <a:latin typeface="Constantia"/>
                <a:cs typeface="Constantia"/>
              </a:rPr>
              <a:t>when </a:t>
            </a:r>
            <a:r>
              <a:rPr lang="en-US" sz="2000" dirty="0">
                <a:latin typeface="Constantia"/>
                <a:cs typeface="Constantia"/>
              </a:rPr>
              <a:t>we can devise new approaches </a:t>
            </a:r>
            <a:endParaRPr lang="en-US" sz="2000" dirty="0" smtClean="0">
              <a:latin typeface="Constantia"/>
              <a:cs typeface="Constantia"/>
            </a:endParaRPr>
          </a:p>
          <a:p>
            <a:pPr marL="0" indent="0" algn="ctr">
              <a:buNone/>
            </a:pPr>
            <a:r>
              <a:rPr lang="en-US" sz="2000" dirty="0" smtClean="0">
                <a:latin typeface="Constantia"/>
                <a:cs typeface="Constantia"/>
              </a:rPr>
              <a:t>and </a:t>
            </a:r>
            <a:r>
              <a:rPr lang="en-US" sz="2000" dirty="0">
                <a:latin typeface="Constantia"/>
                <a:cs typeface="Constantia"/>
              </a:rPr>
              <a:t>collaborate online</a:t>
            </a:r>
            <a:r>
              <a:rPr lang="en-US" sz="2000" dirty="0" smtClean="0">
                <a:latin typeface="Constantia"/>
                <a:cs typeface="Constantia"/>
              </a:rPr>
              <a:t>.”</a:t>
            </a:r>
          </a:p>
          <a:p>
            <a:pPr marL="0" indent="0" algn="ctr">
              <a:buNone/>
            </a:pPr>
            <a:r>
              <a:rPr lang="en-US" sz="2000" dirty="0" smtClean="0">
                <a:solidFill>
                  <a:schemeClr val="accent1"/>
                </a:solidFill>
                <a:latin typeface="Constantia"/>
                <a:cs typeface="Constantia"/>
              </a:rPr>
              <a:t>(</a:t>
            </a:r>
            <a:r>
              <a:rPr lang="en-US" sz="2000" dirty="0" err="1" smtClean="0">
                <a:solidFill>
                  <a:schemeClr val="accent1"/>
                </a:solidFill>
                <a:latin typeface="Constantia"/>
                <a:cs typeface="Constantia"/>
              </a:rPr>
              <a:t>Olijhoek</a:t>
            </a:r>
            <a:r>
              <a:rPr lang="en-US" sz="2000" dirty="0" smtClean="0">
                <a:solidFill>
                  <a:schemeClr val="accent1"/>
                </a:solidFill>
                <a:latin typeface="Constantia"/>
                <a:cs typeface="Constantia"/>
              </a:rPr>
              <a:t> 2012)</a:t>
            </a:r>
            <a:endParaRPr lang="en-US" sz="2000" dirty="0">
              <a:solidFill>
                <a:schemeClr val="accent1"/>
              </a:solidFill>
              <a:latin typeface="Constantia"/>
              <a:cs typeface="Constantia"/>
            </a:endParaRPr>
          </a:p>
        </p:txBody>
      </p:sp>
    </p:spTree>
    <p:extLst>
      <p:ext uri="{BB962C8B-B14F-4D97-AF65-F5344CB8AC3E}">
        <p14:creationId xmlns:p14="http://schemas.microsoft.com/office/powerpoint/2010/main" val="2182639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pic>
        <p:nvPicPr>
          <p:cNvPr id="4" name="Content Placeholder 3" descr="openresearcg.png"/>
          <p:cNvPicPr>
            <a:picLocks noGrp="1" noChangeAspect="1"/>
          </p:cNvPicPr>
          <p:nvPr>
            <p:ph idx="1"/>
          </p:nvPr>
        </p:nvPicPr>
        <p:blipFill>
          <a:blip r:embed="rId3"/>
          <a:srcRect t="-12973" b="-12973"/>
          <a:stretch>
            <a:fillRect/>
          </a:stretch>
        </p:blipFill>
        <p:spPr>
          <a:xfrm>
            <a:off x="1019633" y="1019624"/>
            <a:ext cx="7253514" cy="3989153"/>
          </a:xfrm>
        </p:spPr>
      </p:pic>
    </p:spTree>
    <p:extLst>
      <p:ext uri="{BB962C8B-B14F-4D97-AF65-F5344CB8AC3E}">
        <p14:creationId xmlns:p14="http://schemas.microsoft.com/office/powerpoint/2010/main" val="41332645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95168"/>
          </a:xfrm>
        </p:spPr>
        <p:txBody>
          <a:bodyPr>
            <a:normAutofit fontScale="90000"/>
          </a:bodyPr>
          <a:lstStyle/>
          <a:p>
            <a:pPr algn="l"/>
            <a:r>
              <a:rPr lang="en-US" sz="6600" b="1" dirty="0" smtClean="0">
                <a:latin typeface="BlairMdITC TT-Medium"/>
                <a:cs typeface="BlairMdITC TT-Medium"/>
              </a:rPr>
              <a:t>Open Research</a:t>
            </a:r>
            <a:endParaRPr lang="en-US" sz="6600" b="1" dirty="0">
              <a:latin typeface="BlairMdITC TT-Medium"/>
              <a:cs typeface="BlairMdITC TT-Medium"/>
            </a:endParaRPr>
          </a:p>
        </p:txBody>
      </p:sp>
      <p:sp>
        <p:nvSpPr>
          <p:cNvPr id="3" name="Content Placeholder 2"/>
          <p:cNvSpPr>
            <a:spLocks noGrp="1"/>
          </p:cNvSpPr>
          <p:nvPr>
            <p:ph idx="1"/>
          </p:nvPr>
        </p:nvSpPr>
        <p:spPr>
          <a:xfrm>
            <a:off x="457200" y="2296695"/>
            <a:ext cx="8229600" cy="3829468"/>
          </a:xfrm>
        </p:spPr>
        <p:txBody>
          <a:bodyPr>
            <a:normAutofit/>
          </a:bodyPr>
          <a:lstStyle/>
          <a:p>
            <a:pPr>
              <a:spcBef>
                <a:spcPts val="1200"/>
              </a:spcBef>
              <a:buFontTx/>
              <a:buChar char="•"/>
            </a:pPr>
            <a:r>
              <a:rPr lang="en-US" sz="1800" dirty="0" smtClean="0">
                <a:latin typeface="Constantia"/>
                <a:cs typeface="Constantia"/>
              </a:rPr>
              <a:t>Replicable (transparency - method)</a:t>
            </a:r>
          </a:p>
          <a:p>
            <a:pPr>
              <a:spcBef>
                <a:spcPts val="1200"/>
              </a:spcBef>
              <a:buFontTx/>
              <a:buChar char="•"/>
            </a:pPr>
            <a:r>
              <a:rPr lang="en-US" sz="1800" dirty="0" smtClean="0">
                <a:latin typeface="Constantia"/>
                <a:cs typeface="Constantia"/>
              </a:rPr>
              <a:t>Reusable (results free for re-use and appropriation)</a:t>
            </a:r>
          </a:p>
          <a:p>
            <a:pPr>
              <a:spcBef>
                <a:spcPts val="1200"/>
              </a:spcBef>
            </a:pPr>
            <a:r>
              <a:rPr lang="en-US" sz="1800" dirty="0" err="1" smtClean="0">
                <a:latin typeface="Constantia"/>
                <a:cs typeface="Constantia"/>
              </a:rPr>
              <a:t>Replayable</a:t>
            </a:r>
            <a:r>
              <a:rPr lang="en-US" sz="1800" dirty="0" smtClean="0">
                <a:latin typeface="Constantia"/>
                <a:cs typeface="Constantia"/>
              </a:rPr>
              <a:t> (tools available for appropriation)</a:t>
            </a:r>
          </a:p>
          <a:p>
            <a:pPr>
              <a:spcBef>
                <a:spcPts val="1200"/>
              </a:spcBef>
              <a:buFontTx/>
              <a:buChar char="•"/>
            </a:pPr>
            <a:r>
              <a:rPr lang="en-US" sz="1800" dirty="0" smtClean="0">
                <a:latin typeface="Constantia"/>
                <a:cs typeface="Constantia"/>
              </a:rPr>
              <a:t>Collaborative</a:t>
            </a:r>
          </a:p>
          <a:p>
            <a:pPr>
              <a:spcBef>
                <a:spcPts val="1200"/>
              </a:spcBef>
              <a:buFontTx/>
              <a:buChar char="•"/>
            </a:pPr>
            <a:r>
              <a:rPr lang="en-US" sz="1800" dirty="0" smtClean="0">
                <a:latin typeface="Constantia"/>
                <a:cs typeface="Constantia"/>
              </a:rPr>
              <a:t>Interdisciplinary</a:t>
            </a:r>
          </a:p>
          <a:p>
            <a:pPr>
              <a:spcBef>
                <a:spcPts val="1200"/>
              </a:spcBef>
              <a:buFontTx/>
              <a:buChar char="•"/>
            </a:pPr>
            <a:r>
              <a:rPr lang="en-US" sz="1800" dirty="0" smtClean="0">
                <a:latin typeface="Constantia"/>
                <a:cs typeface="Constantia"/>
              </a:rPr>
              <a:t>Granular</a:t>
            </a:r>
          </a:p>
          <a:p>
            <a:pPr>
              <a:spcBef>
                <a:spcPts val="1200"/>
              </a:spcBef>
              <a:buFontTx/>
              <a:buChar char="•"/>
            </a:pPr>
            <a:r>
              <a:rPr lang="en-US" sz="1800" dirty="0" smtClean="0">
                <a:latin typeface="Constantia"/>
                <a:cs typeface="Constantia"/>
              </a:rPr>
              <a:t>Immediacy factor</a:t>
            </a:r>
          </a:p>
          <a:p>
            <a:pPr>
              <a:spcBef>
                <a:spcPts val="1200"/>
              </a:spcBef>
              <a:buFontTx/>
              <a:buChar char="•"/>
            </a:pPr>
            <a:r>
              <a:rPr lang="en-US" sz="1800" dirty="0" smtClean="0">
                <a:latin typeface="Constantia"/>
                <a:cs typeface="Constantia"/>
              </a:rPr>
              <a:t>Suited to addressing socio-economic imperatives and collaborative breakthrough</a:t>
            </a:r>
          </a:p>
          <a:p>
            <a:endParaRPr lang="en-US" sz="2400" dirty="0">
              <a:latin typeface="Constantia"/>
              <a:cs typeface="Constantia"/>
            </a:endParaRPr>
          </a:p>
        </p:txBody>
      </p:sp>
    </p:spTree>
    <p:extLst>
      <p:ext uri="{BB962C8B-B14F-4D97-AF65-F5344CB8AC3E}">
        <p14:creationId xmlns:p14="http://schemas.microsoft.com/office/powerpoint/2010/main" val="123951054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p:txBody>
          <a:bodyPr/>
          <a:lstStyle/>
          <a:p>
            <a:pPr eaLnBrk="1" hangingPunct="1"/>
            <a:endParaRPr lang="en-US">
              <a:latin typeface="Calibri" charset="0"/>
            </a:endParaRPr>
          </a:p>
        </p:txBody>
      </p:sp>
      <p:pic>
        <p:nvPicPr>
          <p:cNvPr id="63490" name="Content Placeholder 3" descr="800px-Open_data_stickers.png"/>
          <p:cNvPicPr>
            <a:picLocks noGrp="1" noChangeAspect="1"/>
          </p:cNvPicPr>
          <p:nvPr>
            <p:ph idx="1"/>
          </p:nvPr>
        </p:nvPicPr>
        <p:blipFill>
          <a:blip r:embed="rId3">
            <a:extLst>
              <a:ext uri="{28A0092B-C50C-407E-A947-70E740481C1C}">
                <a14:useLocalDpi xmlns:a14="http://schemas.microsoft.com/office/drawing/2010/main" val="0"/>
              </a:ext>
            </a:extLst>
          </a:blip>
          <a:srcRect l="-18187" r="-18187"/>
          <a:stretch>
            <a:fillRect/>
          </a:stretch>
        </p:blipFill>
        <p:spPr>
          <a:xfrm>
            <a:off x="-900113" y="420688"/>
            <a:ext cx="10950576" cy="6022975"/>
          </a:xfr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p:txBody>
          <a:bodyPr/>
          <a:lstStyle/>
          <a:p>
            <a:pPr eaLnBrk="1" hangingPunct="1"/>
            <a:endParaRPr lang="en-US">
              <a:latin typeface="Calibri" charset="0"/>
            </a:endParaRPr>
          </a:p>
        </p:txBody>
      </p:sp>
      <p:pic>
        <p:nvPicPr>
          <p:cNvPr id="3" name="Content Placeholder 2" descr="openaire.tiff"/>
          <p:cNvPicPr>
            <a:picLocks noGrp="1" noChangeAspect="1"/>
          </p:cNvPicPr>
          <p:nvPr>
            <p:ph idx="1"/>
          </p:nvPr>
        </p:nvPicPr>
        <p:blipFill>
          <a:blip r:embed="rId3">
            <a:extLst>
              <a:ext uri="{28A0092B-C50C-407E-A947-70E740481C1C}">
                <a14:useLocalDpi xmlns:a14="http://schemas.microsoft.com/office/drawing/2010/main" val="0"/>
              </a:ext>
            </a:extLst>
          </a:blip>
          <a:srcRect l="-2159" r="-2159"/>
          <a:stretch>
            <a:fillRect/>
          </a:stretch>
        </p:blipFill>
        <p:spPr>
          <a:xfrm>
            <a:off x="-421080" y="256689"/>
            <a:ext cx="10082950" cy="5545234"/>
          </a:xfrm>
        </p:spPr>
      </p:pic>
    </p:spTree>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3251</TotalTime>
  <Words>1064</Words>
  <Application>Microsoft Macintosh PowerPoint</Application>
  <PresentationFormat>On-screen Show (4:3)</PresentationFormat>
  <Paragraphs>189</Paragraphs>
  <Slides>33</Slides>
  <Notes>13</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Office Theme</vt:lpstr>
      <vt:lpstr>The Open Access Continuum:  Open Research and Altmetrics</vt:lpstr>
      <vt:lpstr>  </vt:lpstr>
      <vt:lpstr>Gold Route - Primary publication in open-access journals - 7 070 journals (DOAJ 2011)</vt:lpstr>
      <vt:lpstr>  </vt:lpstr>
      <vt:lpstr>  </vt:lpstr>
      <vt:lpstr> </vt:lpstr>
      <vt:lpstr>Open Research</vt:lpstr>
      <vt:lpstr>PowerPoint Presentation</vt:lpstr>
      <vt:lpstr>PowerPoint Presentation</vt:lpstr>
      <vt:lpstr>Traditional Scholarship</vt:lpstr>
      <vt:lpstr>Traditional Scholarly Communication</vt:lpstr>
      <vt:lpstr> </vt:lpstr>
      <vt:lpstr>New Models of Scholarly Communication</vt:lpstr>
      <vt:lpstr>New questions arise…  </vt:lpstr>
      <vt:lpstr>  </vt:lpstr>
      <vt:lpstr>  </vt:lpstr>
      <vt:lpstr>  </vt:lpstr>
      <vt:lpstr>Altmetrics</vt:lpstr>
      <vt:lpstr>PowerPoint Presentation</vt:lpstr>
      <vt:lpstr>PowerPoint Presentation</vt:lpstr>
      <vt:lpstr>PowerPoint Presentation</vt:lpstr>
      <vt:lpstr>  </vt:lpstr>
      <vt:lpstr>PowerPoint Presentation</vt:lpstr>
      <vt:lpstr>Altmetrics</vt:lpstr>
      <vt:lpstr>The social web and science </vt:lpstr>
      <vt:lpstr>New tools for exploring impact  www.total-impact.org</vt:lpstr>
      <vt:lpstr>  </vt:lpstr>
      <vt:lpstr>PowerPoint Presentation</vt:lpstr>
      <vt:lpstr>PowerPoint Presentation</vt:lpstr>
      <vt:lpstr>  </vt:lpstr>
      <vt:lpstr>How do we start?</vt:lpstr>
      <vt:lpstr>Conclusion:  towards Expanded Open Access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Opening Everything:  Considerations for African Institutions</dc:title>
  <dc:creator>SCAP</dc:creator>
  <cp:lastModifiedBy>SCAP</cp:lastModifiedBy>
  <cp:revision>143</cp:revision>
  <dcterms:created xsi:type="dcterms:W3CDTF">2011-11-29T12:59:06Z</dcterms:created>
  <dcterms:modified xsi:type="dcterms:W3CDTF">2012-03-22T08:01:15Z</dcterms:modified>
</cp:coreProperties>
</file>