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3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C4F0C-953E-42C6-A441-834D67FE4EFE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607A6-14E2-42DC-995E-45FF5129A232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07A6-14E2-42DC-995E-45FF5129A232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18</a:t>
            </a:fld>
            <a:endParaRPr lang="en-Z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19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ADE5C-1DC6-4C97-98A3-F0CAC7EB222B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11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12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14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15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16</a:t>
            </a:fld>
            <a:endParaRPr lang="en-Z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ABC46-6155-46B6-B3B5-DF099DE9006C}" type="slidenum">
              <a:rPr lang="en-GB"/>
              <a:pPr/>
              <a:t>17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465" y="686474"/>
            <a:ext cx="4941072" cy="3428114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CA0C5-2DBA-4870-812D-9DC05C09D9B9}" type="datetimeFigureOut">
              <a:rPr lang="en-US" smtClean="0"/>
              <a:pPr/>
              <a:t>6/4/2010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B434A-6A3A-458F-9931-E5408BAE6C01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2JT23E1bR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ismith@sun.ac.z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@ Arts and Social Sciences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Cited more, Preserved forever</a:t>
            </a:r>
            <a:endParaRPr lang="en-Z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4572008"/>
            <a:ext cx="6915176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Presented to the Faculty of Arts and Social Sciences</a:t>
            </a:r>
            <a:br>
              <a:rPr lang="en-US" sz="2400" dirty="0" smtClean="0"/>
            </a:br>
            <a:r>
              <a:rPr lang="en-US" sz="2400" dirty="0" smtClean="0"/>
              <a:t>4 June 2010</a:t>
            </a:r>
          </a:p>
          <a:p>
            <a:endParaRPr lang="en-US" sz="2400" dirty="0"/>
          </a:p>
          <a:p>
            <a:r>
              <a:rPr lang="en-US" sz="2400" dirty="0" smtClean="0"/>
              <a:t>Ina Smith, </a:t>
            </a:r>
            <a:r>
              <a:rPr lang="en-US" sz="2400" dirty="0" err="1" smtClean="0"/>
              <a:t>Marleen</a:t>
            </a:r>
            <a:r>
              <a:rPr lang="en-US" sz="2400" dirty="0" smtClean="0"/>
              <a:t> van Wyk, </a:t>
            </a:r>
            <a:r>
              <a:rPr lang="en-US" sz="2400" dirty="0"/>
              <a:t>N</a:t>
            </a:r>
            <a:r>
              <a:rPr lang="en-US" sz="2400" dirty="0" smtClean="0"/>
              <a:t>aomi </a:t>
            </a:r>
            <a:r>
              <a:rPr lang="en-US" sz="2400" dirty="0" err="1" smtClean="0"/>
              <a:t>Visser</a:t>
            </a:r>
            <a:r>
              <a:rPr lang="en-US" sz="2400" dirty="0" smtClean="0"/>
              <a:t>, </a:t>
            </a:r>
            <a:r>
              <a:rPr lang="en-US" sz="2400" dirty="0" err="1" smtClean="0"/>
              <a:t>Niel</a:t>
            </a:r>
            <a:r>
              <a:rPr lang="en-US" sz="2400" dirty="0" smtClean="0"/>
              <a:t> </a:t>
            </a:r>
            <a:r>
              <a:rPr lang="en-US" sz="2400" dirty="0" err="1" smtClean="0"/>
              <a:t>Mostert</a:t>
            </a:r>
            <a:r>
              <a:rPr lang="en-US" sz="2400" dirty="0" smtClean="0"/>
              <a:t>, Beulah </a:t>
            </a:r>
            <a:r>
              <a:rPr lang="en-US" sz="2400" dirty="0" err="1" smtClean="0"/>
              <a:t>Gericke</a:t>
            </a:r>
            <a:endParaRPr lang="en-Z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Research Output</a:t>
            </a:r>
            <a:endParaRPr lang="en-ZA" sz="36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85992"/>
            <a:ext cx="2473765" cy="319947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643182"/>
            <a:ext cx="3710278" cy="217391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214678" y="3857628"/>
            <a:ext cx="1500198" cy="1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4348" y="17144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Report System</a:t>
            </a:r>
            <a:endParaRPr lang="en-ZA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4" y="207167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links to full text</a:t>
            </a:r>
            <a:endParaRPr lang="en-ZA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5929330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Currently investigated</a:t>
            </a:r>
            <a:endParaRPr lang="en-ZA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Benefits for Researchers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Research </a:t>
            </a:r>
            <a:r>
              <a:rPr lang="en-ZA" b="1" dirty="0" smtClean="0"/>
              <a:t>preserved </a:t>
            </a:r>
            <a:r>
              <a:rPr lang="en-ZA" dirty="0" smtClean="0"/>
              <a:t>– even after you have left US</a:t>
            </a:r>
          </a:p>
          <a:p>
            <a:r>
              <a:rPr lang="en-ZA" b="1" dirty="0" smtClean="0"/>
              <a:t>Attracts researchers </a:t>
            </a:r>
            <a:r>
              <a:rPr lang="en-ZA" dirty="0" smtClean="0"/>
              <a:t>from other disciplines</a:t>
            </a:r>
          </a:p>
          <a:p>
            <a:r>
              <a:rPr lang="en-ZA" dirty="0" smtClean="0"/>
              <a:t>May lead to </a:t>
            </a:r>
            <a:r>
              <a:rPr lang="en-ZA" b="1" dirty="0" smtClean="0"/>
              <a:t>better funding </a:t>
            </a:r>
            <a:r>
              <a:rPr lang="en-ZA" dirty="0" smtClean="0"/>
              <a:t>opportunities</a:t>
            </a:r>
          </a:p>
          <a:p>
            <a:r>
              <a:rPr lang="en-ZA" b="1" dirty="0" smtClean="0"/>
              <a:t>Encourage dialogue </a:t>
            </a:r>
            <a:r>
              <a:rPr lang="en-ZA" dirty="0" smtClean="0"/>
              <a:t>between researchers</a:t>
            </a:r>
          </a:p>
          <a:p>
            <a:r>
              <a:rPr lang="en-ZA" dirty="0" smtClean="0"/>
              <a:t>Presents </a:t>
            </a:r>
            <a:r>
              <a:rPr lang="en-ZA" b="1" dirty="0" smtClean="0"/>
              <a:t>complete research profile</a:t>
            </a:r>
            <a:endParaRPr lang="en-ZA" dirty="0" smtClean="0"/>
          </a:p>
          <a:p>
            <a:r>
              <a:rPr lang="en-ZA" b="1" dirty="0" smtClean="0"/>
              <a:t>Others can build </a:t>
            </a:r>
            <a:r>
              <a:rPr lang="en-ZA" dirty="0" smtClean="0"/>
              <a:t>on your research</a:t>
            </a:r>
          </a:p>
          <a:p>
            <a:r>
              <a:rPr lang="en-ZA" dirty="0" smtClean="0"/>
              <a:t>Easier to detect </a:t>
            </a:r>
            <a:r>
              <a:rPr lang="en-ZA" b="1" dirty="0" smtClean="0"/>
              <a:t>plagiarism</a:t>
            </a:r>
          </a:p>
          <a:p>
            <a:endParaRPr lang="en-ZA" b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Verify</a:t>
            </a:r>
            <a:r>
              <a:rPr lang="en-ZA" dirty="0" smtClean="0"/>
              <a:t> discoveries, </a:t>
            </a:r>
            <a:r>
              <a:rPr lang="en-ZA" b="1" dirty="0" smtClean="0"/>
              <a:t>discard</a:t>
            </a:r>
            <a:r>
              <a:rPr lang="en-ZA" dirty="0" smtClean="0"/>
              <a:t> ones that could not be replicated, </a:t>
            </a:r>
            <a:r>
              <a:rPr lang="en-ZA" b="1" dirty="0" smtClean="0"/>
              <a:t>avoid duplication </a:t>
            </a:r>
            <a:r>
              <a:rPr lang="en-ZA" dirty="0" smtClean="0"/>
              <a:t>of effort, integrate various lines of research (David 1998)</a:t>
            </a:r>
          </a:p>
          <a:p>
            <a:r>
              <a:rPr lang="en-ZA" dirty="0" smtClean="0"/>
              <a:t>Research will be out </a:t>
            </a:r>
            <a:r>
              <a:rPr lang="en-ZA" b="1" dirty="0" smtClean="0"/>
              <a:t>in the open much sooner</a:t>
            </a:r>
            <a:endParaRPr lang="en-ZA" dirty="0" smtClean="0"/>
          </a:p>
          <a:p>
            <a:r>
              <a:rPr lang="en-ZA" dirty="0" smtClean="0"/>
              <a:t>Scholars worldwide read the latest research and </a:t>
            </a:r>
            <a:r>
              <a:rPr lang="en-ZA" b="1" dirty="0" smtClean="0"/>
              <a:t>enter the global economic conversation</a:t>
            </a:r>
            <a:endParaRPr lang="en-ZA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286776" cy="646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643446"/>
            <a:ext cx="7929586" cy="169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28596" y="214290"/>
            <a:ext cx="828680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ZA" sz="2800" dirty="0" smtClean="0"/>
              <a:t>Vastly increases </a:t>
            </a:r>
            <a:r>
              <a:rPr lang="en-ZA" sz="2800" b="1" dirty="0" smtClean="0"/>
              <a:t>visibility, usage, impact </a:t>
            </a:r>
            <a:r>
              <a:rPr lang="en-ZA" sz="2800" dirty="0" smtClean="0"/>
              <a:t>of your research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Open Access Increases Citations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7758018" cy="461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429684" cy="56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8593501" cy="578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6143644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(</a:t>
            </a:r>
            <a:r>
              <a:rPr lang="en-GB" sz="1400" dirty="0" err="1" smtClean="0"/>
              <a:t>Harnad</a:t>
            </a:r>
            <a:r>
              <a:rPr lang="en-GB" sz="1400" dirty="0" smtClean="0"/>
              <a:t>, S 2009, ‘Mandates and metrics: how open repositories enable universities to manage, measure, and maximise their research assets)</a:t>
            </a:r>
            <a:endParaRPr lang="en-ZA" sz="1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920037" cy="1143000"/>
          </a:xfrm>
        </p:spPr>
        <p:txBody>
          <a:bodyPr/>
          <a:lstStyle/>
          <a:p>
            <a:pPr algn="ctr"/>
            <a:r>
              <a:rPr lang="en-GB" sz="2800">
                <a:hlinkClick r:id="rId3"/>
              </a:rPr>
              <a:t>http://www.youtube.com/watch?v=g2JT23E1bRE</a:t>
            </a:r>
            <a:r>
              <a:rPr lang="en-GB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4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341438"/>
            <a:ext cx="4581525" cy="3648075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42910" y="5229225"/>
            <a:ext cx="8072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GB" dirty="0" err="1"/>
              <a:t>BioMed</a:t>
            </a:r>
            <a:r>
              <a:rPr lang="en-GB" dirty="0"/>
              <a:t> Central's authors and editors discuss the benefits </a:t>
            </a:r>
            <a:r>
              <a:rPr lang="en-GB" dirty="0" smtClean="0"/>
              <a:t>of open </a:t>
            </a:r>
            <a:r>
              <a:rPr lang="en-GB" dirty="0"/>
              <a:t>access publishing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Benefits for the Stellenbosch University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b="1" dirty="0" smtClean="0"/>
              <a:t>Central archive/digital library </a:t>
            </a:r>
            <a:r>
              <a:rPr lang="en-ZA" dirty="0" smtClean="0"/>
              <a:t>of all SU research – most important asset</a:t>
            </a:r>
          </a:p>
          <a:p>
            <a:r>
              <a:rPr lang="en-ZA" b="1" dirty="0" smtClean="0"/>
              <a:t>Preserve</a:t>
            </a:r>
            <a:r>
              <a:rPr lang="en-ZA" dirty="0" smtClean="0"/>
              <a:t> all research for years to come</a:t>
            </a:r>
          </a:p>
          <a:p>
            <a:r>
              <a:rPr lang="en-ZA" b="1" dirty="0" smtClean="0"/>
              <a:t>Persistent URL’s</a:t>
            </a:r>
          </a:p>
          <a:p>
            <a:r>
              <a:rPr lang="en-ZA" dirty="0" smtClean="0"/>
              <a:t>All items – incl. full text </a:t>
            </a:r>
            <a:r>
              <a:rPr lang="en-ZA" dirty="0" err="1" smtClean="0"/>
              <a:t>pdf</a:t>
            </a:r>
            <a:r>
              <a:rPr lang="en-ZA" dirty="0" smtClean="0"/>
              <a:t> – </a:t>
            </a:r>
            <a:r>
              <a:rPr lang="en-ZA" b="1" dirty="0" smtClean="0"/>
              <a:t>fully searchable</a:t>
            </a:r>
          </a:p>
          <a:p>
            <a:r>
              <a:rPr lang="en-US" dirty="0" smtClean="0"/>
              <a:t>Require uploading on IR at </a:t>
            </a:r>
            <a:r>
              <a:rPr lang="en-US" b="1" dirty="0" smtClean="0"/>
              <a:t>no extra expense</a:t>
            </a:r>
            <a:endParaRPr lang="en-ZA" b="1" dirty="0" smtClean="0"/>
          </a:p>
          <a:p>
            <a:r>
              <a:rPr lang="en-ZA" b="1" dirty="0" smtClean="0"/>
              <a:t>Increase research profile </a:t>
            </a:r>
            <a:r>
              <a:rPr lang="en-ZA" dirty="0" smtClean="0"/>
              <a:t>of SU even more</a:t>
            </a:r>
          </a:p>
          <a:p>
            <a:r>
              <a:rPr lang="en-ZA" b="1" dirty="0" smtClean="0"/>
              <a:t>Increase ranking </a:t>
            </a:r>
            <a:r>
              <a:rPr lang="en-ZA" dirty="0" smtClean="0"/>
              <a:t>on international lists of top universities</a:t>
            </a:r>
          </a:p>
          <a:p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Our Commitment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 smtClean="0"/>
              <a:t>Negotiate for and provide </a:t>
            </a:r>
            <a:r>
              <a:rPr lang="en-ZA" b="1" dirty="0" smtClean="0"/>
              <a:t>server space</a:t>
            </a:r>
          </a:p>
          <a:p>
            <a:r>
              <a:rPr lang="en-ZA" b="1" dirty="0" smtClean="0"/>
              <a:t>Management </a:t>
            </a:r>
            <a:r>
              <a:rPr lang="en-ZA" dirty="0" smtClean="0"/>
              <a:t>on technical &amp; operational level</a:t>
            </a:r>
          </a:p>
          <a:p>
            <a:r>
              <a:rPr lang="en-ZA" dirty="0" smtClean="0"/>
              <a:t>Maintain </a:t>
            </a:r>
            <a:r>
              <a:rPr lang="en-ZA" dirty="0" err="1" smtClean="0"/>
              <a:t>SUNScholar</a:t>
            </a:r>
            <a:r>
              <a:rPr lang="en-ZA" dirty="0" smtClean="0"/>
              <a:t> for the </a:t>
            </a:r>
            <a:r>
              <a:rPr lang="en-ZA" b="1" dirty="0" smtClean="0"/>
              <a:t>long term</a:t>
            </a:r>
          </a:p>
          <a:p>
            <a:r>
              <a:rPr lang="en-ZA" dirty="0" smtClean="0"/>
              <a:t>Add </a:t>
            </a:r>
            <a:r>
              <a:rPr lang="en-ZA" b="1" dirty="0" smtClean="0"/>
              <a:t>value</a:t>
            </a:r>
            <a:r>
              <a:rPr lang="en-ZA" dirty="0" smtClean="0"/>
              <a:t> (library cataloguers)</a:t>
            </a:r>
          </a:p>
          <a:p>
            <a:r>
              <a:rPr lang="en-ZA" b="1" dirty="0" smtClean="0"/>
              <a:t>Training &amp; Support</a:t>
            </a:r>
          </a:p>
          <a:p>
            <a:r>
              <a:rPr lang="en-ZA" b="1" dirty="0" smtClean="0"/>
              <a:t>Marketing</a:t>
            </a:r>
          </a:p>
          <a:p>
            <a:r>
              <a:rPr lang="en-US" b="1" dirty="0" smtClean="0"/>
              <a:t>Advise</a:t>
            </a:r>
            <a:r>
              <a:rPr lang="en-US" dirty="0" smtClean="0"/>
              <a:t> on digital matters etc.</a:t>
            </a:r>
            <a:endParaRPr lang="en-ZA" dirty="0" smtClean="0"/>
          </a:p>
          <a:p>
            <a:r>
              <a:rPr lang="en-US" dirty="0" smtClean="0"/>
              <a:t>Conduct surveys &amp; research – </a:t>
            </a:r>
            <a:r>
              <a:rPr lang="en-US" b="1" dirty="0" smtClean="0"/>
              <a:t>state-of-the-art repository</a:t>
            </a:r>
          </a:p>
          <a:p>
            <a:r>
              <a:rPr lang="en-ZA" dirty="0" smtClean="0"/>
              <a:t>Register </a:t>
            </a:r>
            <a:r>
              <a:rPr lang="en-ZA" dirty="0" err="1" smtClean="0"/>
              <a:t>SUNScholar</a:t>
            </a:r>
            <a:r>
              <a:rPr lang="en-ZA" dirty="0" smtClean="0"/>
              <a:t> with other </a:t>
            </a:r>
            <a:r>
              <a:rPr lang="en-ZA" b="1" dirty="0" smtClean="0"/>
              <a:t>search engines </a:t>
            </a:r>
            <a:r>
              <a:rPr lang="en-ZA" dirty="0" smtClean="0"/>
              <a:t>&amp; harvesters</a:t>
            </a:r>
          </a:p>
          <a:p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What is </a:t>
            </a:r>
            <a:r>
              <a:rPr lang="en-US" sz="3600" b="1" dirty="0" err="1" smtClean="0"/>
              <a:t>SUNScholar</a:t>
            </a:r>
            <a:r>
              <a:rPr lang="en-US" sz="3600" b="1" dirty="0" smtClean="0"/>
              <a:t>?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Strategic objective </a:t>
            </a:r>
            <a:r>
              <a:rPr lang="en-US" dirty="0" smtClean="0"/>
              <a:t>of library: </a:t>
            </a:r>
            <a:r>
              <a:rPr lang="en-ZA" dirty="0" smtClean="0"/>
              <a:t>Support, develop and contribute to high-level scholarly publication output</a:t>
            </a:r>
            <a:endParaRPr lang="en-US" dirty="0" smtClean="0"/>
          </a:p>
          <a:p>
            <a:r>
              <a:rPr lang="en-US" dirty="0" smtClean="0"/>
              <a:t>Full text </a:t>
            </a:r>
            <a:r>
              <a:rPr lang="en-US" b="1" dirty="0" smtClean="0"/>
              <a:t>digital research repository</a:t>
            </a:r>
            <a:r>
              <a:rPr lang="en-US" dirty="0" smtClean="0"/>
              <a:t> of the University of Stellenbosch</a:t>
            </a:r>
          </a:p>
          <a:p>
            <a:r>
              <a:rPr lang="en-US" dirty="0" smtClean="0"/>
              <a:t>Provide </a:t>
            </a:r>
            <a:r>
              <a:rPr lang="en-US" b="1" dirty="0" smtClean="0"/>
              <a:t>open access </a:t>
            </a:r>
            <a:r>
              <a:rPr lang="en-US" dirty="0" smtClean="0"/>
              <a:t>where possible</a:t>
            </a:r>
          </a:p>
          <a:p>
            <a:r>
              <a:rPr lang="en-US" b="1" dirty="0" smtClean="0"/>
              <a:t>Digitally preserve </a:t>
            </a:r>
            <a:r>
              <a:rPr lang="en-US" dirty="0" smtClean="0"/>
              <a:t>research output</a:t>
            </a:r>
          </a:p>
          <a:p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http://robynhall.ca/wp-content/uploads/2010/02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643314"/>
            <a:ext cx="20193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Workflow</a:t>
            </a:r>
            <a:endParaRPr lang="en-ZA" sz="3600" b="1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276600" y="1484313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Submit item</a:t>
            </a:r>
            <a:endParaRPr lang="en-GB" b="1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276600" y="270827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Review item</a:t>
            </a:r>
            <a:endParaRPr lang="en-GB" b="1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276600" y="393382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Edit metadata</a:t>
            </a:r>
            <a:endParaRPr lang="en-GB" b="1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276600" y="5157788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Available on IR</a:t>
            </a:r>
            <a:endParaRPr lang="en-GB" b="1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6011863" y="17732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6372225" y="177323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6011863" y="30686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16200000">
            <a:off x="5841207" y="2232819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400"/>
              <a:t>Reject</a:t>
            </a:r>
            <a:endParaRPr lang="en-GB" sz="1400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6659563" y="1628775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6011863" y="16287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6011863" y="5516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 rot="16200000">
            <a:off x="4956175" y="3405188"/>
            <a:ext cx="403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600"/>
              <a:t>Notification to Submitter &amp; Subscribers</a:t>
            </a:r>
            <a:endParaRPr lang="en-GB" sz="160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238222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857364"/>
            <a:ext cx="2476432" cy="193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428868"/>
            <a:ext cx="2452662" cy="191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071810"/>
            <a:ext cx="2714644" cy="211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993248"/>
            <a:ext cx="2833622" cy="220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2643174" y="135729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ZA" dirty="0"/>
          </a:p>
        </p:txBody>
      </p:sp>
      <p:sp>
        <p:nvSpPr>
          <p:cNvPr id="10" name="Oval 9"/>
          <p:cNvSpPr/>
          <p:nvPr/>
        </p:nvSpPr>
        <p:spPr>
          <a:xfrm>
            <a:off x="3929058" y="171448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ZA" dirty="0"/>
          </a:p>
        </p:txBody>
      </p:sp>
      <p:sp>
        <p:nvSpPr>
          <p:cNvPr id="11" name="Oval 10"/>
          <p:cNvSpPr/>
          <p:nvPr/>
        </p:nvSpPr>
        <p:spPr>
          <a:xfrm>
            <a:off x="5143504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ZA" dirty="0"/>
          </a:p>
        </p:txBody>
      </p:sp>
      <p:sp>
        <p:nvSpPr>
          <p:cNvPr id="12" name="Oval 11"/>
          <p:cNvSpPr/>
          <p:nvPr/>
        </p:nvSpPr>
        <p:spPr>
          <a:xfrm>
            <a:off x="6143636" y="328612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ZA" dirty="0"/>
          </a:p>
        </p:txBody>
      </p:sp>
      <p:sp>
        <p:nvSpPr>
          <p:cNvPr id="13" name="Oval 12"/>
          <p:cNvSpPr/>
          <p:nvPr/>
        </p:nvSpPr>
        <p:spPr>
          <a:xfrm>
            <a:off x="7572396" y="421481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ZA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Submission Process</a:t>
            </a:r>
            <a:endParaRPr kumimoji="0" lang="en-Z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Become part of </a:t>
            </a:r>
            <a:r>
              <a:rPr lang="en-US" sz="3600" b="1" dirty="0" err="1" smtClean="0"/>
              <a:t>SUNScholar</a:t>
            </a:r>
            <a:r>
              <a:rPr lang="en-US" sz="3600" b="1" dirty="0" smtClean="0"/>
              <a:t> ….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Join our mailing list – e-mail: </a:t>
            </a:r>
            <a:r>
              <a:rPr lang="en-US" dirty="0" smtClean="0">
                <a:hlinkClick r:id="rId2"/>
              </a:rPr>
              <a:t>ismith@sun.ac.za</a:t>
            </a:r>
            <a:endParaRPr lang="en-US" dirty="0" smtClean="0"/>
          </a:p>
          <a:p>
            <a:r>
              <a:rPr lang="en-US" dirty="0" smtClean="0"/>
              <a:t>Attend training sessions</a:t>
            </a:r>
          </a:p>
          <a:p>
            <a:r>
              <a:rPr lang="en-US" dirty="0" smtClean="0"/>
              <a:t>Collect full text of all research output</a:t>
            </a:r>
          </a:p>
          <a:p>
            <a:r>
              <a:rPr lang="en-US" dirty="0" smtClean="0"/>
              <a:t>Future: obtain permission for 2</a:t>
            </a:r>
            <a:r>
              <a:rPr lang="en-US" baseline="30000" dirty="0" smtClean="0"/>
              <a:t>nd</a:t>
            </a:r>
            <a:r>
              <a:rPr lang="en-US" dirty="0" smtClean="0"/>
              <a:t> copy on IR</a:t>
            </a:r>
          </a:p>
          <a:p>
            <a:r>
              <a:rPr lang="en-US" dirty="0" smtClean="0"/>
              <a:t>Copyright clearance</a:t>
            </a:r>
          </a:p>
          <a:p>
            <a:r>
              <a:rPr lang="en-US" dirty="0" smtClean="0"/>
              <a:t>Digitize if needed</a:t>
            </a:r>
          </a:p>
          <a:p>
            <a:r>
              <a:rPr lang="en-US" dirty="0" smtClean="0"/>
              <a:t>Register as a Submitter</a:t>
            </a:r>
          </a:p>
          <a:p>
            <a:r>
              <a:rPr lang="en-US" dirty="0" smtClean="0"/>
              <a:t>Submit in </a:t>
            </a:r>
            <a:r>
              <a:rPr lang="en-US" dirty="0" err="1" smtClean="0"/>
              <a:t>pdf</a:t>
            </a:r>
            <a:endParaRPr lang="en-US" dirty="0" smtClean="0"/>
          </a:p>
          <a:p>
            <a:r>
              <a:rPr lang="en-US" dirty="0" smtClean="0"/>
              <a:t>Start populating </a:t>
            </a:r>
            <a:r>
              <a:rPr lang="en-US" dirty="0" smtClean="0"/>
              <a:t>Arts &amp; Social Sciences </a:t>
            </a:r>
            <a:r>
              <a:rPr lang="en-US" dirty="0" smtClean="0"/>
              <a:t>on </a:t>
            </a:r>
            <a:r>
              <a:rPr lang="en-US" dirty="0" err="1" smtClean="0"/>
              <a:t>SUNScholar</a:t>
            </a:r>
            <a:r>
              <a:rPr lang="en-US" dirty="0" smtClean="0"/>
              <a:t>! </a:t>
            </a:r>
          </a:p>
          <a:p>
            <a:endParaRPr lang="en-ZA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ZA" dirty="0"/>
              <a:t>“The job of research is only </a:t>
            </a:r>
            <a:r>
              <a:rPr lang="en-ZA" b="1" dirty="0"/>
              <a:t>half‐done if the results </a:t>
            </a:r>
            <a:r>
              <a:rPr lang="en-ZA" b="1" dirty="0" smtClean="0"/>
              <a:t>of </a:t>
            </a:r>
            <a:r>
              <a:rPr lang="en-ZA" dirty="0" smtClean="0"/>
              <a:t>that </a:t>
            </a:r>
            <a:r>
              <a:rPr lang="en-ZA" dirty="0"/>
              <a:t>research cannot </a:t>
            </a:r>
            <a:r>
              <a:rPr lang="en-ZA" b="1" dirty="0"/>
              <a:t>reach the widest audience.”</a:t>
            </a:r>
          </a:p>
          <a:p>
            <a:pPr algn="ctr">
              <a:buNone/>
            </a:pPr>
            <a:r>
              <a:rPr lang="en-ZA" sz="2000" i="1" dirty="0"/>
              <a:t>‐ </a:t>
            </a:r>
            <a:r>
              <a:rPr lang="en-ZA" sz="2000" i="1" dirty="0" err="1"/>
              <a:t>Wellcome</a:t>
            </a:r>
            <a:r>
              <a:rPr lang="en-ZA" sz="2000" i="1" dirty="0"/>
              <a:t> Trust ‐</a:t>
            </a:r>
            <a:endParaRPr lang="en-ZA" sz="2000" dirty="0"/>
          </a:p>
        </p:txBody>
      </p:sp>
      <p:pic>
        <p:nvPicPr>
          <p:cNvPr id="6" name="Picture 2" descr="http://upload.wikimedia.org/wikipedia/commons/6/65/Wine_cell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357562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1461"/>
            <a:ext cx="9144000" cy="540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28860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https://scholar.sun.ac.za</a:t>
            </a:r>
            <a:endParaRPr lang="en-ZA" sz="3200" b="1" dirty="0"/>
          </a:p>
        </p:txBody>
      </p:sp>
      <p:sp>
        <p:nvSpPr>
          <p:cNvPr id="4" name="Rectangular Callout 3"/>
          <p:cNvSpPr/>
          <p:nvPr/>
        </p:nvSpPr>
        <p:spPr>
          <a:xfrm>
            <a:off x="4214810" y="3071810"/>
            <a:ext cx="3429024" cy="1500198"/>
          </a:xfrm>
          <a:prstGeom prst="wedgeRectCallout">
            <a:avLst>
              <a:gd name="adj1" fmla="val -60910"/>
              <a:gd name="adj2" fmla="val 58516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Top-Level Community:</a:t>
            </a:r>
          </a:p>
          <a:p>
            <a:pPr algn="ctr"/>
            <a:r>
              <a:rPr lang="en-US" dirty="0" smtClean="0"/>
              <a:t>Arts and Social Sciences</a:t>
            </a:r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3461"/>
            <a:ext cx="9144000" cy="691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4500562" y="2786058"/>
            <a:ext cx="2214578" cy="928694"/>
          </a:xfrm>
          <a:prstGeom prst="wedgeRectCallout">
            <a:avLst>
              <a:gd name="adj1" fmla="val -77813"/>
              <a:gd name="adj2" fmla="val 7980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Sub-Communities:</a:t>
            </a:r>
          </a:p>
          <a:p>
            <a:pPr algn="ctr"/>
            <a:r>
              <a:rPr lang="en-US" dirty="0" smtClean="0"/>
              <a:t>Departments</a:t>
            </a:r>
            <a:endParaRPr lang="en-ZA" dirty="0"/>
          </a:p>
        </p:txBody>
      </p:sp>
      <p:sp>
        <p:nvSpPr>
          <p:cNvPr id="4" name="Rectangular Callout 3"/>
          <p:cNvSpPr/>
          <p:nvPr/>
        </p:nvSpPr>
        <p:spPr>
          <a:xfrm>
            <a:off x="2857488" y="285728"/>
            <a:ext cx="2214578" cy="928694"/>
          </a:xfrm>
          <a:prstGeom prst="wedgeRectCallout">
            <a:avLst>
              <a:gd name="adj1" fmla="val 109048"/>
              <a:gd name="adj2" fmla="val 3428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Customized per Faculty</a:t>
            </a:r>
            <a:endParaRPr lang="en-ZA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Research Output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Primary: </a:t>
            </a:r>
          </a:p>
          <a:p>
            <a:pPr lvl="1"/>
            <a:r>
              <a:rPr lang="en-US" b="1" dirty="0" smtClean="0"/>
              <a:t>Research Articles</a:t>
            </a:r>
            <a:r>
              <a:rPr lang="en-US" dirty="0" smtClean="0"/>
              <a:t>, Chapters in Books, Books, </a:t>
            </a:r>
            <a:r>
              <a:rPr lang="en-US" b="1" dirty="0" smtClean="0"/>
              <a:t>Conference Proceedings, Theses, Dissertations</a:t>
            </a:r>
          </a:p>
          <a:p>
            <a:r>
              <a:rPr lang="en-US" dirty="0" smtClean="0"/>
              <a:t>Secondary: </a:t>
            </a:r>
          </a:p>
          <a:p>
            <a:pPr lvl="1"/>
            <a:r>
              <a:rPr lang="en-US" dirty="0" smtClean="0"/>
              <a:t>Inaugural Addresses, Conference Presentations &amp; Posters, Images, Audio- &amp; Audiovisual Clips, Seminars/Open Lectures, Conferences, and many more!</a:t>
            </a:r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29"/>
            <a:ext cx="9144000" cy="622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6588">
            <a:off x="4516476" y="559773"/>
            <a:ext cx="3958778" cy="51530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6072198" y="6072206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858692" cy="434814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Inaugural Addresses</a:t>
            </a:r>
            <a:endParaRPr lang="en-ZA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Modern Foreign Languages</a:t>
            </a:r>
            <a:endParaRPr lang="en-ZA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928801"/>
            <a:ext cx="3286148" cy="435771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14942" y="128586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Journalism</a:t>
            </a:r>
            <a:endParaRPr lang="en-ZA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428736"/>
            <a:ext cx="1333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85860"/>
            <a:ext cx="9144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8462"/>
            <a:ext cx="9144000" cy="625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89">
            <a:off x="4799889" y="545900"/>
            <a:ext cx="4038250" cy="529474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149" name="Picture 5" descr="http://imgsrv.1075kzl.com/image/wkzl/UserFiles/Image/Liquid%20Compass/Windows-Media-Player-butt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0"/>
            <a:ext cx="1587519" cy="15875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8804"/>
            <a:ext cx="9144000" cy="63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14290"/>
            <a:ext cx="2456810" cy="342902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3571868" y="5715016"/>
            <a:ext cx="478634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7322363" y="4679165"/>
            <a:ext cx="2071702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496</Words>
  <Application>Microsoft Office PowerPoint</Application>
  <PresentationFormat>On-screen Show (4:3)</PresentationFormat>
  <Paragraphs>97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Research @ Arts and Social Sciences Cited more, Preserved forever</vt:lpstr>
      <vt:lpstr>What is SUNScholar?</vt:lpstr>
      <vt:lpstr>Slide 3</vt:lpstr>
      <vt:lpstr>Slide 4</vt:lpstr>
      <vt:lpstr>Research Output</vt:lpstr>
      <vt:lpstr>Slide 6</vt:lpstr>
      <vt:lpstr>Slide 7</vt:lpstr>
      <vt:lpstr>Slide 8</vt:lpstr>
      <vt:lpstr>Slide 9</vt:lpstr>
      <vt:lpstr>Research Output</vt:lpstr>
      <vt:lpstr>Benefits for Researchers</vt:lpstr>
      <vt:lpstr>Slide 12</vt:lpstr>
      <vt:lpstr>Slide 13</vt:lpstr>
      <vt:lpstr>Open Access Increases Citations</vt:lpstr>
      <vt:lpstr>Slide 15</vt:lpstr>
      <vt:lpstr>Slide 16</vt:lpstr>
      <vt:lpstr>http://www.youtube.com/watch?v=g2JT23E1bRE </vt:lpstr>
      <vt:lpstr>Benefits for the Stellenbosch University</vt:lpstr>
      <vt:lpstr>Our Commitment</vt:lpstr>
      <vt:lpstr>Workflow</vt:lpstr>
      <vt:lpstr>Slide 21</vt:lpstr>
      <vt:lpstr>Become part of SUNScholar ….</vt:lpstr>
      <vt:lpstr>Slide 23</vt:lpstr>
    </vt:vector>
  </TitlesOfParts>
  <Company>Stellenbosch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24</cp:revision>
  <dcterms:created xsi:type="dcterms:W3CDTF">2010-06-03T13:43:41Z</dcterms:created>
  <dcterms:modified xsi:type="dcterms:W3CDTF">2010-06-04T06:33:38Z</dcterms:modified>
</cp:coreProperties>
</file>