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256" r:id="rId6"/>
    <p:sldId id="257" r:id="rId7"/>
    <p:sldId id="267" r:id="rId8"/>
    <p:sldId id="268" r:id="rId9"/>
    <p:sldId id="261" r:id="rId10"/>
    <p:sldId id="258" r:id="rId11"/>
    <p:sldId id="259" r:id="rId12"/>
    <p:sldId id="262" r:id="rId13"/>
    <p:sldId id="264" r:id="rId14"/>
    <p:sldId id="263" r:id="rId15"/>
    <p:sldId id="260" r:id="rId16"/>
    <p:sldId id="266" r:id="rId17"/>
    <p:sldId id="265" r:id="rId18"/>
  </p:sldIdLst>
  <p:sldSz cx="9144000" cy="6858000" type="screen4x3"/>
  <p:notesSz cx="7099300" cy="102346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FF9933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32" y="-102"/>
      </p:cViewPr>
      <p:guideLst>
        <p:guide orient="horz" pos="2757"/>
        <p:guide pos="202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059" cy="512111"/>
          </a:xfrm>
          <a:prstGeom prst="rect">
            <a:avLst/>
          </a:prstGeom>
        </p:spPr>
        <p:txBody>
          <a:bodyPr vert="horz" lIns="86841" tIns="43420" rIns="86841" bIns="43420" rtlCol="0"/>
          <a:lstStyle>
            <a:lvl1pPr algn="l">
              <a:buFont typeface="Times New Roman" pitchFamily="18" charset="0"/>
              <a:buNone/>
              <a:defRPr sz="110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0751" y="0"/>
            <a:ext cx="3077059" cy="512111"/>
          </a:xfrm>
          <a:prstGeom prst="rect">
            <a:avLst/>
          </a:prstGeom>
        </p:spPr>
        <p:txBody>
          <a:bodyPr vert="horz" lIns="86841" tIns="43420" rIns="86841" bIns="43420" rtlCol="0"/>
          <a:lstStyle>
            <a:lvl1pPr algn="r">
              <a:buFont typeface="Times New Roman" pitchFamily="18" charset="0"/>
              <a:buNone/>
              <a:defRPr sz="110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960CC911-5622-420F-AB1F-12F3061880EB}" type="datetimeFigureOut">
              <a:rPr lang="en-US"/>
              <a:pPr>
                <a:defRPr/>
              </a:pPr>
              <a:t>5/13/2011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983"/>
            <a:ext cx="3077059" cy="512110"/>
          </a:xfrm>
          <a:prstGeom prst="rect">
            <a:avLst/>
          </a:prstGeom>
        </p:spPr>
        <p:txBody>
          <a:bodyPr vert="horz" lIns="86841" tIns="43420" rIns="86841" bIns="43420" rtlCol="0" anchor="b"/>
          <a:lstStyle>
            <a:lvl1pPr algn="l">
              <a:buFont typeface="Times New Roman" pitchFamily="18" charset="0"/>
              <a:buNone/>
              <a:defRPr sz="110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0751" y="9720983"/>
            <a:ext cx="3077059" cy="512110"/>
          </a:xfrm>
          <a:prstGeom prst="rect">
            <a:avLst/>
          </a:prstGeom>
        </p:spPr>
        <p:txBody>
          <a:bodyPr vert="horz" lIns="86841" tIns="43420" rIns="86841" bIns="43420" rtlCol="0" anchor="b"/>
          <a:lstStyle>
            <a:lvl1pPr algn="r">
              <a:buFont typeface="Times New Roman" pitchFamily="18" charset="0"/>
              <a:buNone/>
              <a:defRPr sz="110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767CB4F-C4CE-4BF5-88C9-122662DDE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992188" y="777875"/>
            <a:ext cx="5113337" cy="383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9632" y="4861252"/>
            <a:ext cx="5678546" cy="460443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80041" cy="51059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687488" algn="l"/>
                <a:tab pos="1374976" algn="l"/>
                <a:tab pos="2062463" algn="l"/>
                <a:tab pos="274995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17769" y="0"/>
            <a:ext cx="3080041" cy="51059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687488" algn="l"/>
                <a:tab pos="1374976" algn="l"/>
                <a:tab pos="2062463" algn="l"/>
                <a:tab pos="274995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722502"/>
            <a:ext cx="3080041" cy="51059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687488" algn="l"/>
                <a:tab pos="1374976" algn="l"/>
                <a:tab pos="2062463" algn="l"/>
                <a:tab pos="274995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017769" y="9722502"/>
            <a:ext cx="3080041" cy="51059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687488" algn="l"/>
                <a:tab pos="1374976" algn="l"/>
                <a:tab pos="2062463" algn="l"/>
                <a:tab pos="274995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1962B496-2ECE-4AAF-98EC-2F498BEDCC3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64490-B6BD-4AEE-BD46-D1564439DA0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B62E8-ECE2-4874-B11E-4E5BBB7A132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8A658-2D01-46AB-A27F-247B6E365D6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1D631-C02A-4622-92E5-854B6667A83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4C28B-4777-4379-B317-0A438E9F83F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F75AC-EB78-48D3-BE2C-CD569C043D9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5F995-9107-4E10-A726-032EE7B5DE9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67139-B8EF-4277-B572-54B3B7404EB9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5E326-1515-45F8-BFB0-6C5AFD7A815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1C06-7F47-4706-B1B7-3C0F204A4FC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7B58A-4D94-4118-A380-74AF8B833C0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D0292-93C3-49C2-87B0-DEC3A7866B1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 advClick="0" advTm="10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formatClick to edit Master title style</a:t>
            </a:r>
          </a:p>
        </p:txBody>
      </p:sp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ZA">
              <a:latin typeface="Arial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Font typeface="Times New Roman" pitchFamily="16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r>
              <a:rPr lang="en-ZA"/>
              <a:t>11/02/15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ZA">
              <a:latin typeface="Arial" pitchFamily="34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Font typeface="Times New Roman" pitchFamily="16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A145534E-DC92-44FE-A8E7-66280031CC5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10000">
    <p:circle/>
  </p:transition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Arial Unicode MS" pitchFamily="34" charset="-128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Arial Unicode MS" pitchFamily="34" charset="-128"/>
          <a:cs typeface="Arial Unicode MS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Arial Unicode MS" pitchFamily="34" charset="-128"/>
          <a:cs typeface="Arial Unicode MS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Arial Unicode MS" pitchFamily="34" charset="-128"/>
          <a:cs typeface="Arial Unicode MS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Arial Unicode MS" pitchFamily="34" charset="-128"/>
          <a:cs typeface="Arial Unicode MS" charset="0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Arial Unicode MS" pitchFamily="34" charset="-128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Arial Unicode MS" pitchFamily="34" charset="-128"/>
          <a:cs typeface="+mn-cs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11188" y="549275"/>
            <a:ext cx="7772400" cy="503238"/>
          </a:xfrm>
        </p:spPr>
        <p:txBody>
          <a:bodyPr/>
          <a:lstStyle/>
          <a:p>
            <a:pPr algn="ctr"/>
            <a:r>
              <a:rPr lang="en-US" sz="3200" smtClean="0">
                <a:solidFill>
                  <a:schemeClr val="bg1"/>
                </a:solidFill>
              </a:rPr>
              <a:t>Official opening of the Learning Commons  </a:t>
            </a:r>
            <a:br>
              <a:rPr lang="en-US" sz="3200" smtClean="0">
                <a:solidFill>
                  <a:schemeClr val="bg1"/>
                </a:solidFill>
              </a:rPr>
            </a:br>
            <a:r>
              <a:rPr lang="en-US" sz="3200" smtClean="0">
                <a:solidFill>
                  <a:schemeClr val="bg1"/>
                </a:solidFill>
              </a:rPr>
              <a:t>16 February 2011</a:t>
            </a:r>
            <a:br>
              <a:rPr lang="en-US" sz="3200" smtClean="0">
                <a:solidFill>
                  <a:schemeClr val="bg1"/>
                </a:solidFill>
              </a:rPr>
            </a:br>
            <a:endParaRPr lang="en-US" sz="3200" smtClean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11/02/15</a:t>
            </a:r>
            <a:endParaRPr lang="en-ZA" dirty="0"/>
          </a:p>
        </p:txBody>
      </p:sp>
      <p:pic>
        <p:nvPicPr>
          <p:cNvPr id="2052" name="Picture 2" descr="http://farm6.static.flickr.com/5300/5453145224_be3d159bfd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981075"/>
            <a:ext cx="40322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Learning Commons_Panorama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11267" name="Picture 6" descr="http://farm6.static.flickr.com/5133/5453147758_1b21fdae24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404813"/>
            <a:ext cx="756126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Learning Commons_Panorama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771775" y="5084763"/>
            <a:ext cx="300672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E-classroom           E-lokaal</a:t>
            </a:r>
            <a:endParaRPr lang="en-ZA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12291" name="Picture 2" descr="https://stbsp01.stb.sun.ac.za/vrr/library/Learning%20Commons%20Construction%202010/Opening%2016%20Feb%202011/camera%20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79144">
            <a:off x="528638" y="1014413"/>
            <a:ext cx="4332287" cy="324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https://stbsp01.stb.sun.ac.za/vrr/library/Learning%20Commons%20Construction%202010/Opening%2016%20Feb%202011/camera%20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88913"/>
            <a:ext cx="3436938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Learning Commons_Panorama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Box 5"/>
          <p:cNvSpPr txBox="1">
            <a:spLocks noChangeArrowheads="1"/>
          </p:cNvSpPr>
          <p:nvPr/>
        </p:nvSpPr>
        <p:spPr bwMode="auto">
          <a:xfrm rot="-682472">
            <a:off x="992188" y="4443413"/>
            <a:ext cx="429418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Library Staff / Biblioteek Personeel</a:t>
            </a:r>
          </a:p>
        </p:txBody>
      </p:sp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5435600" y="4868863"/>
            <a:ext cx="345757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>
                <a:solidFill>
                  <a:schemeClr val="bg1"/>
                </a:solidFill>
              </a:rPr>
              <a:t>Student Assistants / Studente-Assistente</a:t>
            </a: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tbsp01.stb.sun.ac.za/vrr/library/Learning%20Commons%20Construction%202010/First%20day%20-%20Learning%20Commons/Learning%20Commons%20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908050"/>
            <a:ext cx="62769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900113" y="260350"/>
            <a:ext cx="7542212" cy="7794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Gedurende die eerste twee weke nadat die Leersentrum op 31 Januarie 2011 sy deure oopgemaak het, was daar reeds  </a:t>
            </a:r>
            <a:r>
              <a:rPr lang="nl-NL" sz="1600" b="1">
                <a:solidFill>
                  <a:srgbClr val="C00000"/>
                </a:solidFill>
              </a:rPr>
              <a:t>19 800 </a:t>
            </a:r>
            <a:r>
              <a:rPr lang="nl-NL" sz="1600">
                <a:solidFill>
                  <a:schemeClr val="bg1"/>
                </a:solidFill>
              </a:rPr>
              <a:t>besoeke aan die Leersentrum met terugvoer wat oorweldigend positief is.</a:t>
            </a:r>
          </a:p>
        </p:txBody>
      </p:sp>
      <p:pic>
        <p:nvPicPr>
          <p:cNvPr id="13317" name="Picture 6" descr="Learning Commons_Panorama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4"/>
          <p:cNvSpPr txBox="1">
            <a:spLocks noChangeArrowheads="1"/>
          </p:cNvSpPr>
          <p:nvPr/>
        </p:nvSpPr>
        <p:spPr bwMode="auto">
          <a:xfrm>
            <a:off x="684213" y="4581525"/>
            <a:ext cx="7542212" cy="7794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During the first two weeks after the opening on the 31st January 2011, there were already </a:t>
            </a:r>
            <a:r>
              <a:rPr lang="nl-NL" sz="1600" b="1">
                <a:solidFill>
                  <a:srgbClr val="C00000"/>
                </a:solidFill>
              </a:rPr>
              <a:t>19 800 </a:t>
            </a:r>
            <a:r>
              <a:rPr lang="nl-NL" sz="1600">
                <a:solidFill>
                  <a:schemeClr val="bg1"/>
                </a:solidFill>
              </a:rPr>
              <a:t>visits to the Learning Commons. The feedback so far was very positive.</a:t>
            </a: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14339" name="Picture 2" descr="http://farm6.static.flickr.com/5218/5452537475_db0bc8f445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6046788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Learning Commons_Panorama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2771775" y="5300663"/>
            <a:ext cx="4173538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Cocktail Reception        Skemeronthaal</a:t>
            </a:r>
            <a:endParaRPr lang="en-ZA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11/02/15</a:t>
            </a:r>
            <a:endParaRPr lang="en-ZA" dirty="0"/>
          </a:p>
        </p:txBody>
      </p:sp>
      <p:pic>
        <p:nvPicPr>
          <p:cNvPr id="3075" name="Picture 2" descr="http://farm6.static.flickr.com/5060/5452535569_5437e9bd49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924175"/>
            <a:ext cx="15525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://farm6.static.flickr.com/5060/5453146096_9096b626e5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2852738"/>
            <a:ext cx="2808287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http://farm6.static.flickr.com/5217/5453146038_7789127d38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115888"/>
            <a:ext cx="3070225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8" descr="http://farm6.static.flickr.com/5057/5452534947_61d4d77a86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115888"/>
            <a:ext cx="1697038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0" descr="http://farm6.static.flickr.com/5093/5452534901_00d04d12c0_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2060575"/>
            <a:ext cx="20621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7" descr="Learning Commons_Panorama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Box 8"/>
          <p:cNvSpPr txBox="1">
            <a:spLocks noChangeArrowheads="1"/>
          </p:cNvSpPr>
          <p:nvPr/>
        </p:nvSpPr>
        <p:spPr bwMode="auto">
          <a:xfrm>
            <a:off x="250825" y="5013325"/>
            <a:ext cx="262731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</a:rPr>
              <a:t>Mr / Mnr M Shaikh 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Senior Director: Communication &amp; Liaison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Senior Direkteur: Kommunikasie &amp; Skakeling</a:t>
            </a:r>
          </a:p>
        </p:txBody>
      </p:sp>
      <p:sp>
        <p:nvSpPr>
          <p:cNvPr id="3082" name="TextBox 9"/>
          <p:cNvSpPr txBox="1">
            <a:spLocks noChangeArrowheads="1"/>
          </p:cNvSpPr>
          <p:nvPr/>
        </p:nvSpPr>
        <p:spPr bwMode="auto">
          <a:xfrm>
            <a:off x="2843213" y="2420938"/>
            <a:ext cx="26289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</a:rPr>
              <a:t>Prof HR Botman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Rector &amp; Vice-Chancellor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Rektor &amp; Visekansellier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4859338" y="2276475"/>
            <a:ext cx="45720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</a:rPr>
              <a:t>Ms / Me ER Tise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Senior Director: Library &amp; Information Service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Senior Direkteur: Biblioteek &amp; Inligtingsdiens</a:t>
            </a:r>
          </a:p>
        </p:txBody>
      </p:sp>
      <p:sp>
        <p:nvSpPr>
          <p:cNvPr id="3084" name="TextBox 12"/>
          <p:cNvSpPr txBox="1">
            <a:spLocks noChangeArrowheads="1"/>
          </p:cNvSpPr>
          <p:nvPr/>
        </p:nvSpPr>
        <p:spPr bwMode="auto">
          <a:xfrm>
            <a:off x="5724525" y="5084763"/>
            <a:ext cx="262731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</a:rPr>
              <a:t>Prof A van Zyl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Vice – Rector ( Research) 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Visierektor (Navorsing)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2700338" y="5157788"/>
            <a:ext cx="288131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</a:rPr>
              <a:t>Mr / Mnr J Greyling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Chair: Students Representative Council</a:t>
            </a:r>
          </a:p>
          <a:p>
            <a:pPr algn="ctr"/>
            <a:r>
              <a:rPr lang="en-US" sz="900">
                <a:solidFill>
                  <a:schemeClr val="bg1"/>
                </a:solidFill>
              </a:rPr>
              <a:t>Voorsitter: Studenteraad</a:t>
            </a:r>
          </a:p>
        </p:txBody>
      </p:sp>
      <p:sp>
        <p:nvSpPr>
          <p:cNvPr id="3086" name="TextBox 13"/>
          <p:cNvSpPr txBox="1">
            <a:spLocks noChangeArrowheads="1"/>
          </p:cNvSpPr>
          <p:nvPr/>
        </p:nvSpPr>
        <p:spPr bwMode="auto">
          <a:xfrm>
            <a:off x="611188" y="908050"/>
            <a:ext cx="139065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Programme</a:t>
            </a:r>
          </a:p>
          <a:p>
            <a:r>
              <a:rPr lang="en-US">
                <a:solidFill>
                  <a:schemeClr val="bg1"/>
                </a:solidFill>
              </a:rPr>
              <a:t>Program</a:t>
            </a:r>
            <a:endParaRPr lang="en-ZA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611188" y="188913"/>
            <a:ext cx="3816350" cy="5400675"/>
          </a:xfrm>
        </p:spPr>
        <p:txBody>
          <a:bodyPr/>
          <a:lstStyle/>
          <a:p>
            <a:r>
              <a:rPr lang="en-ZA" smtClean="0"/>
              <a:t>“</a:t>
            </a:r>
            <a:endParaRPr lang="en-ZA" smtClean="0">
              <a:solidFill>
                <a:schemeClr val="bg1"/>
              </a:solidFill>
            </a:endParaRPr>
          </a:p>
          <a:p>
            <a:r>
              <a:rPr lang="en-ZA" smtClean="0">
                <a:solidFill>
                  <a:schemeClr val="bg1"/>
                </a:solidFill>
              </a:rPr>
              <a:t>“Lekker om ‘n </a:t>
            </a:r>
            <a:r>
              <a:rPr lang="en-ZA" smtClean="0">
                <a:solidFill>
                  <a:srgbClr val="FF0000"/>
                </a:solidFill>
              </a:rPr>
              <a:t>smartie</a:t>
            </a:r>
            <a:endParaRPr lang="en-ZA" smtClean="0">
              <a:solidFill>
                <a:schemeClr val="bg1"/>
              </a:solidFill>
            </a:endParaRPr>
          </a:p>
          <a:p>
            <a:r>
              <a:rPr lang="en-ZA" smtClean="0">
                <a:solidFill>
                  <a:schemeClr val="bg1"/>
                </a:solidFill>
              </a:rPr>
              <a:t>te wees!” </a:t>
            </a:r>
          </a:p>
          <a:p>
            <a:endParaRPr lang="en-ZA" smtClean="0">
              <a:solidFill>
                <a:schemeClr val="bg1"/>
              </a:solidFill>
            </a:endParaRPr>
          </a:p>
          <a:p>
            <a:r>
              <a:rPr lang="en-ZA" smtClean="0">
                <a:solidFill>
                  <a:schemeClr val="bg1"/>
                </a:solidFill>
              </a:rPr>
              <a:t>Prof Arnold van Zyl</a:t>
            </a:r>
          </a:p>
          <a:p>
            <a:r>
              <a:rPr lang="en-ZA" smtClean="0">
                <a:solidFill>
                  <a:schemeClr val="bg1"/>
                </a:solidFill>
              </a:rPr>
              <a:t>Vise-Rektor: Navorsing</a:t>
            </a:r>
          </a:p>
          <a:p>
            <a:r>
              <a:rPr lang="en-ZA" smtClean="0">
                <a:solidFill>
                  <a:schemeClr val="bg1"/>
                </a:solidFill>
              </a:rPr>
              <a:t>16 Feb. 2011</a:t>
            </a:r>
          </a:p>
          <a:p>
            <a:endParaRPr lang="en-Z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72150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341438"/>
            <a:ext cx="4237038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179388" y="188913"/>
            <a:ext cx="4968875" cy="511175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“The </a:t>
            </a:r>
            <a:r>
              <a:rPr lang="en-US" smtClean="0">
                <a:solidFill>
                  <a:srgbClr val="FF3399"/>
                </a:solidFill>
              </a:rPr>
              <a:t>Learning Commons </a:t>
            </a:r>
            <a:r>
              <a:rPr lang="en-US" smtClean="0">
                <a:solidFill>
                  <a:schemeClr val="bg1"/>
                </a:solidFill>
              </a:rPr>
              <a:t>is an</a:t>
            </a:r>
          </a:p>
          <a:p>
            <a:r>
              <a:rPr lang="en-US" smtClean="0">
                <a:solidFill>
                  <a:srgbClr val="FF0000"/>
                </a:solidFill>
              </a:rPr>
              <a:t>investment in excellence</a:t>
            </a:r>
            <a:r>
              <a:rPr lang="en-US" smtClean="0">
                <a:solidFill>
                  <a:schemeClr val="bg1"/>
                </a:solidFill>
              </a:rPr>
              <a:t>,</a:t>
            </a:r>
          </a:p>
          <a:p>
            <a:r>
              <a:rPr lang="en-US" smtClean="0">
                <a:solidFill>
                  <a:schemeClr val="bg1"/>
                </a:solidFill>
              </a:rPr>
              <a:t>which has always been the</a:t>
            </a:r>
          </a:p>
          <a:p>
            <a:r>
              <a:rPr lang="en-US" smtClean="0">
                <a:solidFill>
                  <a:srgbClr val="FF9933"/>
                </a:solidFill>
              </a:rPr>
              <a:t>cornerstone</a:t>
            </a:r>
            <a:r>
              <a:rPr lang="en-US" smtClean="0">
                <a:solidFill>
                  <a:schemeClr val="bg1"/>
                </a:solidFill>
              </a:rPr>
              <a:t> of Stellenbosch</a:t>
            </a:r>
          </a:p>
          <a:p>
            <a:r>
              <a:rPr lang="en-US" smtClean="0">
                <a:solidFill>
                  <a:schemeClr val="bg1"/>
                </a:solidFill>
              </a:rPr>
              <a:t>University.” </a:t>
            </a:r>
            <a:br>
              <a:rPr lang="en-US" smtClean="0">
                <a:solidFill>
                  <a:schemeClr val="bg1"/>
                </a:solidFill>
              </a:rPr>
            </a:br>
            <a:endParaRPr lang="en-US" smtClean="0">
              <a:solidFill>
                <a:schemeClr val="bg1"/>
              </a:solidFill>
            </a:endParaRPr>
          </a:p>
          <a:p>
            <a:r>
              <a:rPr lang="en-US" smtClean="0">
                <a:solidFill>
                  <a:schemeClr val="bg1"/>
                </a:solidFill>
              </a:rPr>
              <a:t> Prof Russel Botman, Rector</a:t>
            </a:r>
            <a:br>
              <a:rPr lang="en-US" smtClean="0">
                <a:solidFill>
                  <a:schemeClr val="bg1"/>
                </a:solidFill>
              </a:rPr>
            </a:br>
            <a:r>
              <a:rPr lang="en-US" smtClean="0">
                <a:solidFill>
                  <a:schemeClr val="bg1"/>
                </a:solidFill>
              </a:rPr>
              <a:t>			16 Feb. 2011</a:t>
            </a:r>
          </a:p>
          <a:p>
            <a:endParaRPr lang="en-Z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7691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471613"/>
            <a:ext cx="3960813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6147" name="Picture 2" descr="http://farm6.static.flickr.com/5015/5452537241_b9df341c71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88913"/>
            <a:ext cx="61531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8" descr="Learning Commons_Panorama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395288" y="4437063"/>
            <a:ext cx="8497887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Me Ellen Tise, Senior Direkteur van die US Biblioteek- en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          Inligtingsdiens, saam met prof. Russel Botman, Rektor en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          Visekanselier, dr. Paul Cluver, Voorsitter van die US se Raad 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          en prof. Arnold van Zyl, Viserektor: Navorsing voor die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          Leersentrum tydens die amptelike opening daarvan</a:t>
            </a: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7171" name="Picture 2" descr="http://farm6.static.flickr.com/5214/5452536323_8273fd658b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723900"/>
            <a:ext cx="6530975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Learning Commons_Panorama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900113" y="115888"/>
            <a:ext cx="74168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Elements derived from the architects’ Smartie box design </a:t>
            </a:r>
          </a:p>
          <a:p>
            <a:r>
              <a:rPr lang="en-US">
                <a:solidFill>
                  <a:schemeClr val="bg1"/>
                </a:solidFill>
              </a:rPr>
              <a:t>concept inspired the Library to adopt the motto “Be a SMART Matie”</a:t>
            </a:r>
            <a:endParaRPr lang="en-ZA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8195" name="Picture 2" descr="http://farm6.static.flickr.com/5292/5453145346_ae883e268a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3375"/>
            <a:ext cx="366871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farm6.static.flickr.com/5211/5453145408_53033ba634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997200"/>
            <a:ext cx="3529012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http://farm6.static.flickr.com/5212/5452534797_4f810c7a50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85331">
            <a:off x="5943600" y="393700"/>
            <a:ext cx="15811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http://farm6.static.flickr.com/5094/5452534989_7d3a7a8ac3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2924175"/>
            <a:ext cx="37766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6" descr="Learning Commons_Panorama2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9219" name="Picture 2" descr="http://farm6.static.flickr.com/5252/5452535941_de39e4ba26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60350"/>
            <a:ext cx="5995987" cy="42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Learning Commons_Panorama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1835150" y="4652963"/>
            <a:ext cx="59436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Unveiling of Hope Project plaque by Prof HR Botman</a:t>
            </a:r>
          </a:p>
          <a:p>
            <a:r>
              <a:rPr lang="en-US">
                <a:solidFill>
                  <a:schemeClr val="bg1"/>
                </a:solidFill>
              </a:rPr>
              <a:t>Onthulling van Hoop Projek plaket deur Prof HR Botman</a:t>
            </a:r>
            <a:endParaRPr lang="en-ZA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ZA" smtClean="0"/>
              <a:t>11/02/15</a:t>
            </a:r>
            <a:endParaRPr lang="en-ZA"/>
          </a:p>
        </p:txBody>
      </p:sp>
      <p:pic>
        <p:nvPicPr>
          <p:cNvPr id="10243" name="Picture 2" descr="http://farm6.static.flickr.com/5012/5453147876_75c079e6bd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88913"/>
            <a:ext cx="6408737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Learning Commons_Panorama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63"/>
            <a:ext cx="914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107950" y="4652963"/>
            <a:ext cx="903605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Mr. W Klapwijk demonstrate Smart board technology in the E-classroom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Mnr. W Klapwijk demonstreer Smart Board tegnologie in die E-Lokaal</a:t>
            </a: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"/>
        <a:cs typeface="Arial Unicode MS"/>
      </a:majorFont>
      <a:minorFont>
        <a:latin typeface="Calibri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75046EDAE4EF42BC331F1642A33C49" ma:contentTypeVersion="1" ma:contentTypeDescription="Create a new document." ma:contentTypeScope="" ma:versionID="46b863896c2c82321c56ec9904cd7d22">
  <xsd:schema xmlns:xsd="http://www.w3.org/2001/XMLSchema" xmlns:p="http://schemas.microsoft.com/office/2006/metadata/properties" xmlns:ns2="6e047592-e4da-42ef-bc33-1f1642a33c49" targetNamespace="http://schemas.microsoft.com/office/2006/metadata/properties" ma:root="true" ma:fieldsID="c9d0f40eb8da0ed3a8edfbdbcbc96fff" ns2:_="">
    <xsd:import namespace="6e047592-e4da-42ef-bc33-1f1642a33c49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e047592-e4da-42ef-bc33-1f1642a33c49" elementFormDefault="qualified">
    <xsd:import namespace="http://schemas.microsoft.com/office/2006/documentManagement/types"/>
    <xsd:element name="Description0" ma:index="10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Description0 xmlns="6e047592-e4da-42ef-bc33-1f1642a33c49" xsi:nil="true"/>
  </documentManagement>
</p:properties>
</file>

<file path=customXml/itemProps1.xml><?xml version="1.0" encoding="utf-8"?>
<ds:datastoreItem xmlns:ds="http://schemas.openxmlformats.org/officeDocument/2006/customXml" ds:itemID="{B42F4805-DF35-4449-A3EE-21C5C900BCC5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EA67F90E-A79F-46ED-AA49-1FE7C5063E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5F27F1-EDD2-47E9-9575-73E6D92BBC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047592-e4da-42ef-bc33-1f1642a33c49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17201353-49C1-479C-9B68-E999C4C325B0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287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Unicode MS</vt:lpstr>
      <vt:lpstr>Times New Roman</vt:lpstr>
      <vt:lpstr>Calibri</vt:lpstr>
      <vt:lpstr>Office Theme</vt:lpstr>
      <vt:lpstr>Official opening of the Learning Commons   16 February 2011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Information Technology</cp:lastModifiedBy>
  <cp:revision>44</cp:revision>
  <cp:lastPrinted>1601-01-01T00:00:00Z</cp:lastPrinted>
  <dcterms:created xsi:type="dcterms:W3CDTF">1601-01-01T00:00:00Z</dcterms:created>
  <dcterms:modified xsi:type="dcterms:W3CDTF">2011-05-13T13:33:08Z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