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7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68" r:id="rId20"/>
    <p:sldId id="269" r:id="rId21"/>
    <p:sldId id="264" r:id="rId22"/>
    <p:sldId id="266" r:id="rId23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9" y="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C31A4F5A-1804-40F4-BC17-4FAA11608033}" type="datetimeFigureOut">
              <a:rPr lang="en-US" smtClean="0"/>
              <a:t>5/7/2010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9" y="9721851"/>
            <a:ext cx="3076575" cy="511175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C12AD27F-B65C-44F4-9902-F3D5F89FB1E8}" type="slidenum">
              <a:rPr lang="en-ZA" smtClean="0"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/>
          <a:lstStyle>
            <a:lvl1pPr algn="l">
              <a:defRPr sz="13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/>
          <a:lstStyle>
            <a:lvl1pPr algn="r">
              <a:defRPr sz="1300"/>
            </a:lvl1pPr>
          </a:lstStyle>
          <a:p>
            <a:fld id="{940E381D-61A3-4D56-BF90-513BD34D7298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9938"/>
            <a:ext cx="5114925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1" rIns="99040" bIns="49521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1" rIns="99040" bIns="4952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 anchor="b"/>
          <a:lstStyle>
            <a:lvl1pPr algn="l">
              <a:defRPr sz="13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1" rIns="99040" bIns="49521" rtlCol="0" anchor="b"/>
          <a:lstStyle>
            <a:lvl1pPr algn="r">
              <a:defRPr sz="1300"/>
            </a:lvl1pPr>
          </a:lstStyle>
          <a:p>
            <a:fld id="{276ADE5C-1DC6-4C97-98A3-F0CAC7EB222B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ADE5C-1DC6-4C97-98A3-F0CAC7EB222B}" type="slidenum">
              <a:rPr lang="en-ZA" smtClean="0"/>
              <a:pPr/>
              <a:t>9</a:t>
            </a:fld>
            <a:endParaRPr lang="en-Z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18</a:t>
            </a:fld>
            <a:endParaRPr lang="en-Z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10</a:t>
            </a:fld>
            <a:endParaRPr lang="en-Z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11</a:t>
            </a:fld>
            <a:endParaRPr lang="en-Z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12</a:t>
            </a:fld>
            <a:endParaRPr lang="en-Z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13</a:t>
            </a:fld>
            <a:endParaRPr lang="en-Z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14</a:t>
            </a:fld>
            <a:endParaRPr lang="en-Z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15</a:t>
            </a:fld>
            <a:endParaRPr lang="en-Z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4ABC46-6155-46B6-B3B5-DF099DE9006C}" type="slidenum">
              <a:rPr lang="en-GB"/>
              <a:pPr/>
              <a:t>16</a:t>
            </a:fld>
            <a:endParaRPr lang="en-GB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9938"/>
            <a:ext cx="5114925" cy="3835400"/>
          </a:xfrm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D60F7B-1E7A-47ED-90E6-32C6FDEB0BA0}" type="slidenum">
              <a:rPr lang="en-ZA" smtClean="0"/>
              <a:pPr/>
              <a:t>17</a:t>
            </a:fld>
            <a:endParaRPr lang="en-Z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CC3F1-57AD-4438-9AA2-F048CDAE6EE2}" type="datetimeFigureOut">
              <a:rPr lang="en-US" smtClean="0"/>
              <a:pPr/>
              <a:t>5/7/2010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5D3A2-F819-4165-968B-EC9A7DE309AB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smith@sun.ac.z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2JT23E1bR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ismith@sun.ac.za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scholar.sun.ac.za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scholar.sun.ac.za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lar.sun.ac.za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scholar.sun.ac.za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scholar.sun.ac.za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3600" dirty="0" smtClean="0"/>
              <a:t>Research by </a:t>
            </a:r>
            <a:br>
              <a:rPr lang="en-US" sz="3600" dirty="0" smtClean="0"/>
            </a:br>
            <a:r>
              <a:rPr lang="en-US" sz="3600" dirty="0" smtClean="0"/>
              <a:t>Economic and </a:t>
            </a:r>
            <a:r>
              <a:rPr lang="en-US" sz="3600" dirty="0"/>
              <a:t>M</a:t>
            </a:r>
            <a:r>
              <a:rPr lang="en-US" sz="3600" dirty="0" smtClean="0"/>
              <a:t>anagement Sciences</a:t>
            </a:r>
            <a:endParaRPr lang="en-ZA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0232" y="3929066"/>
            <a:ext cx="6400800" cy="685808"/>
          </a:xfrm>
        </p:spPr>
        <p:txBody>
          <a:bodyPr/>
          <a:lstStyle/>
          <a:p>
            <a:pPr algn="r"/>
            <a:r>
              <a:rPr lang="en-US" dirty="0" smtClean="0"/>
              <a:t>Cited more, preserved forever</a:t>
            </a:r>
            <a:endParaRPr lang="en-Z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2858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786050" y="5657671"/>
            <a:ext cx="542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Ina Smith, </a:t>
            </a:r>
            <a:r>
              <a:rPr lang="en-US" dirty="0" err="1" smtClean="0"/>
              <a:t>Carine</a:t>
            </a:r>
            <a:r>
              <a:rPr lang="en-US" dirty="0" smtClean="0"/>
              <a:t> </a:t>
            </a:r>
            <a:r>
              <a:rPr lang="en-US" dirty="0" err="1" smtClean="0"/>
              <a:t>Tymbios</a:t>
            </a:r>
            <a:r>
              <a:rPr lang="en-US" dirty="0" smtClean="0"/>
              <a:t>, </a:t>
            </a:r>
            <a:r>
              <a:rPr lang="en-US" dirty="0" err="1" smtClean="0"/>
              <a:t>Hanlie</a:t>
            </a:r>
            <a:r>
              <a:rPr lang="en-US" dirty="0" smtClean="0"/>
              <a:t> </a:t>
            </a:r>
            <a:r>
              <a:rPr lang="en-US" dirty="0" err="1" smtClean="0"/>
              <a:t>Strydom</a:t>
            </a:r>
            <a:endParaRPr lang="en-US" dirty="0" smtClean="0"/>
          </a:p>
          <a:p>
            <a:pPr algn="r"/>
            <a:r>
              <a:rPr lang="en-US" dirty="0" smtClean="0">
                <a:hlinkClick r:id="rId3"/>
              </a:rPr>
              <a:t>scholar@sun.ac.za</a:t>
            </a:r>
            <a:endParaRPr lang="en-US" dirty="0" smtClean="0"/>
          </a:p>
          <a:p>
            <a:pPr algn="r"/>
            <a:r>
              <a:rPr lang="en-US" dirty="0" smtClean="0"/>
              <a:t>Tel.: 021 808 9139</a:t>
            </a:r>
          </a:p>
          <a:p>
            <a:pPr algn="r"/>
            <a:r>
              <a:rPr lang="en-US" dirty="0" smtClean="0"/>
              <a:t>7 May 2010 </a:t>
            </a:r>
            <a:endParaRPr lang="en-ZA" dirty="0"/>
          </a:p>
        </p:txBody>
      </p:sp>
      <p:pic>
        <p:nvPicPr>
          <p:cNvPr id="7" name="Picture 2" descr="C:\Users\ismith\Desktop\su_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428604"/>
            <a:ext cx="144780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600" b="1" dirty="0" smtClean="0"/>
              <a:t>Benefits for Researchers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dirty="0" smtClean="0"/>
              <a:t>Research </a:t>
            </a:r>
            <a:r>
              <a:rPr lang="en-ZA" b="1" dirty="0" smtClean="0"/>
              <a:t>preserved </a:t>
            </a:r>
            <a:r>
              <a:rPr lang="en-ZA" dirty="0" smtClean="0"/>
              <a:t>– even after you have left US</a:t>
            </a:r>
          </a:p>
          <a:p>
            <a:r>
              <a:rPr lang="en-ZA" b="1" dirty="0" smtClean="0"/>
              <a:t>Attracts researchers </a:t>
            </a:r>
            <a:r>
              <a:rPr lang="en-ZA" dirty="0" smtClean="0"/>
              <a:t>from other disciplines</a:t>
            </a:r>
          </a:p>
          <a:p>
            <a:r>
              <a:rPr lang="en-ZA" dirty="0" smtClean="0"/>
              <a:t>May lead to </a:t>
            </a:r>
            <a:r>
              <a:rPr lang="en-ZA" b="1" dirty="0" smtClean="0"/>
              <a:t>better funding </a:t>
            </a:r>
            <a:r>
              <a:rPr lang="en-ZA" dirty="0" smtClean="0"/>
              <a:t>opportunities</a:t>
            </a:r>
          </a:p>
          <a:p>
            <a:r>
              <a:rPr lang="en-ZA" b="1" dirty="0" smtClean="0"/>
              <a:t>Encourage dialogue </a:t>
            </a:r>
            <a:r>
              <a:rPr lang="en-ZA" dirty="0" smtClean="0"/>
              <a:t>between researchers</a:t>
            </a:r>
          </a:p>
          <a:p>
            <a:r>
              <a:rPr lang="en-ZA" dirty="0" smtClean="0"/>
              <a:t>Presents </a:t>
            </a:r>
            <a:r>
              <a:rPr lang="en-ZA" b="1" dirty="0" smtClean="0"/>
              <a:t>complete research profile</a:t>
            </a:r>
            <a:endParaRPr lang="en-ZA" dirty="0" smtClean="0"/>
          </a:p>
          <a:p>
            <a:r>
              <a:rPr lang="en-ZA" b="1" dirty="0" smtClean="0"/>
              <a:t>Others can build </a:t>
            </a:r>
            <a:r>
              <a:rPr lang="en-ZA" dirty="0" smtClean="0"/>
              <a:t>on your research</a:t>
            </a:r>
          </a:p>
          <a:p>
            <a:r>
              <a:rPr lang="en-ZA" dirty="0" smtClean="0"/>
              <a:t>Easier to detect </a:t>
            </a:r>
            <a:r>
              <a:rPr lang="en-ZA" b="1" dirty="0" smtClean="0"/>
              <a:t>plagiarism</a:t>
            </a:r>
          </a:p>
          <a:p>
            <a:endParaRPr lang="en-ZA" b="1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b="1" dirty="0" smtClean="0"/>
              <a:t>Verify</a:t>
            </a:r>
            <a:r>
              <a:rPr lang="en-ZA" dirty="0" smtClean="0"/>
              <a:t> discoveries, </a:t>
            </a:r>
            <a:r>
              <a:rPr lang="en-ZA" b="1" dirty="0" smtClean="0"/>
              <a:t>discard</a:t>
            </a:r>
            <a:r>
              <a:rPr lang="en-ZA" dirty="0" smtClean="0"/>
              <a:t> ones that could not be replicated, </a:t>
            </a:r>
            <a:r>
              <a:rPr lang="en-ZA" b="1" dirty="0" smtClean="0"/>
              <a:t>avoid duplication </a:t>
            </a:r>
            <a:r>
              <a:rPr lang="en-ZA" dirty="0" smtClean="0"/>
              <a:t>of effort, integrate various lines of research (David 1998)</a:t>
            </a:r>
          </a:p>
          <a:p>
            <a:r>
              <a:rPr lang="en-ZA" dirty="0" smtClean="0"/>
              <a:t>Research will be out </a:t>
            </a:r>
            <a:r>
              <a:rPr lang="en-ZA" b="1" dirty="0" smtClean="0"/>
              <a:t>in the open much sooner</a:t>
            </a:r>
            <a:endParaRPr lang="en-ZA" dirty="0" smtClean="0"/>
          </a:p>
          <a:p>
            <a:r>
              <a:rPr lang="en-ZA" dirty="0" smtClean="0"/>
              <a:t>Scholars worldwide read the latest research and </a:t>
            </a:r>
            <a:r>
              <a:rPr lang="en-ZA" b="1" dirty="0" smtClean="0"/>
              <a:t>enter the global economic conversation</a:t>
            </a:r>
            <a:endParaRPr lang="en-Z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8286776" cy="646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643446"/>
            <a:ext cx="7929586" cy="169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28596" y="214290"/>
            <a:ext cx="8286808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ZA" sz="2800" dirty="0" smtClean="0"/>
              <a:t>Vastly increases </a:t>
            </a:r>
            <a:r>
              <a:rPr lang="en-ZA" sz="2800" b="1" dirty="0" smtClean="0"/>
              <a:t>visibility, usage, impact </a:t>
            </a:r>
            <a:r>
              <a:rPr lang="en-ZA" sz="2800" dirty="0" smtClean="0"/>
              <a:t>of your research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Open Access Increases Citations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71612"/>
            <a:ext cx="7758018" cy="461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8429684" cy="566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8593501" cy="578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7158" y="6143644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(</a:t>
            </a:r>
            <a:r>
              <a:rPr lang="en-GB" sz="1400" dirty="0" err="1" smtClean="0"/>
              <a:t>Harnad</a:t>
            </a:r>
            <a:r>
              <a:rPr lang="en-GB" sz="1400" dirty="0" smtClean="0"/>
              <a:t>, S 2009, ‘Mandates and metrics: how open repositories enable universities to manage, measure, and maximise their research assets)</a:t>
            </a:r>
            <a:endParaRPr lang="en-Z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74638"/>
            <a:ext cx="7920037" cy="1143000"/>
          </a:xfrm>
        </p:spPr>
        <p:txBody>
          <a:bodyPr/>
          <a:lstStyle/>
          <a:p>
            <a:pPr algn="ctr"/>
            <a:r>
              <a:rPr lang="en-GB" sz="2800">
                <a:hlinkClick r:id="rId3"/>
              </a:rPr>
              <a:t>http://www.youtube.com/watch?v=g2JT23E1bRE</a:t>
            </a:r>
            <a:r>
              <a:rPr lang="en-GB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4" name="Picture 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1341438"/>
            <a:ext cx="4581525" cy="3648075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42910" y="5229225"/>
            <a:ext cx="8072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GB" dirty="0" err="1"/>
              <a:t>BioMed</a:t>
            </a:r>
            <a:r>
              <a:rPr lang="en-GB" dirty="0"/>
              <a:t> Central's authors and editors discuss the benefits </a:t>
            </a:r>
            <a:r>
              <a:rPr lang="en-GB" dirty="0" smtClean="0"/>
              <a:t>of open </a:t>
            </a:r>
            <a:r>
              <a:rPr lang="en-GB" dirty="0"/>
              <a:t>access publishing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600" b="1" dirty="0" smtClean="0"/>
              <a:t>Benefits for the Stellenbosch University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ZA" b="1" dirty="0" smtClean="0"/>
              <a:t>Central archive/digital library </a:t>
            </a:r>
            <a:r>
              <a:rPr lang="en-ZA" dirty="0" smtClean="0"/>
              <a:t>of all SU research – most important asset</a:t>
            </a:r>
          </a:p>
          <a:p>
            <a:r>
              <a:rPr lang="en-ZA" b="1" dirty="0" smtClean="0"/>
              <a:t>Preserve</a:t>
            </a:r>
            <a:r>
              <a:rPr lang="en-ZA" dirty="0" smtClean="0"/>
              <a:t> all research for years to come</a:t>
            </a:r>
          </a:p>
          <a:p>
            <a:r>
              <a:rPr lang="en-ZA" b="1" dirty="0" smtClean="0"/>
              <a:t>Persistent URL’s</a:t>
            </a:r>
          </a:p>
          <a:p>
            <a:r>
              <a:rPr lang="en-ZA" dirty="0" smtClean="0"/>
              <a:t>All items – incl. full text </a:t>
            </a:r>
            <a:r>
              <a:rPr lang="en-ZA" dirty="0" err="1" smtClean="0"/>
              <a:t>pdf</a:t>
            </a:r>
            <a:r>
              <a:rPr lang="en-ZA" dirty="0" smtClean="0"/>
              <a:t> – </a:t>
            </a:r>
            <a:r>
              <a:rPr lang="en-ZA" b="1" dirty="0" smtClean="0"/>
              <a:t>fully searchable</a:t>
            </a:r>
          </a:p>
          <a:p>
            <a:r>
              <a:rPr lang="en-US" dirty="0" smtClean="0"/>
              <a:t>Require uploading on IR at </a:t>
            </a:r>
            <a:r>
              <a:rPr lang="en-US" b="1" dirty="0" smtClean="0"/>
              <a:t>no extra expense</a:t>
            </a:r>
            <a:endParaRPr lang="en-ZA" b="1" dirty="0" smtClean="0"/>
          </a:p>
          <a:p>
            <a:r>
              <a:rPr lang="en-ZA" b="1" dirty="0" smtClean="0"/>
              <a:t>Increase research profile </a:t>
            </a:r>
            <a:r>
              <a:rPr lang="en-ZA" dirty="0" smtClean="0"/>
              <a:t>of SU even more</a:t>
            </a:r>
          </a:p>
          <a:p>
            <a:r>
              <a:rPr lang="en-ZA" b="1" dirty="0" smtClean="0"/>
              <a:t>Increase ranking </a:t>
            </a:r>
            <a:r>
              <a:rPr lang="en-ZA" dirty="0" smtClean="0"/>
              <a:t>on international lists of top universities</a:t>
            </a:r>
          </a:p>
          <a:p>
            <a:endParaRPr lang="en-ZA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ZA" sz="3600" b="1" dirty="0" smtClean="0"/>
              <a:t>Our Commitment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ZA" dirty="0" smtClean="0"/>
              <a:t>Negotiate for and provide </a:t>
            </a:r>
            <a:r>
              <a:rPr lang="en-ZA" b="1" dirty="0" smtClean="0"/>
              <a:t>server space</a:t>
            </a:r>
          </a:p>
          <a:p>
            <a:r>
              <a:rPr lang="en-ZA" b="1" dirty="0" smtClean="0"/>
              <a:t>Management </a:t>
            </a:r>
            <a:r>
              <a:rPr lang="en-ZA" dirty="0" smtClean="0"/>
              <a:t>on technical &amp; operational level</a:t>
            </a:r>
          </a:p>
          <a:p>
            <a:r>
              <a:rPr lang="en-ZA" dirty="0" smtClean="0"/>
              <a:t>Maintain </a:t>
            </a:r>
            <a:r>
              <a:rPr lang="en-ZA" dirty="0" err="1" smtClean="0"/>
              <a:t>SUNScholar</a:t>
            </a:r>
            <a:r>
              <a:rPr lang="en-ZA" dirty="0" smtClean="0"/>
              <a:t> for the </a:t>
            </a:r>
            <a:r>
              <a:rPr lang="en-ZA" b="1" dirty="0" smtClean="0"/>
              <a:t>long term</a:t>
            </a:r>
          </a:p>
          <a:p>
            <a:r>
              <a:rPr lang="en-ZA" dirty="0" smtClean="0"/>
              <a:t>Add </a:t>
            </a:r>
            <a:r>
              <a:rPr lang="en-ZA" b="1" dirty="0" smtClean="0"/>
              <a:t>value</a:t>
            </a:r>
            <a:r>
              <a:rPr lang="en-ZA" dirty="0" smtClean="0"/>
              <a:t> (library cataloguers)</a:t>
            </a:r>
          </a:p>
          <a:p>
            <a:r>
              <a:rPr lang="en-ZA" b="1" dirty="0" smtClean="0"/>
              <a:t>Training &amp; Support</a:t>
            </a:r>
          </a:p>
          <a:p>
            <a:r>
              <a:rPr lang="en-ZA" b="1" dirty="0" smtClean="0"/>
              <a:t>Marketing</a:t>
            </a:r>
          </a:p>
          <a:p>
            <a:r>
              <a:rPr lang="en-US" b="1" dirty="0" smtClean="0"/>
              <a:t>Advise</a:t>
            </a:r>
            <a:r>
              <a:rPr lang="en-US" dirty="0" smtClean="0"/>
              <a:t> on digital matters etc.</a:t>
            </a:r>
            <a:endParaRPr lang="en-ZA" dirty="0" smtClean="0"/>
          </a:p>
          <a:p>
            <a:r>
              <a:rPr lang="en-US" dirty="0" smtClean="0"/>
              <a:t>Conduct surveys &amp; research – </a:t>
            </a:r>
            <a:r>
              <a:rPr lang="en-US" b="1" dirty="0" smtClean="0"/>
              <a:t>state-of-the-art repository</a:t>
            </a:r>
          </a:p>
          <a:p>
            <a:r>
              <a:rPr lang="en-ZA" dirty="0" smtClean="0"/>
              <a:t>Register </a:t>
            </a:r>
            <a:r>
              <a:rPr lang="en-ZA" dirty="0" err="1" smtClean="0"/>
              <a:t>SUNScholar</a:t>
            </a:r>
            <a:r>
              <a:rPr lang="en-ZA" dirty="0" smtClean="0"/>
              <a:t> with other </a:t>
            </a:r>
            <a:r>
              <a:rPr lang="en-ZA" b="1" dirty="0" smtClean="0"/>
              <a:t>search engines </a:t>
            </a:r>
            <a:r>
              <a:rPr lang="en-ZA" dirty="0" smtClean="0"/>
              <a:t>&amp; harvesters</a:t>
            </a:r>
          </a:p>
          <a:p>
            <a:endParaRPr lang="en-ZA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Workflow</a:t>
            </a:r>
            <a:endParaRPr lang="en-ZA" sz="36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276600" y="1484313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Submit item</a:t>
            </a:r>
            <a:endParaRPr lang="en-GB" b="1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276600" y="2708275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Review item</a:t>
            </a:r>
            <a:endParaRPr lang="en-GB" b="1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276600" y="3933825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Edit metadata</a:t>
            </a:r>
            <a:endParaRPr lang="en-GB" b="1"/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3276600" y="5157788"/>
            <a:ext cx="2735263" cy="1079500"/>
          </a:xfrm>
          <a:prstGeom prst="downArrowCallout">
            <a:avLst>
              <a:gd name="adj1" fmla="val 63346"/>
              <a:gd name="adj2" fmla="val 63346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ZA" b="1"/>
              <a:t>Available on IR</a:t>
            </a:r>
            <a:endParaRPr lang="en-GB" b="1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>
            <a:off x="6011863" y="17732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6372225" y="1773238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H="1">
            <a:off x="6011863" y="30686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 rot="16200000">
            <a:off x="5841207" y="2232819"/>
            <a:ext cx="7921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ZA" sz="1400"/>
              <a:t>Reject</a:t>
            </a:r>
            <a:endParaRPr lang="en-GB" sz="1400"/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V="1">
            <a:off x="6659563" y="1628775"/>
            <a:ext cx="0" cy="3887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H="1">
            <a:off x="6011863" y="16287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H="1">
            <a:off x="6011863" y="55165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 rot="16200000">
            <a:off x="4956175" y="3405188"/>
            <a:ext cx="4032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ZA" sz="1600"/>
              <a:t>Notification to Submitter &amp; Subscribers</a:t>
            </a:r>
            <a:endParaRPr lang="en-GB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What is </a:t>
            </a:r>
            <a:r>
              <a:rPr lang="en-US" sz="3600" b="1" dirty="0" err="1" smtClean="0"/>
              <a:t>SUNScholar</a:t>
            </a:r>
            <a:r>
              <a:rPr lang="en-US" sz="3600" b="1" dirty="0" smtClean="0"/>
              <a:t>?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Strategic objective </a:t>
            </a:r>
            <a:r>
              <a:rPr lang="en-US" dirty="0" smtClean="0"/>
              <a:t>of library: </a:t>
            </a:r>
            <a:r>
              <a:rPr lang="en-ZA" dirty="0" smtClean="0"/>
              <a:t>Support, develop and contribute to high-level scholarly publication output</a:t>
            </a:r>
            <a:endParaRPr lang="en-US" dirty="0" smtClean="0"/>
          </a:p>
          <a:p>
            <a:r>
              <a:rPr lang="en-US" dirty="0" smtClean="0"/>
              <a:t>Full text </a:t>
            </a:r>
            <a:r>
              <a:rPr lang="en-US" b="1" dirty="0" smtClean="0"/>
              <a:t>digital research repository</a:t>
            </a:r>
            <a:r>
              <a:rPr lang="en-US" dirty="0" smtClean="0"/>
              <a:t> of the University of Stellenbosch</a:t>
            </a:r>
          </a:p>
          <a:p>
            <a:r>
              <a:rPr lang="en-US" dirty="0" smtClean="0"/>
              <a:t>Provide </a:t>
            </a:r>
            <a:r>
              <a:rPr lang="en-US" b="1" dirty="0" smtClean="0"/>
              <a:t>open access </a:t>
            </a:r>
            <a:r>
              <a:rPr lang="en-US" dirty="0" smtClean="0"/>
              <a:t>where possible</a:t>
            </a:r>
          </a:p>
          <a:p>
            <a:r>
              <a:rPr lang="en-US" b="1" dirty="0" smtClean="0"/>
              <a:t>Digitally preserve </a:t>
            </a:r>
            <a:r>
              <a:rPr lang="en-US" dirty="0" smtClean="0"/>
              <a:t>research output</a:t>
            </a:r>
          </a:p>
          <a:p>
            <a:endParaRPr lang="en-Z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85860"/>
            <a:ext cx="238222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857364"/>
            <a:ext cx="2476432" cy="1930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428868"/>
            <a:ext cx="2452662" cy="191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071810"/>
            <a:ext cx="2714644" cy="211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993248"/>
            <a:ext cx="2833622" cy="220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2714612" y="1214422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ZA" dirty="0"/>
          </a:p>
        </p:txBody>
      </p:sp>
      <p:sp>
        <p:nvSpPr>
          <p:cNvPr id="10" name="Oval 9"/>
          <p:cNvSpPr/>
          <p:nvPr/>
        </p:nvSpPr>
        <p:spPr>
          <a:xfrm>
            <a:off x="3929058" y="171448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ZA" dirty="0"/>
          </a:p>
        </p:txBody>
      </p:sp>
      <p:sp>
        <p:nvSpPr>
          <p:cNvPr id="11" name="Oval 10"/>
          <p:cNvSpPr/>
          <p:nvPr/>
        </p:nvSpPr>
        <p:spPr>
          <a:xfrm>
            <a:off x="5143504" y="242886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ZA" dirty="0"/>
          </a:p>
        </p:txBody>
      </p:sp>
      <p:sp>
        <p:nvSpPr>
          <p:cNvPr id="12" name="Oval 11"/>
          <p:cNvSpPr/>
          <p:nvPr/>
        </p:nvSpPr>
        <p:spPr>
          <a:xfrm>
            <a:off x="6143636" y="3286124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ZA" dirty="0"/>
          </a:p>
        </p:txBody>
      </p:sp>
      <p:sp>
        <p:nvSpPr>
          <p:cNvPr id="13" name="Oval 12"/>
          <p:cNvSpPr/>
          <p:nvPr/>
        </p:nvSpPr>
        <p:spPr>
          <a:xfrm>
            <a:off x="7572396" y="4214818"/>
            <a:ext cx="71438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ZA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Submission Process</a:t>
            </a:r>
            <a:endParaRPr kumimoji="0" lang="en-ZA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Become part of </a:t>
            </a:r>
            <a:r>
              <a:rPr lang="en-US" sz="3600" b="1" dirty="0" err="1" smtClean="0"/>
              <a:t>SUNScholar</a:t>
            </a:r>
            <a:r>
              <a:rPr lang="en-US" sz="3600" b="1" dirty="0" smtClean="0"/>
              <a:t> ….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Join our mailing list – e-mail: </a:t>
            </a:r>
            <a:r>
              <a:rPr lang="en-US" dirty="0" smtClean="0">
                <a:hlinkClick r:id="rId2"/>
              </a:rPr>
              <a:t>ismith@sun.ac.za</a:t>
            </a:r>
            <a:endParaRPr lang="en-US" dirty="0" smtClean="0"/>
          </a:p>
          <a:p>
            <a:r>
              <a:rPr lang="en-US" dirty="0" smtClean="0"/>
              <a:t>Attend training sessions</a:t>
            </a:r>
          </a:p>
          <a:p>
            <a:r>
              <a:rPr lang="en-US" dirty="0" smtClean="0"/>
              <a:t>Collect full text of all research output</a:t>
            </a:r>
          </a:p>
          <a:p>
            <a:r>
              <a:rPr lang="en-US" dirty="0" smtClean="0"/>
              <a:t>Future: obtain permission for 2</a:t>
            </a:r>
            <a:r>
              <a:rPr lang="en-US" baseline="30000" dirty="0" smtClean="0"/>
              <a:t>nd</a:t>
            </a:r>
            <a:r>
              <a:rPr lang="en-US" dirty="0" smtClean="0"/>
              <a:t> copy on IR</a:t>
            </a:r>
          </a:p>
          <a:p>
            <a:r>
              <a:rPr lang="en-US" dirty="0" smtClean="0"/>
              <a:t>Copyright clearance</a:t>
            </a:r>
          </a:p>
          <a:p>
            <a:r>
              <a:rPr lang="en-US" dirty="0" smtClean="0"/>
              <a:t>Digitize if needed</a:t>
            </a:r>
          </a:p>
          <a:p>
            <a:r>
              <a:rPr lang="en-US" dirty="0" smtClean="0"/>
              <a:t>Register as a Submitter</a:t>
            </a:r>
          </a:p>
          <a:p>
            <a:r>
              <a:rPr lang="en-US" dirty="0" smtClean="0"/>
              <a:t>Submit in </a:t>
            </a:r>
            <a:r>
              <a:rPr lang="en-US" dirty="0" err="1" smtClean="0"/>
              <a:t>pdf</a:t>
            </a:r>
            <a:endParaRPr lang="en-US" dirty="0" smtClean="0"/>
          </a:p>
          <a:p>
            <a:r>
              <a:rPr lang="en-US" dirty="0" smtClean="0"/>
              <a:t>Start populating EMS on </a:t>
            </a:r>
            <a:r>
              <a:rPr lang="en-US" dirty="0" err="1" smtClean="0"/>
              <a:t>SUNScholar</a:t>
            </a:r>
            <a:r>
              <a:rPr lang="en-US" dirty="0" smtClean="0"/>
              <a:t>! </a:t>
            </a:r>
          </a:p>
          <a:p>
            <a:endParaRPr lang="en-Z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ZA" dirty="0"/>
              <a:t>“The job of research is only </a:t>
            </a:r>
            <a:r>
              <a:rPr lang="en-ZA" b="1" dirty="0"/>
              <a:t>half‐done if the results </a:t>
            </a:r>
            <a:r>
              <a:rPr lang="en-ZA" b="1" dirty="0" smtClean="0"/>
              <a:t>of </a:t>
            </a:r>
            <a:r>
              <a:rPr lang="en-ZA" dirty="0" smtClean="0"/>
              <a:t>that </a:t>
            </a:r>
            <a:r>
              <a:rPr lang="en-ZA" dirty="0"/>
              <a:t>research cannot </a:t>
            </a:r>
            <a:r>
              <a:rPr lang="en-ZA" b="1" dirty="0"/>
              <a:t>reach the widest audience.”</a:t>
            </a:r>
          </a:p>
          <a:p>
            <a:pPr algn="ctr">
              <a:buNone/>
            </a:pPr>
            <a:r>
              <a:rPr lang="en-ZA" sz="2000" i="1" dirty="0"/>
              <a:t>‐ </a:t>
            </a:r>
            <a:r>
              <a:rPr lang="en-ZA" sz="2000" i="1" dirty="0" err="1"/>
              <a:t>Wellcome</a:t>
            </a:r>
            <a:r>
              <a:rPr lang="en-ZA" sz="2000" i="1" dirty="0"/>
              <a:t> Trust ‐</a:t>
            </a:r>
            <a:endParaRPr lang="en-ZA" sz="2000" dirty="0"/>
          </a:p>
        </p:txBody>
      </p:sp>
      <p:pic>
        <p:nvPicPr>
          <p:cNvPr id="6" name="Picture 2" descr="http://upload.wikimedia.org/wikipedia/commons/6/65/Wine_cell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357562"/>
            <a:ext cx="428628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err="1" smtClean="0"/>
              <a:t>SUNScholar</a:t>
            </a:r>
            <a:r>
              <a:rPr lang="en-US" sz="3600" b="1" dirty="0" smtClean="0"/>
              <a:t>          </a:t>
            </a:r>
            <a:r>
              <a:rPr lang="en-US" sz="2800" dirty="0" smtClean="0">
                <a:hlinkClick r:id="rId2"/>
              </a:rPr>
              <a:t>https://scholar.sun.ac.za</a:t>
            </a:r>
            <a:r>
              <a:rPr lang="en-US" sz="2800" dirty="0" smtClean="0"/>
              <a:t> </a:t>
            </a:r>
            <a:endParaRPr lang="en-ZA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85926"/>
            <a:ext cx="7925120" cy="464347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6" name="Rectangular Callout 5"/>
          <p:cNvSpPr/>
          <p:nvPr/>
        </p:nvSpPr>
        <p:spPr>
          <a:xfrm>
            <a:off x="4214810" y="3071810"/>
            <a:ext cx="3429024" cy="1500198"/>
          </a:xfrm>
          <a:prstGeom prst="wedgeRectCallout">
            <a:avLst>
              <a:gd name="adj1" fmla="val -60910"/>
              <a:gd name="adj2" fmla="val 585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Top-Level Community:</a:t>
            </a:r>
          </a:p>
          <a:p>
            <a:pPr algn="ctr"/>
            <a:r>
              <a:rPr lang="en-US" dirty="0" smtClean="0"/>
              <a:t>Faculty of Economic and Management Sciences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err="1" smtClean="0"/>
              <a:t>SUNScholar</a:t>
            </a:r>
            <a:r>
              <a:rPr lang="en-US" sz="3600" b="1" dirty="0" smtClean="0"/>
              <a:t>          </a:t>
            </a:r>
            <a:r>
              <a:rPr lang="en-US" sz="2800" dirty="0" smtClean="0">
                <a:hlinkClick r:id="rId2"/>
              </a:rPr>
              <a:t>https://scholar.sun.ac.za</a:t>
            </a:r>
            <a:r>
              <a:rPr lang="en-US" sz="2800" dirty="0" smtClean="0"/>
              <a:t> </a:t>
            </a:r>
            <a:endParaRPr lang="en-ZA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00174"/>
            <a:ext cx="7500990" cy="51780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Rectangular Callout 6"/>
          <p:cNvSpPr/>
          <p:nvPr/>
        </p:nvSpPr>
        <p:spPr>
          <a:xfrm>
            <a:off x="3786182" y="4357694"/>
            <a:ext cx="2214578" cy="928694"/>
          </a:xfrm>
          <a:prstGeom prst="wedgeRectCallout">
            <a:avLst>
              <a:gd name="adj1" fmla="val -77813"/>
              <a:gd name="adj2" fmla="val 798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Sub-Communities:</a:t>
            </a:r>
          </a:p>
          <a:p>
            <a:pPr algn="ctr"/>
            <a:r>
              <a:rPr lang="en-US" dirty="0" smtClean="0"/>
              <a:t>Departments</a:t>
            </a:r>
            <a:endParaRPr lang="en-ZA" dirty="0"/>
          </a:p>
        </p:txBody>
      </p:sp>
      <p:sp>
        <p:nvSpPr>
          <p:cNvPr id="8" name="Rectangular Callout 7"/>
          <p:cNvSpPr/>
          <p:nvPr/>
        </p:nvSpPr>
        <p:spPr>
          <a:xfrm>
            <a:off x="2500298" y="1285860"/>
            <a:ext cx="2214578" cy="928694"/>
          </a:xfrm>
          <a:prstGeom prst="wedgeRectCallout">
            <a:avLst>
              <a:gd name="adj1" fmla="val 95605"/>
              <a:gd name="adj2" fmla="val 640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Customized per Faculty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7796524" cy="464347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28596" y="2142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SUNScholar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3"/>
              </a:rPr>
              <a:t>https://scholar.sun.ac.za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Z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ular Callout 6"/>
          <p:cNvSpPr/>
          <p:nvPr/>
        </p:nvSpPr>
        <p:spPr>
          <a:xfrm>
            <a:off x="4643438" y="3286124"/>
            <a:ext cx="1785950" cy="785818"/>
          </a:xfrm>
          <a:prstGeom prst="wedgeRectCallout">
            <a:avLst>
              <a:gd name="adj1" fmla="val -120821"/>
              <a:gd name="adj2" fmla="val 678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Collections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err="1" smtClean="0"/>
              <a:t>SUNScholar</a:t>
            </a:r>
            <a:r>
              <a:rPr lang="en-US" sz="3600" b="1" dirty="0" smtClean="0"/>
              <a:t>          </a:t>
            </a:r>
            <a:r>
              <a:rPr lang="en-US" sz="2800" dirty="0" smtClean="0">
                <a:hlinkClick r:id="rId2"/>
              </a:rPr>
              <a:t>https://scholar.sun.ac.za</a:t>
            </a:r>
            <a:r>
              <a:rPr lang="en-US" sz="2800" dirty="0" smtClean="0"/>
              <a:t> </a:t>
            </a:r>
            <a:endParaRPr lang="en-ZA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428736"/>
            <a:ext cx="7381470" cy="514353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8" name="Rectangular Callout 7"/>
          <p:cNvSpPr/>
          <p:nvPr/>
        </p:nvSpPr>
        <p:spPr>
          <a:xfrm>
            <a:off x="5143504" y="3286124"/>
            <a:ext cx="2214578" cy="928694"/>
          </a:xfrm>
          <a:prstGeom prst="wedgeRectCallout">
            <a:avLst>
              <a:gd name="adj1" fmla="val -79878"/>
              <a:gd name="adj2" fmla="val -363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75 items</a:t>
            </a:r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err="1" smtClean="0"/>
              <a:t>SUNScholar</a:t>
            </a:r>
            <a:r>
              <a:rPr lang="en-US" sz="3600" b="1" dirty="0" smtClean="0"/>
              <a:t>          </a:t>
            </a:r>
            <a:r>
              <a:rPr lang="en-US" sz="2800" dirty="0" smtClean="0">
                <a:hlinkClick r:id="rId2"/>
              </a:rPr>
              <a:t>https://scholar.sun.ac.za</a:t>
            </a:r>
            <a:r>
              <a:rPr lang="en-US" sz="2800" dirty="0" smtClean="0"/>
              <a:t> </a:t>
            </a:r>
            <a:endParaRPr lang="en-ZA" sz="28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3951217" cy="307660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000636"/>
            <a:ext cx="7038975" cy="11525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1500174"/>
            <a:ext cx="2311760" cy="320992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5400000" flipH="1" flipV="1">
            <a:off x="6144430" y="4999842"/>
            <a:ext cx="114300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1643042" y="5000636"/>
            <a:ext cx="1143008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Research Output</a:t>
            </a:r>
            <a:endParaRPr lang="en-Z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Primary: </a:t>
            </a:r>
          </a:p>
          <a:p>
            <a:pPr lvl="1"/>
            <a:r>
              <a:rPr lang="en-US" b="1" dirty="0" smtClean="0"/>
              <a:t>Research Articles</a:t>
            </a:r>
            <a:r>
              <a:rPr lang="en-US" dirty="0" smtClean="0"/>
              <a:t>, Chapters in Books, Books, </a:t>
            </a:r>
            <a:r>
              <a:rPr lang="en-US" b="1" dirty="0" smtClean="0"/>
              <a:t>Conference Proceedings, Theses, Dissertations</a:t>
            </a:r>
          </a:p>
          <a:p>
            <a:r>
              <a:rPr lang="en-US" dirty="0" smtClean="0"/>
              <a:t>Secondary: </a:t>
            </a:r>
          </a:p>
          <a:p>
            <a:pPr lvl="1"/>
            <a:r>
              <a:rPr lang="en-US" dirty="0" smtClean="0"/>
              <a:t>Inaugural Addresses, Conference Presentations &amp; Posters, Images, Audio- &amp; Audiovisual Clips, Seminars/Open Lectures, Conferences, and many more!</a:t>
            </a:r>
            <a:endParaRPr lang="en-Z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Research Output</a:t>
            </a:r>
            <a:endParaRPr lang="en-ZA" sz="36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85720" y="1285860"/>
            <a:ext cx="85011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285992"/>
            <a:ext cx="2473765" cy="319947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643182"/>
            <a:ext cx="3710278" cy="217391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3214678" y="3857628"/>
            <a:ext cx="1500198" cy="1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4348" y="171448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Research Report System</a:t>
            </a:r>
            <a:endParaRPr lang="en-ZA" dirty="0"/>
          </a:p>
        </p:txBody>
      </p:sp>
      <p:sp>
        <p:nvSpPr>
          <p:cNvPr id="20" name="TextBox 19"/>
          <p:cNvSpPr txBox="1"/>
          <p:nvPr/>
        </p:nvSpPr>
        <p:spPr>
          <a:xfrm>
            <a:off x="5143504" y="207167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links to full text</a:t>
            </a:r>
            <a:endParaRPr lang="en-ZA" dirty="0"/>
          </a:p>
        </p:txBody>
      </p:sp>
      <p:sp>
        <p:nvSpPr>
          <p:cNvPr id="21" name="TextBox 20"/>
          <p:cNvSpPr txBox="1"/>
          <p:nvPr/>
        </p:nvSpPr>
        <p:spPr>
          <a:xfrm>
            <a:off x="714348" y="5929330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Currently investigated</a:t>
            </a:r>
            <a:endParaRPr lang="en-ZA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517</Words>
  <Application>Microsoft Office PowerPoint</Application>
  <PresentationFormat>On-screen Show (4:3)</PresentationFormat>
  <Paragraphs>101</Paragraphs>
  <Slides>22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Research by  Economic and Management Sciences</vt:lpstr>
      <vt:lpstr>What is SUNScholar?</vt:lpstr>
      <vt:lpstr>SUNScholar          https://scholar.sun.ac.za </vt:lpstr>
      <vt:lpstr>SUNScholar          https://scholar.sun.ac.za </vt:lpstr>
      <vt:lpstr>Slide 5</vt:lpstr>
      <vt:lpstr>SUNScholar          https://scholar.sun.ac.za </vt:lpstr>
      <vt:lpstr>SUNScholar          https://scholar.sun.ac.za </vt:lpstr>
      <vt:lpstr>Research Output</vt:lpstr>
      <vt:lpstr>Research Output</vt:lpstr>
      <vt:lpstr>Benefits for Researchers</vt:lpstr>
      <vt:lpstr>Slide 11</vt:lpstr>
      <vt:lpstr>Slide 12</vt:lpstr>
      <vt:lpstr>Open Access Increases Citations</vt:lpstr>
      <vt:lpstr>Slide 14</vt:lpstr>
      <vt:lpstr>Slide 15</vt:lpstr>
      <vt:lpstr>http://www.youtube.com/watch?v=g2JT23E1bRE </vt:lpstr>
      <vt:lpstr>Benefits for the Stellenbosch University</vt:lpstr>
      <vt:lpstr>Our Commitment</vt:lpstr>
      <vt:lpstr>Workflow</vt:lpstr>
      <vt:lpstr>Slide 20</vt:lpstr>
      <vt:lpstr>Become part of SUNScholar ….</vt:lpstr>
      <vt:lpstr>Slide 22</vt:lpstr>
    </vt:vector>
  </TitlesOfParts>
  <Company>Stellenbosch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Information Technology</dc:creator>
  <cp:lastModifiedBy>Information Technology</cp:lastModifiedBy>
  <cp:revision>39</cp:revision>
  <dcterms:created xsi:type="dcterms:W3CDTF">2010-05-07T06:23:15Z</dcterms:created>
  <dcterms:modified xsi:type="dcterms:W3CDTF">2010-05-07T10:19:15Z</dcterms:modified>
</cp:coreProperties>
</file>