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7" r:id="rId3"/>
    <p:sldId id="288" r:id="rId4"/>
    <p:sldId id="292" r:id="rId5"/>
    <p:sldId id="294" r:id="rId6"/>
    <p:sldId id="291" r:id="rId7"/>
    <p:sldId id="295" r:id="rId8"/>
    <p:sldId id="300" r:id="rId9"/>
    <p:sldId id="259" r:id="rId10"/>
    <p:sldId id="284" r:id="rId11"/>
    <p:sldId id="297" r:id="rId12"/>
    <p:sldId id="286" r:id="rId13"/>
    <p:sldId id="298" r:id="rId14"/>
    <p:sldId id="283" r:id="rId15"/>
    <p:sldId id="307" r:id="rId16"/>
    <p:sldId id="314" r:id="rId17"/>
    <p:sldId id="312" r:id="rId18"/>
    <p:sldId id="313" r:id="rId19"/>
    <p:sldId id="311" r:id="rId20"/>
    <p:sldId id="310" r:id="rId21"/>
  </p:sldIdLst>
  <p:sldSz cx="9144000" cy="6858000" type="screen4x3"/>
  <p:notesSz cx="6858000" cy="9144000"/>
  <p:defaultTextStyle>
    <a:defPPr>
      <a:defRPr lang="en-Z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A50021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4654" autoAdjust="0"/>
  </p:normalViewPr>
  <p:slideViewPr>
    <p:cSldViewPr>
      <p:cViewPr>
        <p:scale>
          <a:sx n="100" d="100"/>
          <a:sy n="100" d="100"/>
        </p:scale>
        <p:origin x="-34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ZA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DHET Journals 2010 N = 248</a:t>
            </a:r>
            <a:endParaRPr lang="en-US" dirty="0"/>
          </a:p>
        </c:rich>
      </c:tx>
      <c:layout>
        <c:manualLayout>
          <c:xMode val="edge"/>
          <c:yMode val="edge"/>
          <c:x val="1.2182227221597293E-3"/>
          <c:y val="3.5714285714285712E-2"/>
        </c:manualLayout>
      </c:layout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1.9244219472565941E-2"/>
          <c:y val="0.23228229283839538"/>
          <c:w val="0.56783302087239096"/>
          <c:h val="0.71772708098987681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 Journals</c:v>
                </c:pt>
              </c:strCache>
            </c:strRef>
          </c:tx>
          <c:explosion val="25"/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Lbls>
            <c:dLblPos val="outEnd"/>
            <c:showPercent val="1"/>
            <c:showLeaderLines val="1"/>
          </c:dLbls>
          <c:cat>
            <c:strRef>
              <c:f>Sheet1!$A$2:$A$6</c:f>
              <c:strCache>
                <c:ptCount val="5"/>
                <c:pt idx="0">
                  <c:v>ISI Science (15)</c:v>
                </c:pt>
                <c:pt idx="1">
                  <c:v>ISI Social Science (14)</c:v>
                </c:pt>
                <c:pt idx="2">
                  <c:v>ISI Arts &amp; Hum (8)</c:v>
                </c:pt>
                <c:pt idx="3">
                  <c:v>IBSS (9)</c:v>
                </c:pt>
                <c:pt idx="4">
                  <c:v>Not on ISI/IBSS (202)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14</c:v>
                </c:pt>
                <c:pt idx="2">
                  <c:v>8</c:v>
                </c:pt>
                <c:pt idx="3">
                  <c:v>9</c:v>
                </c:pt>
                <c:pt idx="4">
                  <c:v>202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6992463442069785"/>
          <c:y val="0.3556083614548185"/>
          <c:w val="0.36658330208723927"/>
          <c:h val="0.44726518560179984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61F53-80A1-430C-94E8-12D7556B42F5}" type="datetimeFigureOut">
              <a:rPr lang="en-GB" smtClean="0"/>
              <a:pPr/>
              <a:t>11/05/2011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D7A3B-55A6-41AE-8F5E-804891ED98C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B6CAE-00F9-4989-9330-9AC19A1F1869}" type="datetimeFigureOut">
              <a:rPr lang="en-ZA" smtClean="0"/>
              <a:pPr/>
              <a:t>2011/05/11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0C79E-53AD-43F1-813C-C47DFB9BBC32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ZA"/>
              <a:t>Click to edit Master subtitle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336B95-FDC0-4411-AA53-E4FD939C2D1C}" type="slidenum">
              <a:rPr lang="en-ZA"/>
              <a:pPr/>
              <a:t>‹#›</a:t>
            </a:fld>
            <a:endParaRPr lang="en-ZA" dirty="0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66688-533D-43C5-BD04-60A9905C244A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49C84-45D2-45F5-93F2-1C0610151B6A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B030F-4DC0-4FBF-BBE2-FAEAD02F5507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98CD0-E197-4AF9-A955-BC67B8302E08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2386C-BD9C-4630-9828-0FB8F7DB51C5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F6CBA-C57A-42D9-B2A8-560F10995412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5414D-88E1-412A-ACDA-975B4BEFE611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4AD3A-4675-4502-A0B1-81AA7D884846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805E7-8724-4D20-8F17-6CFC9F4D7E25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C187C-CD52-45AE-9C5F-9C72B361516D}" type="slidenum">
              <a:rPr lang="en-ZA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 smtClean="0"/>
              <a:t>Click to edit Master text styles</a:t>
            </a:r>
          </a:p>
          <a:p>
            <a:pPr lvl="1"/>
            <a:r>
              <a:rPr lang="en-ZA" smtClean="0"/>
              <a:t>Second level</a:t>
            </a:r>
          </a:p>
          <a:p>
            <a:pPr lvl="2"/>
            <a:r>
              <a:rPr lang="en-ZA" smtClean="0"/>
              <a:t>Third level</a:t>
            </a:r>
          </a:p>
          <a:p>
            <a:pPr lvl="3"/>
            <a:r>
              <a:rPr lang="en-ZA" smtClean="0"/>
              <a:t>Fourth level</a:t>
            </a:r>
          </a:p>
          <a:p>
            <a:pPr lvl="4"/>
            <a:r>
              <a:rPr lang="en-ZA" smtClean="0"/>
              <a:t>Fifth level</a:t>
            </a: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en-US" sz="2400" dirty="0"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ZA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endParaRPr lang="en-ZA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en-ZA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DA824A96-9ED7-44D1-9EE6-D24985713F45}" type="slidenum">
              <a:rPr lang="en-ZA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57200"/>
            <a:ext cx="7772400" cy="1752600"/>
          </a:xfrm>
        </p:spPr>
        <p:txBody>
          <a:bodyPr/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</a:rPr>
              <a:t>Back at the range: The position of the individual journal and author</a:t>
            </a:r>
            <a:endParaRPr lang="en-ZA" sz="3200" b="1" i="1" dirty="0">
              <a:solidFill>
                <a:schemeClr val="accent6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590800"/>
            <a:ext cx="7696200" cy="39624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dirty="0" smtClean="0"/>
              <a:t>Arnold </a:t>
            </a:r>
            <a:r>
              <a:rPr lang="en-US" sz="2000" dirty="0"/>
              <a:t>S de Beer</a:t>
            </a:r>
          </a:p>
          <a:p>
            <a:r>
              <a:rPr lang="en-US" sz="1200" dirty="0" smtClean="0"/>
              <a:t>Department </a:t>
            </a:r>
            <a:r>
              <a:rPr lang="en-US" sz="1200" dirty="0"/>
              <a:t>of </a:t>
            </a:r>
            <a:r>
              <a:rPr lang="en-US" sz="1200" dirty="0" smtClean="0"/>
              <a:t>Journalism, </a:t>
            </a:r>
            <a:r>
              <a:rPr lang="en-US" sz="1200" dirty="0"/>
              <a:t>Stellenbosch </a:t>
            </a:r>
            <a:r>
              <a:rPr lang="en-US" sz="1200" dirty="0" smtClean="0"/>
              <a:t>University</a:t>
            </a:r>
          </a:p>
          <a:p>
            <a:endParaRPr lang="en-US" sz="1200" dirty="0" smtClean="0"/>
          </a:p>
          <a:p>
            <a:r>
              <a:rPr lang="en-US" sz="1400" b="1" dirty="0" smtClean="0"/>
              <a:t>US Seminar: The changing landscape of academic research and publishing</a:t>
            </a:r>
          </a:p>
          <a:p>
            <a:endParaRPr lang="en-US" sz="1600" dirty="0" smtClean="0"/>
          </a:p>
          <a:p>
            <a:r>
              <a:rPr lang="en-US" sz="1200" dirty="0" smtClean="0"/>
              <a:t>Stellenbosch University, 10 May 2011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                 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Institute for Media Analysis                         </a:t>
            </a:r>
            <a:r>
              <a:rPr lang="en-US" sz="1200" b="1" i="1" dirty="0" smtClean="0">
                <a:solidFill>
                  <a:schemeClr val="accent6">
                    <a:lumMod val="75000"/>
                  </a:schemeClr>
                </a:solidFill>
              </a:rPr>
              <a:t>Ecquid Novi:</a:t>
            </a:r>
          </a:p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                  in South Africa (iMasa)                                </a:t>
            </a:r>
            <a:r>
              <a:rPr lang="en-US" sz="1200" b="1" i="1" dirty="0" smtClean="0">
                <a:solidFill>
                  <a:schemeClr val="accent6">
                    <a:lumMod val="75000"/>
                  </a:schemeClr>
                </a:solidFill>
              </a:rPr>
              <a:t>African Journalism Studies</a:t>
            </a:r>
          </a:p>
          <a:p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                                                          </a:t>
            </a:r>
            <a:r>
              <a:rPr lang="en-US" sz="1100" b="1" dirty="0" smtClean="0">
                <a:solidFill>
                  <a:schemeClr val="accent6">
                    <a:lumMod val="75000"/>
                  </a:schemeClr>
                </a:solidFill>
              </a:rPr>
              <a:t>Listed: ISI/SSCI</a:t>
            </a:r>
          </a:p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</a:rPr>
              <a:t>                   </a:t>
            </a:r>
          </a:p>
          <a:p>
            <a:endParaRPr lang="en-US" sz="12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1400" dirty="0" smtClean="0"/>
          </a:p>
          <a:p>
            <a:endParaRPr lang="en-US" sz="1400" dirty="0"/>
          </a:p>
          <a:p>
            <a:r>
              <a:rPr lang="en-US" sz="1400" dirty="0" smtClean="0"/>
              <a:t>							</a:t>
            </a:r>
          </a:p>
          <a:p>
            <a:endParaRPr lang="en-US" sz="1800" dirty="0"/>
          </a:p>
          <a:p>
            <a:r>
              <a:rPr lang="en-US" sz="1800" b="1" i="1" dirty="0" smtClean="0">
                <a:solidFill>
                  <a:srgbClr val="A50021"/>
                </a:solidFill>
                <a:latin typeface="Arial" charset="0"/>
              </a:rPr>
              <a:t>___________________________________________________</a:t>
            </a:r>
            <a:endParaRPr lang="en-ZA" sz="1800" b="1" i="1" dirty="0">
              <a:solidFill>
                <a:srgbClr val="A50021"/>
              </a:solidFill>
              <a:latin typeface="Arial" charset="0"/>
            </a:endParaRPr>
          </a:p>
        </p:txBody>
      </p:sp>
      <p:pic>
        <p:nvPicPr>
          <p:cNvPr id="6" name="Picture 5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5638800"/>
            <a:ext cx="838200" cy="609599"/>
          </a:xfrm>
          <a:prstGeom prst="rect">
            <a:avLst/>
          </a:prstGeom>
          <a:effectLst>
            <a:outerShdw blurRad="50800" dist="50800" dir="5400000" algn="ctr" rotWithShape="0">
              <a:schemeClr val="tx1"/>
            </a:outerShdw>
          </a:effec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8336B95-FDC0-4411-AA53-E4FD939C2D1C}" type="slidenum">
              <a:rPr lang="en-ZA" smtClean="0"/>
              <a:pPr/>
              <a:t>1</a:t>
            </a:fld>
            <a:endParaRPr lang="en-ZA" dirty="0"/>
          </a:p>
        </p:txBody>
      </p:sp>
      <p:pic>
        <p:nvPicPr>
          <p:cNvPr id="8" name="Picture 1" descr="Ecquid Novi logo sma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715000"/>
            <a:ext cx="838200" cy="51958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1"/>
            <a:ext cx="7883525" cy="1143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ISI: The name of the game is ‘frequency’ and again ‘frequency’</a:t>
            </a:r>
            <a:endParaRPr lang="en-Z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905000"/>
            <a:ext cx="8001000" cy="4114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endParaRPr lang="en-US" sz="1200" dirty="0" smtClean="0"/>
          </a:p>
          <a:p>
            <a:pPr lvl="1">
              <a:lnSpc>
                <a:spcPct val="90000"/>
              </a:lnSpc>
              <a:buNone/>
            </a:pPr>
            <a:endParaRPr lang="en-US" sz="1800" dirty="0"/>
          </a:p>
          <a:p>
            <a:pPr lvl="1">
              <a:lnSpc>
                <a:spcPct val="90000"/>
              </a:lnSpc>
              <a:buNone/>
            </a:pPr>
            <a:r>
              <a:rPr lang="en-US" sz="1800" dirty="0" smtClean="0"/>
              <a:t> </a:t>
            </a:r>
          </a:p>
        </p:txBody>
      </p:sp>
      <p:pic>
        <p:nvPicPr>
          <p:cNvPr id="6" name="Picture 5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10</a:t>
            </a:fld>
            <a:endParaRPr lang="en-ZA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692207" y="2978785"/>
          <a:ext cx="1759585" cy="900430"/>
        </p:xfrm>
        <a:graphic>
          <a:graphicData uri="http://schemas.openxmlformats.org/drawingml/2006/table">
            <a:tbl>
              <a:tblPr/>
              <a:tblGrid>
                <a:gridCol w="1759585"/>
              </a:tblGrid>
              <a:tr h="9004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09600" y="1828800"/>
            <a:ext cx="7924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GB" sz="2000" dirty="0" smtClean="0">
                <a:latin typeface="+mj-lt"/>
              </a:rPr>
              <a:t> </a:t>
            </a:r>
            <a:r>
              <a:rPr lang="en-GB" sz="2000" b="1" dirty="0" smtClean="0"/>
              <a:t>Frequency of publication</a:t>
            </a:r>
          </a:p>
          <a:p>
            <a:pPr>
              <a:buFont typeface="Wingdings" pitchFamily="2" charset="2"/>
              <a:buChar char="q"/>
            </a:pPr>
            <a:endParaRPr lang="en-GB" sz="2000" b="1" dirty="0" smtClean="0"/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/>
              <a:t> </a:t>
            </a:r>
            <a:r>
              <a:rPr lang="en-GB" sz="2000" dirty="0" smtClean="0"/>
              <a:t>Extremely important</a:t>
            </a:r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/>
              <a:t> </a:t>
            </a:r>
            <a:r>
              <a:rPr lang="en-GB" sz="2000" dirty="0" smtClean="0"/>
              <a:t>Show three successive issues – on time</a:t>
            </a:r>
          </a:p>
          <a:p>
            <a:pPr lvl="1">
              <a:buFont typeface="Wingdings" pitchFamily="2" charset="2"/>
              <a:buChar char="q"/>
            </a:pPr>
            <a:r>
              <a:rPr lang="en-GB" sz="2000" dirty="0" smtClean="0"/>
              <a:t> Frequency applies to print and electronic</a:t>
            </a:r>
          </a:p>
          <a:p>
            <a:pPr lvl="1">
              <a:buFont typeface="Wingdings" pitchFamily="2" charset="2"/>
              <a:buChar char="q"/>
            </a:pPr>
            <a:endParaRPr lang="en-GB" sz="2000" dirty="0" smtClean="0"/>
          </a:p>
          <a:p>
            <a:pPr>
              <a:buFont typeface="Wingdings" pitchFamily="2" charset="2"/>
              <a:buChar char="q"/>
            </a:pPr>
            <a:r>
              <a:rPr lang="en-GB" sz="2000" b="1" dirty="0" smtClean="0"/>
              <a:t> Unique features that distinguish the journal, also ‘Scope’</a:t>
            </a:r>
          </a:p>
          <a:p>
            <a:pPr>
              <a:buFont typeface="Wingdings" pitchFamily="2" charset="2"/>
              <a:buChar char="q"/>
            </a:pPr>
            <a:endParaRPr lang="en-GB" sz="2000" b="1" dirty="0" smtClean="0"/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/>
              <a:t> </a:t>
            </a:r>
            <a:r>
              <a:rPr lang="en-GB" sz="2000" dirty="0" smtClean="0"/>
              <a:t>Being regional with a very particular focus</a:t>
            </a:r>
          </a:p>
          <a:p>
            <a:pPr lvl="1">
              <a:buFont typeface="Wingdings" pitchFamily="2" charset="2"/>
              <a:buChar char="q"/>
            </a:pPr>
            <a:r>
              <a:rPr lang="en-GB" sz="2000" dirty="0" smtClean="0"/>
              <a:t> Subject matter not covered by other (also Northern) journals</a:t>
            </a:r>
          </a:p>
          <a:p>
            <a:pPr lvl="1">
              <a:buFont typeface="Wingdings" pitchFamily="2" charset="2"/>
              <a:buChar char="q"/>
            </a:pPr>
            <a:r>
              <a:rPr lang="en-GB" sz="2000" dirty="0" smtClean="0"/>
              <a:t> Subject matter is relevant, ‘cutting edge’, authoritative </a:t>
            </a:r>
          </a:p>
          <a:p>
            <a:pPr lvl="1">
              <a:buFont typeface="Wingdings" pitchFamily="2" charset="2"/>
              <a:buChar char="q"/>
            </a:pPr>
            <a:r>
              <a:rPr lang="en-GB" sz="2000" dirty="0" smtClean="0"/>
              <a:t> What will be missing for the scientific community if not listed?</a:t>
            </a:r>
          </a:p>
          <a:p>
            <a:pPr>
              <a:buFont typeface="Wingdings" pitchFamily="2" charset="2"/>
              <a:buChar char="q"/>
            </a:pPr>
            <a:endParaRPr lang="en-GB" sz="2000" dirty="0" smtClean="0">
              <a:latin typeface="+mj-lt"/>
            </a:endParaRPr>
          </a:p>
          <a:p>
            <a:pPr lvl="1">
              <a:buFont typeface="Wingdings" pitchFamily="2" charset="2"/>
              <a:buChar char="q"/>
            </a:pPr>
            <a:endParaRPr lang="en-GB" sz="2000" b="1" dirty="0" smtClean="0">
              <a:latin typeface="+mj-lt"/>
            </a:endParaRPr>
          </a:p>
          <a:p>
            <a:r>
              <a:rPr lang="en-GB" sz="2000" b="1" dirty="0" smtClean="0">
                <a:latin typeface="+mj-lt"/>
              </a:rPr>
              <a:t>	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304801"/>
            <a:ext cx="8382000" cy="1143000"/>
          </a:xfrm>
        </p:spPr>
        <p:txBody>
          <a:bodyPr/>
          <a:lstStyle/>
          <a:p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400" b="1" dirty="0" smtClean="0"/>
              <a:t> </a:t>
            </a:r>
            <a:r>
              <a:rPr lang="en-ZA" sz="2400" b="1" dirty="0" smtClean="0">
                <a:solidFill>
                  <a:schemeClr val="accent6">
                    <a:lumMod val="75000"/>
                  </a:schemeClr>
                </a:solidFill>
              </a:rPr>
              <a:t>IBSS Submission Form for Journals  </a:t>
            </a:r>
            <a:endParaRPr lang="en-ZA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458200" cy="4648200"/>
          </a:xfrm>
        </p:spPr>
        <p:txBody>
          <a:bodyPr numCol="2"/>
          <a:lstStyle/>
          <a:p>
            <a:pPr lvl="0"/>
            <a:endParaRPr lang="en-GB" sz="800" dirty="0" smtClean="0"/>
          </a:p>
          <a:p>
            <a:pPr lvl="0"/>
            <a:r>
              <a:rPr lang="en-GB" sz="1700" dirty="0" smtClean="0"/>
              <a:t>Scholarly nature</a:t>
            </a:r>
            <a:endParaRPr lang="en-ZA" sz="1700" dirty="0" smtClean="0"/>
          </a:p>
          <a:p>
            <a:pPr lvl="0"/>
            <a:r>
              <a:rPr lang="en-GB" sz="1700" dirty="0" smtClean="0"/>
              <a:t>Analytical articles</a:t>
            </a:r>
            <a:endParaRPr lang="en-ZA" sz="1700" dirty="0" smtClean="0"/>
          </a:p>
          <a:p>
            <a:pPr lvl="0"/>
            <a:r>
              <a:rPr lang="en-GB" sz="1700" dirty="0" smtClean="0"/>
              <a:t>‘</a:t>
            </a:r>
            <a:r>
              <a:rPr lang="en-GB" sz="1700" b="1" dirty="0" smtClean="0">
                <a:solidFill>
                  <a:srgbClr val="A50021"/>
                </a:solidFill>
              </a:rPr>
              <a:t>Ideally’ (?) </a:t>
            </a:r>
            <a:r>
              <a:rPr lang="en-GB" sz="1700" dirty="0" smtClean="0"/>
              <a:t>peer reviewed</a:t>
            </a:r>
            <a:endParaRPr lang="en-ZA" sz="1700" dirty="0" smtClean="0"/>
          </a:p>
          <a:p>
            <a:pPr lvl="0"/>
            <a:r>
              <a:rPr lang="en-GB" sz="1700" dirty="0" smtClean="0"/>
              <a:t>Editorial Board - respected international academics</a:t>
            </a:r>
            <a:endParaRPr lang="en-ZA" sz="1700" dirty="0" smtClean="0"/>
          </a:p>
          <a:p>
            <a:pPr lvl="0"/>
            <a:r>
              <a:rPr lang="en-GB" sz="1700" dirty="0" smtClean="0"/>
              <a:t>Languages: English,</a:t>
            </a:r>
          </a:p>
          <a:p>
            <a:pPr lvl="0">
              <a:buNone/>
            </a:pPr>
            <a:r>
              <a:rPr lang="en-GB" sz="1700" dirty="0" smtClean="0"/>
              <a:t>	French, German, Rus. &amp; Sp. </a:t>
            </a:r>
            <a:endParaRPr lang="en-ZA" sz="1700" dirty="0" smtClean="0"/>
          </a:p>
          <a:p>
            <a:pPr lvl="0"/>
            <a:r>
              <a:rPr lang="en-GB" sz="1700" b="1" dirty="0" smtClean="0">
                <a:solidFill>
                  <a:srgbClr val="A50021"/>
                </a:solidFill>
              </a:rPr>
              <a:t>Relevant to IBSS's</a:t>
            </a:r>
          </a:p>
          <a:p>
            <a:pPr lvl="0">
              <a:buNone/>
            </a:pPr>
            <a:r>
              <a:rPr lang="en-GB" sz="1700" b="1" dirty="0" smtClean="0">
                <a:solidFill>
                  <a:srgbClr val="A50021"/>
                </a:solidFill>
              </a:rPr>
              <a:t>	own subject coverage</a:t>
            </a:r>
            <a:endParaRPr lang="en-ZA" sz="1700" b="1" dirty="0" smtClean="0">
              <a:solidFill>
                <a:srgbClr val="A50021"/>
              </a:solidFill>
            </a:endParaRPr>
          </a:p>
          <a:p>
            <a:pPr lvl="0"/>
            <a:r>
              <a:rPr lang="en-GB" sz="1700" dirty="0" smtClean="0"/>
              <a:t>Journals </a:t>
            </a:r>
            <a:r>
              <a:rPr lang="en-GB" sz="1700" dirty="0" smtClean="0">
                <a:solidFill>
                  <a:srgbClr val="A50021"/>
                </a:solidFill>
              </a:rPr>
              <a:t>international</a:t>
            </a:r>
            <a:r>
              <a:rPr lang="en-GB" sz="1700" dirty="0" smtClean="0"/>
              <a:t> and </a:t>
            </a:r>
            <a:r>
              <a:rPr lang="en-GB" sz="1700" dirty="0" smtClean="0">
                <a:solidFill>
                  <a:srgbClr val="A50021"/>
                </a:solidFill>
              </a:rPr>
              <a:t>comparative</a:t>
            </a:r>
            <a:r>
              <a:rPr lang="en-GB" sz="1700" dirty="0" smtClean="0"/>
              <a:t> in scope</a:t>
            </a:r>
            <a:endParaRPr lang="en-ZA" sz="1700" dirty="0" smtClean="0"/>
          </a:p>
          <a:p>
            <a:pPr lvl="0"/>
            <a:r>
              <a:rPr lang="en-GB" sz="1700" dirty="0" smtClean="0">
                <a:solidFill>
                  <a:srgbClr val="A50021"/>
                </a:solidFill>
              </a:rPr>
              <a:t>Regional</a:t>
            </a:r>
            <a:r>
              <a:rPr lang="en-GB" sz="1700" dirty="0" smtClean="0"/>
              <a:t> focus other than the US or UK</a:t>
            </a:r>
          </a:p>
          <a:p>
            <a:pPr lvl="0"/>
            <a:endParaRPr lang="en-ZA" sz="1700" dirty="0" smtClean="0"/>
          </a:p>
          <a:p>
            <a:pPr lvl="0"/>
            <a:endParaRPr lang="en-GB" sz="1700" dirty="0" smtClean="0">
              <a:solidFill>
                <a:srgbClr val="A50021"/>
              </a:solidFill>
            </a:endParaRPr>
          </a:p>
          <a:p>
            <a:pPr lvl="0"/>
            <a:r>
              <a:rPr lang="en-GB" sz="1700" dirty="0" smtClean="0">
                <a:solidFill>
                  <a:srgbClr val="A50021"/>
                </a:solidFill>
              </a:rPr>
              <a:t>Priority</a:t>
            </a:r>
            <a:r>
              <a:rPr lang="en-GB" sz="1700" dirty="0" smtClean="0"/>
              <a:t> (80%) unsolicited journals outside UK/US</a:t>
            </a:r>
            <a:endParaRPr lang="en-ZA" sz="1700" dirty="0" smtClean="0"/>
          </a:p>
          <a:p>
            <a:pPr lvl="0"/>
            <a:r>
              <a:rPr lang="en-GB" sz="1700" b="1" dirty="0" smtClean="0">
                <a:solidFill>
                  <a:srgbClr val="A50021"/>
                </a:solidFill>
              </a:rPr>
              <a:t>Importance to social science research in the UK (sic!)</a:t>
            </a:r>
            <a:endParaRPr lang="en-ZA" sz="1700" b="1" dirty="0" smtClean="0">
              <a:solidFill>
                <a:srgbClr val="A50021"/>
              </a:solidFill>
            </a:endParaRPr>
          </a:p>
          <a:p>
            <a:pPr lvl="0"/>
            <a:r>
              <a:rPr lang="en-GB" sz="1700" dirty="0" smtClean="0"/>
              <a:t>Judged: IBSS's EAB and </a:t>
            </a:r>
            <a:r>
              <a:rPr lang="en-GB" sz="1700" b="1" dirty="0" smtClean="0">
                <a:solidFill>
                  <a:srgbClr val="A50021"/>
                </a:solidFill>
              </a:rPr>
              <a:t>LSE Library </a:t>
            </a:r>
            <a:endParaRPr lang="en-ZA" sz="1700" b="1" dirty="0" smtClean="0">
              <a:solidFill>
                <a:srgbClr val="A50021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Is now part of the ProQuest group.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DHET needs to decide whether to keep IBSS or not</a:t>
            </a:r>
            <a:endParaRPr lang="en-GB" sz="2000" dirty="0" smtClean="0"/>
          </a:p>
        </p:txBody>
      </p:sp>
      <p:pic>
        <p:nvPicPr>
          <p:cNvPr id="6" name="Picture 5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11</a:t>
            </a:fld>
            <a:endParaRPr lang="en-Z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000" b="1" dirty="0" smtClean="0">
                <a:solidFill>
                  <a:srgbClr val="A50021"/>
                </a:solidFill>
              </a:rPr>
              <a:t>IBSS hurdles to overcome... or not</a:t>
            </a:r>
            <a:endParaRPr lang="en-ZA" sz="3000" b="1" dirty="0">
              <a:solidFill>
                <a:srgbClr val="A500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ZA" dirty="0"/>
          </a:p>
        </p:txBody>
      </p:sp>
      <p:pic>
        <p:nvPicPr>
          <p:cNvPr id="4" name="Picture 3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12</a:t>
            </a:fld>
            <a:endParaRPr lang="en-ZA" dirty="0"/>
          </a:p>
        </p:txBody>
      </p:sp>
      <p:sp>
        <p:nvSpPr>
          <p:cNvPr id="6" name="Rectangle 5"/>
          <p:cNvSpPr/>
          <p:nvPr/>
        </p:nvSpPr>
        <p:spPr>
          <a:xfrm>
            <a:off x="609600" y="1752600"/>
            <a:ext cx="80772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q"/>
            </a:pPr>
            <a:endParaRPr lang="en-GB" b="1" dirty="0" smtClean="0">
              <a:solidFill>
                <a:srgbClr val="A5002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GB" sz="2200" b="1" dirty="0" smtClean="0">
                <a:solidFill>
                  <a:srgbClr val="A50021"/>
                </a:solidFill>
              </a:rPr>
              <a:t> Relevant to IBSS's own subject coverage</a:t>
            </a:r>
          </a:p>
          <a:p>
            <a:pPr lvl="0">
              <a:buFont typeface="Wingdings" pitchFamily="2" charset="2"/>
              <a:buChar char="q"/>
            </a:pPr>
            <a:endParaRPr lang="en-GB" sz="8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A50021"/>
                </a:solidFill>
              </a:rPr>
              <a:t> </a:t>
            </a:r>
            <a:r>
              <a:rPr lang="en-GB" dirty="0" smtClean="0"/>
              <a:t>Implications for disciplines not part of ‘own subject coverage’</a:t>
            </a:r>
          </a:p>
          <a:p>
            <a:pPr lvl="1"/>
            <a:endParaRPr lang="en-GB" sz="800" b="1" dirty="0" smtClean="0">
              <a:solidFill>
                <a:srgbClr val="A5002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A50021"/>
                </a:solidFill>
              </a:rPr>
              <a:t> Importance to social science research in the UK</a:t>
            </a:r>
          </a:p>
          <a:p>
            <a:pPr lvl="0">
              <a:buFont typeface="Wingdings" pitchFamily="2" charset="2"/>
              <a:buChar char="q"/>
            </a:pPr>
            <a:endParaRPr lang="en-GB" sz="8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A50021"/>
                </a:solidFill>
              </a:rPr>
              <a:t> </a:t>
            </a:r>
            <a:r>
              <a:rPr lang="en-GB" sz="2000" dirty="0" smtClean="0"/>
              <a:t>Sic! As far as the DHET criteria are concerned</a:t>
            </a:r>
          </a:p>
          <a:p>
            <a:pPr lvl="1">
              <a:buFont typeface="Wingdings" pitchFamily="2" charset="2"/>
              <a:buChar char="q"/>
            </a:pPr>
            <a:endParaRPr lang="en-ZA" sz="800" b="1" dirty="0" smtClean="0">
              <a:solidFill>
                <a:srgbClr val="A50021"/>
              </a:solidFill>
            </a:endParaRPr>
          </a:p>
          <a:p>
            <a:pPr lvl="0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A50021"/>
                </a:solidFill>
              </a:rPr>
              <a:t> Judged with reference to the collection of the LSE Library</a:t>
            </a:r>
          </a:p>
          <a:p>
            <a:pPr lvl="0">
              <a:buFont typeface="Wingdings" pitchFamily="2" charset="2"/>
              <a:buChar char="q"/>
            </a:pPr>
            <a:endParaRPr lang="en-GB" sz="20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GB" sz="2000" b="1" dirty="0" smtClean="0">
                <a:solidFill>
                  <a:srgbClr val="A50021"/>
                </a:solidFill>
              </a:rPr>
              <a:t> </a:t>
            </a:r>
            <a:r>
              <a:rPr lang="en-GB" sz="2000" dirty="0" smtClean="0"/>
              <a:t>Sic! As far as the DHET criteria are concerned</a:t>
            </a:r>
          </a:p>
          <a:p>
            <a:pPr lvl="1"/>
            <a:endParaRPr lang="en-GB" sz="800" b="1" dirty="0" smtClean="0"/>
          </a:p>
          <a:p>
            <a:pPr lvl="1"/>
            <a:endParaRPr lang="en-GB" sz="800" b="1" dirty="0" smtClean="0"/>
          </a:p>
          <a:p>
            <a:pPr lvl="1">
              <a:buFont typeface="Wingdings" pitchFamily="2" charset="2"/>
              <a:buChar char="v"/>
            </a:pPr>
            <a:r>
              <a:rPr lang="en-GB" sz="2000" b="1" dirty="0" smtClean="0"/>
              <a:t> </a:t>
            </a:r>
            <a:r>
              <a:rPr lang="en-GB" sz="2000" b="1" dirty="0" smtClean="0">
                <a:solidFill>
                  <a:srgbClr val="A50021"/>
                </a:solidFill>
              </a:rPr>
              <a:t>Question</a:t>
            </a:r>
            <a:r>
              <a:rPr lang="en-GB" sz="2000" b="1" dirty="0" smtClean="0"/>
              <a:t>: </a:t>
            </a:r>
            <a:r>
              <a:rPr lang="en-GB" sz="2000" dirty="0" smtClean="0"/>
              <a:t>How relevant is IBSS to the global</a:t>
            </a:r>
          </a:p>
          <a:p>
            <a:pPr lvl="1"/>
            <a:r>
              <a:rPr lang="en-GB" sz="2000" dirty="0" smtClean="0"/>
              <a:t>                       journal indexing/database scene?</a:t>
            </a:r>
          </a:p>
          <a:p>
            <a:pPr lvl="1"/>
            <a:r>
              <a:rPr lang="en-GB" sz="2000" dirty="0" smtClean="0"/>
              <a:t>		</a:t>
            </a:r>
          </a:p>
          <a:p>
            <a:pPr lvl="1"/>
            <a:endParaRPr lang="en-GB" sz="2000" dirty="0" smtClean="0"/>
          </a:p>
          <a:p>
            <a:pPr lvl="1">
              <a:buFont typeface="Wingdings" pitchFamily="2" charset="2"/>
              <a:buChar char="q"/>
            </a:pPr>
            <a:endParaRPr lang="en-GB" sz="20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endParaRPr lang="en-ZA" sz="2000" b="1" dirty="0" smtClean="0">
              <a:solidFill>
                <a:srgbClr val="A50021"/>
              </a:solidFill>
            </a:endParaRPr>
          </a:p>
          <a:p>
            <a:pPr lvl="0"/>
            <a:endParaRPr lang="en-ZA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000" b="1" dirty="0" smtClean="0">
                <a:solidFill>
                  <a:srgbClr val="A50021"/>
                </a:solidFill>
              </a:rPr>
              <a:t>Scopus: A possible alternative to ISI?</a:t>
            </a:r>
            <a:endParaRPr lang="en-ZA" sz="3000" b="1" dirty="0">
              <a:solidFill>
                <a:srgbClr val="A500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4958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ZA" dirty="0"/>
          </a:p>
        </p:txBody>
      </p:sp>
      <p:pic>
        <p:nvPicPr>
          <p:cNvPr id="4" name="Picture 3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13</a:t>
            </a:fld>
            <a:endParaRPr lang="en-ZA" dirty="0"/>
          </a:p>
        </p:txBody>
      </p:sp>
      <p:sp>
        <p:nvSpPr>
          <p:cNvPr id="6" name="Rectangle 5"/>
          <p:cNvSpPr/>
          <p:nvPr/>
        </p:nvSpPr>
        <p:spPr>
          <a:xfrm>
            <a:off x="609600" y="1676400"/>
            <a:ext cx="8077200" cy="5816977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endParaRPr lang="en-GB" dirty="0" smtClean="0"/>
          </a:p>
          <a:p>
            <a:pPr>
              <a:buFont typeface="Wingdings" pitchFamily="2" charset="2"/>
              <a:buChar char="q"/>
            </a:pPr>
            <a:r>
              <a:rPr lang="en-GB" dirty="0" smtClean="0"/>
              <a:t>  </a:t>
            </a:r>
            <a:r>
              <a:rPr lang="en-GB" b="1" dirty="0" smtClean="0">
                <a:solidFill>
                  <a:srgbClr val="A50021"/>
                </a:solidFill>
              </a:rPr>
              <a:t>Prior: Oct 2009 evaluated </a:t>
            </a:r>
          </a:p>
          <a:p>
            <a:r>
              <a:rPr lang="en-GB" b="1" dirty="0" smtClean="0">
                <a:solidFill>
                  <a:srgbClr val="A50021"/>
                </a:solidFill>
              </a:rPr>
              <a:t>     by Content Selection </a:t>
            </a:r>
          </a:p>
          <a:p>
            <a:r>
              <a:rPr lang="en-GB" b="1" dirty="0" smtClean="0">
                <a:solidFill>
                  <a:srgbClr val="A50021"/>
                </a:solidFill>
              </a:rPr>
              <a:t>     and Advisory Board</a:t>
            </a:r>
            <a:endParaRPr lang="en-ZA" dirty="0" smtClean="0"/>
          </a:p>
          <a:p>
            <a:pPr>
              <a:buFont typeface="Wingdings" pitchFamily="2" charset="2"/>
              <a:buChar char="q"/>
            </a:pPr>
            <a:endParaRPr lang="en-ZA" sz="800" dirty="0" smtClean="0"/>
          </a:p>
          <a:p>
            <a:pPr lvl="1">
              <a:buFont typeface="Wingdings" pitchFamily="2" charset="2"/>
              <a:buChar char="q"/>
            </a:pPr>
            <a:r>
              <a:rPr lang="en-GB" sz="1400" dirty="0" smtClean="0"/>
              <a:t> </a:t>
            </a:r>
            <a:r>
              <a:rPr lang="en-GB" sz="1600" dirty="0" smtClean="0"/>
              <a:t>English-language title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English-language abstracts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Full-text articles in </a:t>
            </a:r>
            <a:r>
              <a:rPr lang="en-GB" sz="1600" b="1" dirty="0" smtClean="0">
                <a:solidFill>
                  <a:srgbClr val="A50021"/>
                </a:solidFill>
              </a:rPr>
              <a:t>any language</a:t>
            </a:r>
            <a:endParaRPr lang="en-ZA" sz="16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Minimum </a:t>
            </a:r>
            <a:r>
              <a:rPr lang="en-GB" sz="1600" b="1" dirty="0" smtClean="0">
                <a:solidFill>
                  <a:srgbClr val="A50021"/>
                </a:solidFill>
              </a:rPr>
              <a:t>one issue </a:t>
            </a:r>
            <a:r>
              <a:rPr lang="en-GB" sz="1600" dirty="0" smtClean="0"/>
              <a:t>p.a. (sic)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Overall high quality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Authority in the field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Reputation of commercial or</a:t>
            </a:r>
          </a:p>
          <a:p>
            <a:pPr lvl="1"/>
            <a:r>
              <a:rPr lang="en-GB" sz="1600" dirty="0" smtClean="0"/>
              <a:t>    society</a:t>
            </a:r>
            <a:r>
              <a:rPr lang="en-GB" sz="1600" dirty="0" smtClean="0">
                <a:solidFill>
                  <a:srgbClr val="A50021"/>
                </a:solidFill>
              </a:rPr>
              <a:t> </a:t>
            </a:r>
            <a:r>
              <a:rPr lang="en-GB" sz="1600" b="1" dirty="0" smtClean="0">
                <a:solidFill>
                  <a:srgbClr val="A50021"/>
                </a:solidFill>
              </a:rPr>
              <a:t>publisher</a:t>
            </a:r>
            <a:endParaRPr lang="en-ZA" sz="16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</a:t>
            </a:r>
            <a:r>
              <a:rPr lang="en-GB" sz="1600" b="1" dirty="0" smtClean="0">
                <a:solidFill>
                  <a:srgbClr val="A50021"/>
                </a:solidFill>
              </a:rPr>
              <a:t>Diversity (?)</a:t>
            </a:r>
            <a:r>
              <a:rPr lang="en-GB" sz="1600" dirty="0" smtClean="0"/>
              <a:t> of authors/EB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International recognition of </a:t>
            </a:r>
          </a:p>
          <a:p>
            <a:pPr lvl="1"/>
            <a:r>
              <a:rPr lang="en-GB" sz="1600" dirty="0" smtClean="0"/>
              <a:t>    leading editors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‘</a:t>
            </a:r>
            <a:r>
              <a:rPr lang="en-GB" sz="1600" b="1" dirty="0" smtClean="0">
                <a:solidFill>
                  <a:srgbClr val="A50021"/>
                </a:solidFill>
              </a:rPr>
              <a:t>Some</a:t>
            </a:r>
            <a:r>
              <a:rPr lang="en-GB" sz="1600" dirty="0" smtClean="0"/>
              <a:t>’ (sic) form of </a:t>
            </a:r>
            <a:r>
              <a:rPr lang="en-GB" sz="1600" b="1" dirty="0" smtClean="0">
                <a:solidFill>
                  <a:srgbClr val="A50021"/>
                </a:solidFill>
              </a:rPr>
              <a:t>quality control</a:t>
            </a:r>
          </a:p>
          <a:p>
            <a:pPr lvl="1"/>
            <a:r>
              <a:rPr lang="en-GB" sz="1600" dirty="0" smtClean="0"/>
              <a:t>    (e.g. peer review).</a:t>
            </a:r>
            <a:endParaRPr lang="en-ZA" sz="1600" dirty="0" smtClean="0"/>
          </a:p>
          <a:p>
            <a:pPr lvl="1"/>
            <a:endParaRPr lang="en-ZA" sz="1400" dirty="0" smtClean="0"/>
          </a:p>
          <a:p>
            <a:pPr lvl="1"/>
            <a:endParaRPr lang="en-ZA" sz="1400" dirty="0" smtClean="0"/>
          </a:p>
          <a:p>
            <a:pPr lvl="1"/>
            <a:endParaRPr lang="en-ZA" sz="1400" dirty="0" smtClean="0"/>
          </a:p>
          <a:p>
            <a:pPr lvl="1"/>
            <a:endParaRPr lang="en-ZA" sz="1400" dirty="0" smtClean="0"/>
          </a:p>
          <a:p>
            <a:pPr lvl="1"/>
            <a:endParaRPr lang="en-ZA" sz="1400" dirty="0" smtClean="0"/>
          </a:p>
          <a:p>
            <a:pPr lvl="1"/>
            <a:endParaRPr lang="en-ZA" sz="1400" dirty="0" smtClean="0"/>
          </a:p>
          <a:p>
            <a:pPr lvl="1"/>
            <a:endParaRPr lang="en-ZA" sz="800" dirty="0" smtClean="0"/>
          </a:p>
          <a:p>
            <a:pPr>
              <a:buFont typeface="Wingdings" pitchFamily="2" charset="2"/>
              <a:buChar char="q"/>
            </a:pPr>
            <a:endParaRPr lang="en-GB" sz="800" dirty="0" smtClean="0"/>
          </a:p>
          <a:p>
            <a:pPr>
              <a:buFont typeface="Wingdings" pitchFamily="2" charset="2"/>
              <a:buChar char="q"/>
            </a:pPr>
            <a:r>
              <a:rPr lang="en-GB" b="1" dirty="0" smtClean="0">
                <a:solidFill>
                  <a:srgbClr val="A50021"/>
                </a:solidFill>
              </a:rPr>
              <a:t>Post- Oct 2009. Scoring system</a:t>
            </a:r>
            <a:endParaRPr lang="en-ZA" b="1" dirty="0" smtClean="0">
              <a:solidFill>
                <a:srgbClr val="A50021"/>
              </a:solidFill>
            </a:endParaRPr>
          </a:p>
          <a:p>
            <a:endParaRPr lang="en-ZA" sz="1400" dirty="0" smtClean="0"/>
          </a:p>
          <a:p>
            <a:pPr lvl="1">
              <a:buFont typeface="Wingdings" pitchFamily="2" charset="2"/>
              <a:buChar char="q"/>
            </a:pPr>
            <a:r>
              <a:rPr lang="en-GB" sz="1400" dirty="0" smtClean="0"/>
              <a:t>  </a:t>
            </a:r>
            <a:r>
              <a:rPr lang="en-GB" sz="1600" dirty="0" smtClean="0"/>
              <a:t>Journal Policy	(35%)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 Content 		(20%)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 Scope of citations	(25%)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 </a:t>
            </a:r>
            <a:r>
              <a:rPr lang="en-GB" sz="1600" b="1" dirty="0" smtClean="0">
                <a:solidFill>
                  <a:srgbClr val="A50021"/>
                </a:solidFill>
              </a:rPr>
              <a:t>Regularity</a:t>
            </a:r>
            <a:r>
              <a:rPr lang="en-GB" sz="1600" dirty="0" smtClean="0"/>
              <a:t>		(10%)</a:t>
            </a:r>
            <a:endParaRPr lang="en-ZA" sz="1600" dirty="0" smtClean="0"/>
          </a:p>
          <a:p>
            <a:pPr lvl="1">
              <a:buFont typeface="Wingdings" pitchFamily="2" charset="2"/>
              <a:buChar char="q"/>
            </a:pPr>
            <a:r>
              <a:rPr lang="en-GB" sz="1600" dirty="0" smtClean="0"/>
              <a:t>  </a:t>
            </a:r>
            <a:r>
              <a:rPr lang="en-GB" sz="1600" b="1" dirty="0" smtClean="0">
                <a:solidFill>
                  <a:srgbClr val="A50021"/>
                </a:solidFill>
              </a:rPr>
              <a:t>Online Availability</a:t>
            </a:r>
            <a:r>
              <a:rPr lang="en-GB" sz="1600" dirty="0" smtClean="0"/>
              <a:t>	(10%)</a:t>
            </a:r>
            <a:endParaRPr lang="en-ZA" sz="1600" dirty="0" smtClean="0"/>
          </a:p>
          <a:p>
            <a:pPr lvl="0"/>
            <a:endParaRPr lang="en-GB" sz="2200" b="1" dirty="0" smtClean="0">
              <a:solidFill>
                <a:srgbClr val="A50021"/>
              </a:solidFill>
            </a:endParaRPr>
          </a:p>
          <a:p>
            <a:pPr lvl="1">
              <a:buFont typeface="Wingdings" pitchFamily="2" charset="2"/>
              <a:buChar char="q"/>
            </a:pPr>
            <a:endParaRPr lang="en-ZA" sz="2000" b="1" dirty="0" smtClean="0">
              <a:solidFill>
                <a:srgbClr val="A50021"/>
              </a:solidFill>
            </a:endParaRPr>
          </a:p>
          <a:p>
            <a:pPr lvl="0"/>
            <a:endParaRPr lang="en-ZA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200" b="1" dirty="0" smtClean="0">
                <a:solidFill>
                  <a:srgbClr val="A50021"/>
                </a:solidFill>
              </a:rPr>
              <a:t>Possible questions for discussion</a:t>
            </a:r>
            <a:endParaRPr lang="en-ZA" sz="3200" b="1" dirty="0">
              <a:solidFill>
                <a:srgbClr val="A500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572000"/>
          </a:xfrm>
        </p:spPr>
        <p:txBody>
          <a:bodyPr/>
          <a:lstStyle/>
          <a:p>
            <a:pPr>
              <a:buFont typeface="+mj-lt"/>
              <a:buAutoNum type="arabicPeriod"/>
            </a:pPr>
            <a:endParaRPr lang="en-ZA" sz="800" dirty="0" smtClean="0"/>
          </a:p>
          <a:p>
            <a:pPr>
              <a:buFont typeface="+mj-lt"/>
              <a:buAutoNum type="arabicPeriod"/>
            </a:pPr>
            <a:r>
              <a:rPr lang="en-ZA" sz="1800" dirty="0" smtClean="0"/>
              <a:t>How important is it for (all of) the journals on the DHET list to be listed by ISI?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How can the above (1) best be realised?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How realistic is it to expect more than 20% of the DHET journals to be indexed by ISI?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What should the percentage aim of inclusion on ISI be?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How important is it to keep ISI as one of only two indexes recognised by the DHET?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How important is it to keep IBSS as one of only two indexes recognised by the DHET?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Which other indexes can realistically compete with ISI (IBSS)?</a:t>
            </a:r>
          </a:p>
          <a:p>
            <a:pPr>
              <a:buFont typeface="+mj-lt"/>
              <a:buAutoNum type="arabicPeriod"/>
            </a:pPr>
            <a:r>
              <a:rPr lang="en-ZA" sz="1800" dirty="0" smtClean="0"/>
              <a:t>Given question 7, which other indexes should be considered by the DHET for inclusion for subsidy on journal articles?</a:t>
            </a:r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endParaRPr lang="en-Z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14</a:t>
            </a:fld>
            <a:endParaRPr lang="en-Z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2800" b="1" dirty="0" smtClean="0">
                <a:solidFill>
                  <a:srgbClr val="A50021"/>
                </a:solidFill>
              </a:rPr>
              <a:t>Possible questions for authors</a:t>
            </a:r>
            <a:endParaRPr lang="en-ZA" sz="2800" b="1" dirty="0">
              <a:solidFill>
                <a:srgbClr val="A5002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572000"/>
          </a:xfrm>
        </p:spPr>
        <p:txBody>
          <a:bodyPr/>
          <a:lstStyle/>
          <a:p>
            <a:pPr>
              <a:buFont typeface="+mj-lt"/>
              <a:buAutoNum type="arabicPeriod"/>
            </a:pPr>
            <a:endParaRPr lang="en-ZA" sz="800" dirty="0" smtClean="0"/>
          </a:p>
          <a:p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pPr>
              <a:buFont typeface="+mj-lt"/>
              <a:buAutoNum type="arabicPeriod"/>
            </a:pPr>
            <a:endParaRPr lang="en-ZA" sz="1800" dirty="0" smtClean="0"/>
          </a:p>
          <a:p>
            <a:endParaRPr lang="en-ZA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15</a:t>
            </a:fld>
            <a:endParaRPr lang="en-ZA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84383" y="1752600"/>
            <a:ext cx="8575233" cy="421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What is my primary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research/publication goal?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lang="en-US" sz="800" dirty="0" smtClean="0">
              <a:latin typeface="Arial" pitchFamily="34" charset="0"/>
              <a:ea typeface="Times New Roman" pitchFamily="18" charset="0"/>
            </a:endParaRPr>
          </a:p>
          <a:p>
            <a:pPr marL="800100" lvl="1" indent="-342900" algn="just" eaLnBrk="0" hangingPunct="0"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lang="en-US" sz="1600" dirty="0" smtClean="0">
                <a:latin typeface="Arial" pitchFamily="34" charset="0"/>
                <a:ea typeface="Times New Roman" pitchFamily="18" charset="0"/>
              </a:rPr>
              <a:t>‘The academic NRF road’: Contributor to and standing in the field; aim to publish in the most prestigious journals in the world and books (ISI and non-ISI) </a:t>
            </a:r>
          </a:p>
          <a:p>
            <a:pPr marL="800100" lvl="1" indent="-342900" algn="just" eaLnBrk="0" hangingPunct="0"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lang="en-US" sz="800" dirty="0" smtClean="0">
              <a:latin typeface="Arial" pitchFamily="34" charset="0"/>
              <a:ea typeface="Times New Roman" pitchFamily="18" charset="0"/>
            </a:endParaRPr>
          </a:p>
          <a:p>
            <a:pPr marL="800100" lvl="1" indent="-342900" algn="just" eaLnBrk="0" hangingPunct="0"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‘The financial gain Sapse road’: Even in ‘backyard journals’ (see tkg) if it must </a:t>
            </a:r>
            <a:endParaRPr kumimoji="0" lang="en-GB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lang="en-GB" sz="800" baseline="0" dirty="0" smtClean="0"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Which journals best serve my field or my promotional/financial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gain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?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indent="-342900" algn="just" eaLnBrk="0" hangingPunct="0"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lang="en-GB" sz="1600" dirty="0" smtClean="0">
                <a:latin typeface="Arial" pitchFamily="34" charset="0"/>
                <a:ea typeface="Times New Roman" pitchFamily="18" charset="0"/>
              </a:rPr>
              <a:t>Who is my intended readership (peer group or ‘financial authorities’)? 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What is the likely impact of my article on that readership?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How will my article impact both local and international debates?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Who is likely to set my article for prescribed and recommended reading?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How will the article’s reception amongst the community of scholars enable my research career goals? Note: Impact of Sapse publications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on e.g. promotion and grants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endParaRPr kumimoji="0" lang="en-GB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-457200" algn="l"/>
                <a:tab pos="457200" algn="l"/>
              </a:tabLst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What will be the likely life of the article, chapter, or book?</a:t>
            </a: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990033"/>
                </a:solidFill>
              </a:rPr>
              <a:t>The Sapse article phone conversation*</a:t>
            </a:r>
            <a:endParaRPr lang="en-GB" sz="28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495800"/>
          </a:xfrm>
        </p:spPr>
        <p:txBody>
          <a:bodyPr/>
          <a:lstStyle/>
          <a:p>
            <a:r>
              <a:rPr lang="en-GB" sz="1800" dirty="0" smtClean="0"/>
              <a:t>"Is your journal accredited?“ </a:t>
            </a:r>
          </a:p>
          <a:p>
            <a:r>
              <a:rPr lang="en-GB" sz="1800" dirty="0" smtClean="0"/>
              <a:t>It reveals that the inquirer is employed at a SA university. </a:t>
            </a:r>
          </a:p>
          <a:p>
            <a:r>
              <a:rPr lang="en-GB" sz="1800" dirty="0" smtClean="0"/>
              <a:t>It will soon be followed with “can my article be published in your </a:t>
            </a:r>
            <a:r>
              <a:rPr lang="en-GB" sz="1800" i="1" dirty="0" smtClean="0"/>
              <a:t>next</a:t>
            </a:r>
            <a:r>
              <a:rPr lang="en-GB" sz="1800" dirty="0" smtClean="0"/>
              <a:t> issue”.  </a:t>
            </a:r>
          </a:p>
          <a:p>
            <a:r>
              <a:rPr lang="en-GB" sz="1800" dirty="0" smtClean="0"/>
              <a:t>Usually, our next issue with available space is three or four years hence.  </a:t>
            </a:r>
          </a:p>
          <a:p>
            <a:r>
              <a:rPr lang="en-GB" sz="1800" dirty="0" smtClean="0"/>
              <a:t>Bewilderment follows.  </a:t>
            </a:r>
          </a:p>
          <a:p>
            <a:r>
              <a:rPr lang="en-GB" sz="1800" dirty="0" smtClean="0"/>
              <a:t>But I </a:t>
            </a:r>
            <a:r>
              <a:rPr lang="en-GB" sz="1800" i="1" dirty="0" smtClean="0"/>
              <a:t>need</a:t>
            </a:r>
            <a:r>
              <a:rPr lang="en-GB" sz="1800" dirty="0" smtClean="0"/>
              <a:t> the incentive, I’ve got conferences to go to, auditors’ reports to complete, promotional applications to make.  </a:t>
            </a:r>
          </a:p>
          <a:p>
            <a:r>
              <a:rPr lang="en-GB" sz="1800" dirty="0" smtClean="0"/>
              <a:t>It’s the money, dummy, that’s what I </a:t>
            </a:r>
            <a:r>
              <a:rPr lang="en-GB" sz="1800" i="1" dirty="0" smtClean="0"/>
              <a:t>want</a:t>
            </a:r>
            <a:r>
              <a:rPr lang="en-GB" sz="1800" dirty="0" smtClean="0"/>
              <a:t>. Your journal is my ticket to the </a:t>
            </a:r>
            <a:r>
              <a:rPr lang="en-GB" sz="1800" dirty="0" err="1" smtClean="0"/>
              <a:t>moolah</a:t>
            </a:r>
            <a:r>
              <a:rPr lang="en-GB" sz="1800" dirty="0" smtClean="0"/>
              <a:t>.  </a:t>
            </a:r>
          </a:p>
          <a:p>
            <a:r>
              <a:rPr lang="en-GB" sz="1800" dirty="0" smtClean="0"/>
              <a:t>Why are you putting obstacles in my way? </a:t>
            </a:r>
          </a:p>
          <a:p>
            <a:pPr>
              <a:buNone/>
            </a:pPr>
            <a:r>
              <a:rPr lang="en-GB" sz="1400" dirty="0" smtClean="0"/>
              <a:t> 	* Keyan Tomaselli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16</a:t>
            </a:fld>
            <a:endParaRPr lang="en-Z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990033"/>
                </a:solidFill>
              </a:rPr>
              <a:t>Recommendations/’Pressure’ on journals - 1</a:t>
            </a:r>
            <a:endParaRPr lang="en-GB" sz="28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676400"/>
            <a:ext cx="8001000" cy="4419600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University insistence on publishing in ISI journals</a:t>
            </a:r>
          </a:p>
          <a:p>
            <a:r>
              <a:rPr lang="en-US" sz="1800" dirty="0" smtClean="0"/>
              <a:t>Also from academic societies and other groupings:</a:t>
            </a:r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Access for ‘new’ researchers (mentoring)</a:t>
            </a:r>
          </a:p>
          <a:p>
            <a:pPr lvl="1"/>
            <a:r>
              <a:rPr lang="en-US" sz="1800" dirty="0" smtClean="0"/>
              <a:t>Special ‘new voices’, student articles</a:t>
            </a:r>
          </a:p>
          <a:p>
            <a:pPr lvl="1"/>
            <a:r>
              <a:rPr lang="en-US" sz="1800" dirty="0" smtClean="0"/>
              <a:t>Race and gender equity in acceptance of articles </a:t>
            </a:r>
          </a:p>
          <a:p>
            <a:pPr lvl="1"/>
            <a:r>
              <a:rPr lang="en-US" sz="1800" dirty="0" smtClean="0"/>
              <a:t>Race, gender and age equity in appointing editors and editorial board members</a:t>
            </a:r>
          </a:p>
          <a:p>
            <a:pPr lvl="1">
              <a:buNone/>
            </a:pPr>
            <a:r>
              <a:rPr lang="en-US" sz="1800" dirty="0" smtClean="0"/>
              <a:t>	</a:t>
            </a:r>
          </a:p>
          <a:p>
            <a:pPr lvl="1">
              <a:buNone/>
            </a:pPr>
            <a:r>
              <a:rPr lang="en-US" sz="1800" dirty="0" smtClean="0"/>
              <a:t>* Note impact on international standing and blind peer review</a:t>
            </a:r>
          </a:p>
          <a:p>
            <a:pPr lvl="1">
              <a:buNone/>
            </a:pPr>
            <a:endParaRPr lang="en-US" sz="1800" dirty="0" smtClean="0"/>
          </a:p>
          <a:p>
            <a:endParaRPr lang="en-US" sz="1800" dirty="0" smtClean="0"/>
          </a:p>
          <a:p>
            <a:pPr lvl="2"/>
            <a:endParaRPr lang="en-GB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17</a:t>
            </a:fld>
            <a:endParaRPr lang="en-Z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990033"/>
                </a:solidFill>
              </a:rPr>
              <a:t>Recommendations/’Pressure’ on journals - 2</a:t>
            </a:r>
            <a:endParaRPr lang="en-GB" sz="2800" b="1" dirty="0">
              <a:solidFill>
                <a:srgbClr val="99003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419600"/>
          </a:xfrm>
        </p:spPr>
        <p:txBody>
          <a:bodyPr/>
          <a:lstStyle/>
          <a:p>
            <a:endParaRPr lang="en-US" sz="2000" dirty="0" smtClean="0"/>
          </a:p>
          <a:p>
            <a:pPr marL="469900" lvl="1" indent="-469900">
              <a:buFont typeface="Wingdings" pitchFamily="2" charset="2"/>
              <a:buChar char="o"/>
            </a:pPr>
            <a:r>
              <a:rPr lang="en-US" sz="1800" dirty="0" smtClean="0"/>
              <a:t>Assaf Peer Review Report recommendations 201</a:t>
            </a:r>
            <a:r>
              <a:rPr lang="en-US" sz="1600" dirty="0" smtClean="0"/>
              <a:t>0</a:t>
            </a:r>
          </a:p>
          <a:p>
            <a:endParaRPr lang="en-US" sz="800" dirty="0" smtClean="0"/>
          </a:p>
          <a:p>
            <a:pPr lvl="1"/>
            <a:endParaRPr lang="en-US" sz="800" dirty="0" smtClean="0"/>
          </a:p>
          <a:p>
            <a:pPr lvl="1"/>
            <a:endParaRPr lang="en-US" sz="800" dirty="0" smtClean="0"/>
          </a:p>
          <a:p>
            <a:pPr lvl="2"/>
            <a:r>
              <a:rPr lang="en-US" sz="1800" dirty="0" smtClean="0"/>
              <a:t>E.g. Sociology and psychology: To amalgamate with other journals </a:t>
            </a:r>
          </a:p>
          <a:p>
            <a:pPr lvl="2"/>
            <a:r>
              <a:rPr lang="en-US" sz="1800" dirty="0" smtClean="0"/>
              <a:t>Placement of ‘enrichment’ articles</a:t>
            </a:r>
          </a:p>
          <a:p>
            <a:pPr lvl="2"/>
            <a:r>
              <a:rPr lang="en-US" sz="1800" dirty="0" smtClean="0"/>
              <a:t>Placement of more empirical articles</a:t>
            </a:r>
          </a:p>
          <a:p>
            <a:pPr lvl="2"/>
            <a:r>
              <a:rPr lang="en-US" sz="1800" dirty="0" smtClean="0"/>
              <a:t>Joining Scielo</a:t>
            </a:r>
          </a:p>
          <a:p>
            <a:pPr lvl="2"/>
            <a:r>
              <a:rPr lang="en-US" sz="1800" dirty="0" smtClean="0"/>
              <a:t>Editorial boards should be appointed competitively</a:t>
            </a:r>
          </a:p>
          <a:p>
            <a:pPr lvl="2"/>
            <a:r>
              <a:rPr lang="en-US" sz="1800" dirty="0" smtClean="0"/>
              <a:t>Placing more ‘analytical and theoretical’ articles</a:t>
            </a:r>
          </a:p>
          <a:p>
            <a:pPr lvl="2"/>
            <a:r>
              <a:rPr lang="en-US" sz="1800" dirty="0" smtClean="0"/>
              <a:t>Placing of ‘formal, position-taking editorials’</a:t>
            </a:r>
          </a:p>
          <a:p>
            <a:pPr lvl="2"/>
            <a:r>
              <a:rPr lang="en-US" sz="1800" dirty="0" smtClean="0"/>
              <a:t>Recommendation to join Scielo</a:t>
            </a:r>
          </a:p>
          <a:p>
            <a:pPr lvl="2"/>
            <a:endParaRPr lang="en-US" sz="1600" dirty="0" smtClean="0"/>
          </a:p>
          <a:p>
            <a:pPr lvl="2"/>
            <a:endParaRPr lang="en-US" sz="13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18</a:t>
            </a:fld>
            <a:endParaRPr lang="en-Z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b="1" dirty="0" smtClean="0"/>
              <a:t>Publish or perish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495800"/>
          </a:xfrm>
        </p:spPr>
        <p:txBody>
          <a:bodyPr/>
          <a:lstStyle/>
          <a:p>
            <a:endParaRPr lang="en-US" sz="2000" dirty="0" smtClean="0"/>
          </a:p>
          <a:p>
            <a:r>
              <a:rPr lang="en-US" sz="2000" b="1" dirty="0" smtClean="0"/>
              <a:t>A ‘worst publishing scenario’</a:t>
            </a:r>
          </a:p>
          <a:p>
            <a:pPr>
              <a:buNone/>
            </a:pPr>
            <a:r>
              <a:rPr lang="en-US" sz="2000" b="1" dirty="0" smtClean="0"/>
              <a:t>	(Expectation: 60 units)</a:t>
            </a:r>
          </a:p>
          <a:p>
            <a:endParaRPr lang="en-US" sz="800" dirty="0" smtClean="0"/>
          </a:p>
          <a:p>
            <a:pPr>
              <a:buNone/>
            </a:pPr>
            <a:r>
              <a:rPr lang="en-US" sz="2000" dirty="0" smtClean="0"/>
              <a:t>	SA Sapse article, low impact, non-ISI            =   60</a:t>
            </a:r>
          </a:p>
          <a:p>
            <a:pPr>
              <a:buNone/>
            </a:pPr>
            <a:r>
              <a:rPr lang="en-US" sz="2000" dirty="0" smtClean="0"/>
              <a:t>      ISI article                                                   =   60</a:t>
            </a:r>
          </a:p>
          <a:p>
            <a:pPr>
              <a:buNone/>
            </a:pPr>
            <a:r>
              <a:rPr lang="en-US" sz="2000" dirty="0" smtClean="0"/>
              <a:t>	 High impact, non-Sapse, non-ISI article        =     </a:t>
            </a:r>
            <a:r>
              <a:rPr lang="en-US" sz="2000" b="1" dirty="0" smtClean="0">
                <a:solidFill>
                  <a:srgbClr val="FF0000"/>
                </a:solidFill>
              </a:rPr>
              <a:t>0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000" dirty="0" smtClean="0"/>
              <a:t>	Sapse book chapter				=   15</a:t>
            </a:r>
          </a:p>
          <a:p>
            <a:pPr>
              <a:buNone/>
            </a:pPr>
            <a:r>
              <a:rPr lang="en-US" sz="2000" dirty="0" smtClean="0"/>
              <a:t>     Sapse book                                                   =  100</a:t>
            </a:r>
          </a:p>
          <a:p>
            <a:pPr>
              <a:buNone/>
            </a:pPr>
            <a:r>
              <a:rPr lang="en-US" sz="2000" dirty="0" smtClean="0"/>
              <a:t>	Non-Sapse high impact chapter                      =      </a:t>
            </a:r>
            <a:r>
              <a:rPr lang="en-US" sz="2000" b="1" dirty="0" smtClean="0">
                <a:solidFill>
                  <a:srgbClr val="FF0000"/>
                </a:solidFill>
              </a:rPr>
              <a:t>0</a:t>
            </a:r>
          </a:p>
          <a:p>
            <a:pPr>
              <a:buNone/>
            </a:pPr>
            <a:r>
              <a:rPr lang="en-US" sz="2000" dirty="0" smtClean="0"/>
              <a:t>     Non-Sapse high impact book                          =      </a:t>
            </a:r>
            <a:r>
              <a:rPr lang="en-US" sz="2000" b="1" dirty="0" smtClean="0">
                <a:solidFill>
                  <a:srgbClr val="FF0000"/>
                </a:solidFill>
              </a:rPr>
              <a:t>0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19</a:t>
            </a:fld>
            <a:endParaRPr lang="en-Z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The golden grail: It is written in the book of ISI (a.k.a. Thomson-Reuters) </a:t>
            </a:r>
            <a:endParaRPr lang="en-Z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676400"/>
            <a:ext cx="8120062" cy="4876800"/>
          </a:xfrm>
        </p:spPr>
        <p:txBody>
          <a:bodyPr/>
          <a:lstStyle/>
          <a:p>
            <a:r>
              <a:rPr lang="en-US" sz="1800" b="1" dirty="0" smtClean="0"/>
              <a:t>Presentation</a:t>
            </a:r>
          </a:p>
          <a:p>
            <a:endParaRPr lang="en-US" sz="800" dirty="0" smtClean="0"/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Personal journey through corridors: DHET/Assaf, IBSS/ISI/Scopus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Focus on Social Sciences and Humanities (Journalism/Media)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Presentation: Personal and even anecdotal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Other points of view: Official/formal and journal experience</a:t>
            </a:r>
          </a:p>
          <a:p>
            <a:pPr lvl="1">
              <a:lnSpc>
                <a:spcPct val="90000"/>
              </a:lnSpc>
              <a:buNone/>
            </a:pPr>
            <a:r>
              <a:rPr lang="en-US" sz="800" dirty="0" smtClean="0"/>
              <a:t> </a:t>
            </a:r>
          </a:p>
          <a:p>
            <a:r>
              <a:rPr lang="en-US" sz="1800" b="1" dirty="0" smtClean="0"/>
              <a:t>Why is the topic relevant?</a:t>
            </a:r>
          </a:p>
          <a:p>
            <a:endParaRPr lang="en-US" sz="800" dirty="0" smtClean="0"/>
          </a:p>
          <a:p>
            <a:pPr lvl="1"/>
            <a:r>
              <a:rPr lang="en-US" sz="1600" dirty="0" smtClean="0"/>
              <a:t>Important, ‘necessary’ road for SA journals and authors to take, especially with regard to the Journal Impact Factor of ISI (IF)</a:t>
            </a:r>
          </a:p>
          <a:p>
            <a:pPr lvl="1"/>
            <a:r>
              <a:rPr lang="en-US" sz="1600" dirty="0" smtClean="0"/>
              <a:t>The strict essentialist view of DHET/Sapse/Universities about ISI</a:t>
            </a:r>
          </a:p>
          <a:p>
            <a:pPr lvl="1"/>
            <a:r>
              <a:rPr lang="en-US" sz="1600" dirty="0" smtClean="0"/>
              <a:t>Low percentage of SA social science/humanities journals on ISI</a:t>
            </a:r>
          </a:p>
          <a:p>
            <a:pPr lvl="1"/>
            <a:r>
              <a:rPr lang="en-US" sz="1600" dirty="0" smtClean="0"/>
              <a:t>Effect on authors and editors; status and standard of the field</a:t>
            </a:r>
          </a:p>
          <a:p>
            <a:pPr lvl="1"/>
            <a:endParaRPr lang="en-US" sz="800" dirty="0" smtClean="0"/>
          </a:p>
          <a:p>
            <a:r>
              <a:rPr lang="en-US" sz="2000" b="1" dirty="0" smtClean="0"/>
              <a:t>Aim</a:t>
            </a:r>
          </a:p>
          <a:p>
            <a:pPr lvl="1"/>
            <a:r>
              <a:rPr lang="en-US" sz="1600" dirty="0" smtClean="0"/>
              <a:t>How to approach ISI/IBSS/Scopus/Scielo/Google indexing</a:t>
            </a:r>
          </a:p>
          <a:p>
            <a:pPr lvl="1">
              <a:buNone/>
            </a:pPr>
            <a:endParaRPr lang="en-US" sz="1800" dirty="0" smtClean="0"/>
          </a:p>
          <a:p>
            <a:pPr lvl="1"/>
            <a:endParaRPr lang="en-ZA" sz="1800" dirty="0" smtClean="0"/>
          </a:p>
        </p:txBody>
      </p:sp>
      <p:pic>
        <p:nvPicPr>
          <p:cNvPr id="4" name="Picture 3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0" y="5791200"/>
            <a:ext cx="937096" cy="5978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b="1" smtClean="0"/>
              <a:pPr/>
              <a:t>2</a:t>
            </a:fld>
            <a:endParaRPr lang="en-ZA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rgbClr val="990033"/>
                </a:solidFill>
              </a:rPr>
              <a:t>Deadline is calling…. Happy writing!</a:t>
            </a:r>
            <a:endParaRPr lang="en-GB" sz="2800" b="1" dirty="0">
              <a:solidFill>
                <a:srgbClr val="99003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20</a:t>
            </a:fld>
            <a:endParaRPr lang="en-ZA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595" y="2209800"/>
            <a:ext cx="587566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Why bother with having your journal or article on an index such as ISI?</a:t>
            </a:r>
            <a:endParaRPr lang="en-Z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534400" cy="4572000"/>
          </a:xfrm>
        </p:spPr>
        <p:txBody>
          <a:bodyPr/>
          <a:lstStyle/>
          <a:p>
            <a:endParaRPr lang="en-US" sz="800" dirty="0" smtClean="0"/>
          </a:p>
          <a:p>
            <a:r>
              <a:rPr lang="en-US" sz="2000" dirty="0" smtClean="0"/>
              <a:t>It is the SA journal </a:t>
            </a:r>
            <a:r>
              <a:rPr lang="en-GB" sz="2000" dirty="0" smtClean="0"/>
              <a:t>flavour</a:t>
            </a:r>
            <a:r>
              <a:rPr lang="en-US" sz="2000" dirty="0" smtClean="0"/>
              <a:t> of the month thing to do</a:t>
            </a:r>
          </a:p>
          <a:p>
            <a:endParaRPr lang="en-US" sz="800" dirty="0" smtClean="0"/>
          </a:p>
          <a:p>
            <a:pPr lvl="1"/>
            <a:r>
              <a:rPr lang="en-US" sz="1700" i="1" dirty="0" smtClean="0"/>
              <a:t>Pressure</a:t>
            </a:r>
            <a:r>
              <a:rPr lang="en-US" sz="1700" dirty="0" smtClean="0"/>
              <a:t> from SA education/university/research authorities</a:t>
            </a:r>
          </a:p>
          <a:p>
            <a:pPr lvl="1"/>
            <a:r>
              <a:rPr lang="en-US" sz="1700" dirty="0" smtClean="0"/>
              <a:t>Research </a:t>
            </a:r>
            <a:r>
              <a:rPr lang="en-US" sz="1700" i="1" dirty="0" smtClean="0"/>
              <a:t>output</a:t>
            </a:r>
            <a:r>
              <a:rPr lang="en-US" sz="1700" dirty="0" smtClean="0"/>
              <a:t> calculated in terms of ‘</a:t>
            </a:r>
            <a:r>
              <a:rPr lang="en-US" sz="1700" i="1" dirty="0" smtClean="0"/>
              <a:t>accredited</a:t>
            </a:r>
            <a:r>
              <a:rPr lang="en-US" sz="1700" dirty="0" smtClean="0"/>
              <a:t>’ journals</a:t>
            </a:r>
          </a:p>
          <a:p>
            <a:pPr lvl="1"/>
            <a:r>
              <a:rPr lang="en-US" sz="1700" dirty="0" smtClean="0"/>
              <a:t>Marketing/fund raising </a:t>
            </a:r>
            <a:r>
              <a:rPr lang="en-US" sz="1700" i="1" dirty="0" smtClean="0"/>
              <a:t>needs</a:t>
            </a:r>
            <a:r>
              <a:rPr lang="en-US" sz="1700" dirty="0" smtClean="0"/>
              <a:t> of universities</a:t>
            </a:r>
          </a:p>
          <a:p>
            <a:pPr lvl="1"/>
            <a:r>
              <a:rPr lang="en-US" sz="1700" i="1" dirty="0" smtClean="0"/>
              <a:t>Income</a:t>
            </a:r>
            <a:r>
              <a:rPr lang="en-US" sz="1700" dirty="0" smtClean="0"/>
              <a:t> from state subsidies for universities and (some) researchers</a:t>
            </a:r>
          </a:p>
          <a:p>
            <a:pPr lvl="1"/>
            <a:r>
              <a:rPr lang="en-US" sz="1700" i="1" dirty="0" smtClean="0"/>
              <a:t>Pressure</a:t>
            </a:r>
            <a:r>
              <a:rPr lang="en-US" sz="1700" dirty="0" smtClean="0"/>
              <a:t> from </a:t>
            </a:r>
            <a:r>
              <a:rPr lang="en-US" sz="1700" i="1" dirty="0" smtClean="0"/>
              <a:t>peer</a:t>
            </a:r>
            <a:r>
              <a:rPr lang="en-US" sz="1700" dirty="0" smtClean="0"/>
              <a:t> group/readers, also journal contributors</a:t>
            </a:r>
          </a:p>
          <a:p>
            <a:pPr lvl="1"/>
            <a:r>
              <a:rPr lang="en-US" sz="1700" i="1" dirty="0" smtClean="0"/>
              <a:t>Individual</a:t>
            </a:r>
            <a:r>
              <a:rPr lang="en-US" sz="1700" dirty="0" smtClean="0"/>
              <a:t> promotion, NRF ratings, funding, project applications</a:t>
            </a:r>
          </a:p>
          <a:p>
            <a:pPr lvl="1"/>
            <a:r>
              <a:rPr lang="en-US" sz="1700" dirty="0" smtClean="0"/>
              <a:t>Page-fee </a:t>
            </a:r>
            <a:r>
              <a:rPr lang="en-US" sz="1700" i="1" dirty="0" smtClean="0"/>
              <a:t>income</a:t>
            </a:r>
            <a:r>
              <a:rPr lang="en-US" sz="1700" dirty="0" smtClean="0"/>
              <a:t> for subsidized journals</a:t>
            </a:r>
          </a:p>
          <a:p>
            <a:pPr lvl="1"/>
            <a:r>
              <a:rPr lang="en-US" sz="1700" dirty="0" smtClean="0"/>
              <a:t>International </a:t>
            </a:r>
            <a:r>
              <a:rPr lang="en-US" sz="1700" i="1" dirty="0" smtClean="0"/>
              <a:t>trends</a:t>
            </a:r>
            <a:r>
              <a:rPr lang="en-US" sz="1700" dirty="0" smtClean="0"/>
              <a:t>: SA lacking behind in ISI Journal Impact Factor</a:t>
            </a:r>
          </a:p>
          <a:p>
            <a:pPr lvl="1"/>
            <a:r>
              <a:rPr lang="en-US" sz="1700" dirty="0" smtClean="0"/>
              <a:t>Much </a:t>
            </a:r>
            <a:r>
              <a:rPr lang="en-US" sz="1700" i="1" dirty="0" smtClean="0"/>
              <a:t>criticism</a:t>
            </a:r>
            <a:r>
              <a:rPr lang="en-US" sz="1700" dirty="0" smtClean="0"/>
              <a:t> about recognition of only ISI and IBSS </a:t>
            </a:r>
          </a:p>
          <a:p>
            <a:pPr lvl="1"/>
            <a:r>
              <a:rPr lang="en-US" sz="1700" dirty="0" smtClean="0"/>
              <a:t>However: Other systems are gaining support, e.g. Scopus, Google</a:t>
            </a:r>
          </a:p>
          <a:p>
            <a:pPr lvl="1"/>
            <a:endParaRPr lang="en-US" sz="17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z="1400" b="1" smtClean="0"/>
              <a:pPr/>
              <a:t>3</a:t>
            </a:fld>
            <a:endParaRPr lang="en-ZA" sz="1400" b="1" dirty="0"/>
          </a:p>
        </p:txBody>
      </p:sp>
      <p:pic>
        <p:nvPicPr>
          <p:cNvPr id="5" name="Picture 4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5791200"/>
            <a:ext cx="937096" cy="5978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04800"/>
            <a:ext cx="7883525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ZA" sz="3000" b="1" dirty="0" smtClean="0">
                <a:solidFill>
                  <a:schemeClr val="accent6">
                    <a:lumMod val="75000"/>
                  </a:schemeClr>
                </a:solidFill>
              </a:rPr>
              <a:t>What is the SA (DHET) journal position on ISI (and IBSS)?</a:t>
            </a:r>
            <a:endParaRPr lang="en-ZA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752600"/>
            <a:ext cx="8001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Number of journals on DHET Approved List (2010):	248 (100%)</a:t>
            </a:r>
          </a:p>
          <a:p>
            <a:pPr eaLnBrk="1" hangingPunct="1">
              <a:lnSpc>
                <a:spcPct val="90000"/>
              </a:lnSpc>
            </a:pP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Less than a fifth (18.5%) are on ISI and/or IBSS	  46 (18.5%)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800" dirty="0" smtClean="0"/>
          </a:p>
          <a:p>
            <a:pPr>
              <a:lnSpc>
                <a:spcPct val="90000"/>
              </a:lnSpc>
            </a:pPr>
            <a:r>
              <a:rPr lang="en-US" sz="1600" dirty="0" smtClean="0"/>
              <a:t>Number of DHET Journals on three ISI lists:                        37 (14.9%)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lvl="2">
              <a:lnSpc>
                <a:spcPct val="90000"/>
              </a:lnSpc>
            </a:pPr>
            <a:r>
              <a:rPr lang="en-US" sz="1600" dirty="0" smtClean="0"/>
              <a:t>ISI Science List:	15 (6.1%)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ISI SSCI:		14 (5.6%)</a:t>
            </a:r>
          </a:p>
          <a:p>
            <a:pPr lvl="2">
              <a:lnSpc>
                <a:spcPct val="90000"/>
              </a:lnSpc>
            </a:pPr>
            <a:r>
              <a:rPr lang="en-US" sz="1600" dirty="0" smtClean="0"/>
              <a:t>ISI Arts List only:	  8 (3.2%)</a:t>
            </a:r>
          </a:p>
          <a:p>
            <a:pPr eaLnBrk="1" hangingPunct="1">
              <a:lnSpc>
                <a:spcPct val="90000"/>
              </a:lnSpc>
              <a:buNone/>
            </a:pPr>
            <a:endParaRPr lang="en-US" sz="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sz="800" dirty="0" smtClean="0"/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Number of DHET Journals on </a:t>
            </a:r>
            <a:r>
              <a:rPr lang="en-US" sz="1600" u="sng" dirty="0" smtClean="0"/>
              <a:t>IBSS only</a:t>
            </a:r>
            <a:r>
              <a:rPr lang="en-US" sz="1600" dirty="0" smtClean="0"/>
              <a:t>:		                  9 (3.6%)</a:t>
            </a:r>
          </a:p>
          <a:p>
            <a:pPr eaLnBrk="1" hangingPunct="1">
              <a:lnSpc>
                <a:spcPct val="90000"/>
              </a:lnSpc>
            </a:pPr>
            <a:endParaRPr lang="en-US" sz="1600" dirty="0" smtClean="0"/>
          </a:p>
          <a:p>
            <a:pPr eaLnBrk="1" hangingPunct="1">
              <a:lnSpc>
                <a:spcPct val="90000"/>
              </a:lnSpc>
            </a:pPr>
            <a:r>
              <a:rPr lang="en-US" sz="1600" dirty="0" smtClean="0"/>
              <a:t>Number of DHET Journals </a:t>
            </a:r>
            <a:r>
              <a:rPr lang="en-US" sz="1600" u="sng" dirty="0" smtClean="0"/>
              <a:t>not</a:t>
            </a:r>
            <a:r>
              <a:rPr lang="en-US" sz="1600" dirty="0" smtClean="0"/>
              <a:t> on ISI or IBSS:                    202 (81.5%)</a:t>
            </a:r>
            <a:r>
              <a:rPr lang="en-US" sz="1800" dirty="0" smtClean="0"/>
              <a:t>	</a:t>
            </a:r>
          </a:p>
          <a:p>
            <a:pPr lvl="1" eaLnBrk="1" hangingPunct="1">
              <a:lnSpc>
                <a:spcPct val="90000"/>
              </a:lnSpc>
            </a:pPr>
            <a:endParaRPr lang="en-US" sz="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1600" dirty="0" smtClean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800" dirty="0" smtClean="0"/>
          </a:p>
        </p:txBody>
      </p:sp>
      <p:pic>
        <p:nvPicPr>
          <p:cNvPr id="17411" name="Picture 5" descr="Helena Sirkel blokformaa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5791200"/>
            <a:ext cx="93662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F36E27-939A-4F3D-B71A-859BCBE3AEF7}" type="slidenum">
              <a:rPr lang="en-ZA" smtClean="0"/>
              <a:pPr>
                <a:defRPr/>
              </a:pPr>
              <a:t>4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ZA" sz="2800" b="1" dirty="0" smtClean="0">
                <a:solidFill>
                  <a:schemeClr val="accent6">
                    <a:lumMod val="75000"/>
                  </a:schemeClr>
                </a:solidFill>
              </a:rPr>
              <a:t>South Africa lacking behind in</a:t>
            </a:r>
            <a:br>
              <a:rPr lang="en-ZA" sz="28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ZA" sz="2800" b="1" dirty="0" smtClean="0">
                <a:solidFill>
                  <a:schemeClr val="accent6">
                    <a:lumMod val="75000"/>
                  </a:schemeClr>
                </a:solidFill>
              </a:rPr>
              <a:t> the ISI stakes – Social Science Index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001000" cy="4800600"/>
          </a:xfrm>
        </p:spPr>
        <p:txBody>
          <a:bodyPr/>
          <a:lstStyle/>
          <a:p>
            <a:pPr eaLnBrk="1" hangingPunct="1"/>
            <a:endParaRPr lang="en-ZA" sz="800" dirty="0" smtClean="0"/>
          </a:p>
          <a:p>
            <a:pPr eaLnBrk="1" hangingPunct="1"/>
            <a:endParaRPr lang="en-ZA" sz="800" b="1" dirty="0" smtClean="0"/>
          </a:p>
          <a:p>
            <a:pPr eaLnBrk="1" hangingPunct="1"/>
            <a:r>
              <a:rPr lang="en-ZA" sz="1800" b="1" dirty="0" smtClean="0"/>
              <a:t>Total of 15 of DHET soc.sc / hum journals on ISI SSCI </a:t>
            </a:r>
          </a:p>
          <a:p>
            <a:pPr eaLnBrk="1" hangingPunct="1"/>
            <a:endParaRPr lang="en-ZA" sz="800" b="1" dirty="0" smtClean="0"/>
          </a:p>
          <a:p>
            <a:pPr lvl="1" eaLnBrk="1" hangingPunct="1"/>
            <a:r>
              <a:rPr lang="en-ZA" sz="1500" dirty="0" smtClean="0"/>
              <a:t>Ecquid Novi: African Journalism Studies</a:t>
            </a:r>
          </a:p>
          <a:p>
            <a:pPr lvl="1" eaLnBrk="1" hangingPunct="1"/>
            <a:r>
              <a:rPr lang="en-ZA" sz="1500" dirty="0" smtClean="0"/>
              <a:t>Education as Change</a:t>
            </a:r>
          </a:p>
          <a:p>
            <a:pPr lvl="1" eaLnBrk="1" hangingPunct="1"/>
            <a:r>
              <a:rPr lang="en-ZA" sz="1500" dirty="0" smtClean="0"/>
              <a:t>Investment Analysts Journal</a:t>
            </a:r>
          </a:p>
          <a:p>
            <a:pPr lvl="1" eaLnBrk="1" hangingPunct="1"/>
            <a:r>
              <a:rPr lang="en-US" sz="1500" dirty="0" smtClean="0"/>
              <a:t>Language Matters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SAJ for Research in Sport, Physical Education &amp; Recreation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SAJ of Business Management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SAJ of Economic &amp; Management Sciences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SAJ of Psychology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SAHARA (IBSS)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Social Dynamics (IBSS)</a:t>
            </a:r>
            <a:endParaRPr lang="en-ZA" sz="1500" dirty="0" smtClean="0"/>
          </a:p>
          <a:p>
            <a:pPr lvl="1" eaLnBrk="1" hangingPunct="1"/>
            <a:r>
              <a:rPr lang="en-ZA" sz="1500" dirty="0" smtClean="0"/>
              <a:t>Perspectives in Education (IBSS)</a:t>
            </a:r>
          </a:p>
          <a:p>
            <a:pPr lvl="1" eaLnBrk="1" hangingPunct="1"/>
            <a:r>
              <a:rPr lang="en-US" sz="1500" dirty="0" smtClean="0"/>
              <a:t>SAJ of Education (IBSS)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SAJ on Human Rights (IBSS)</a:t>
            </a:r>
            <a:endParaRPr lang="en-ZA" sz="1500" dirty="0" smtClean="0"/>
          </a:p>
          <a:p>
            <a:pPr lvl="1" eaLnBrk="1" hangingPunct="1"/>
            <a:r>
              <a:rPr lang="en-US" sz="1500" dirty="0" smtClean="0"/>
              <a:t>SA Linguistics and Applied Language Studies (Arts)</a:t>
            </a:r>
          </a:p>
          <a:p>
            <a:pPr lvl="1" eaLnBrk="1" hangingPunct="1">
              <a:buFont typeface="Wingdings" pitchFamily="2" charset="2"/>
              <a:buNone/>
            </a:pPr>
            <a:endParaRPr lang="en-ZA" sz="1500" dirty="0" smtClean="0"/>
          </a:p>
          <a:p>
            <a:pPr eaLnBrk="1" hangingPunct="1"/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1CA6FD-A6D6-4650-ABE3-48B5A9419308}" type="slidenum">
              <a:rPr lang="en-ZA" b="1" smtClean="0"/>
              <a:pPr>
                <a:defRPr/>
              </a:pPr>
              <a:t>5</a:t>
            </a:fld>
            <a:endParaRPr lang="en-ZA" b="1" dirty="0"/>
          </a:p>
        </p:txBody>
      </p:sp>
      <p:pic>
        <p:nvPicPr>
          <p:cNvPr id="18436" name="Picture 4" descr="Helena Sirkel blokformaa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5791200"/>
            <a:ext cx="93662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304801"/>
            <a:ext cx="8382000" cy="1143000"/>
          </a:xfrm>
        </p:spPr>
        <p:txBody>
          <a:bodyPr/>
          <a:lstStyle/>
          <a:p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800" b="1" dirty="0" smtClean="0">
                <a:solidFill>
                  <a:schemeClr val="accent6">
                    <a:lumMod val="75000"/>
                  </a:schemeClr>
                </a:solidFill>
              </a:rPr>
              <a:t>SA journals on ISI (Arts) and IBSS </a:t>
            </a:r>
            <a:endParaRPr lang="en-Z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458200" cy="4419600"/>
          </a:xfrm>
        </p:spPr>
        <p:txBody>
          <a:bodyPr numCol="2"/>
          <a:lstStyle/>
          <a:p>
            <a:endParaRPr lang="en-ZA" sz="1600" dirty="0" smtClean="0"/>
          </a:p>
          <a:p>
            <a:r>
              <a:rPr lang="en-ZA" sz="2000" b="1" dirty="0" smtClean="0"/>
              <a:t>ISI Arts</a:t>
            </a:r>
          </a:p>
          <a:p>
            <a:r>
              <a:rPr lang="en-ZA" sz="1600" dirty="0" smtClean="0"/>
              <a:t>Acta Theologica</a:t>
            </a:r>
          </a:p>
          <a:p>
            <a:r>
              <a:rPr lang="en-ZA" sz="1600" dirty="0" smtClean="0"/>
              <a:t>English Studies in Africa</a:t>
            </a:r>
          </a:p>
          <a:p>
            <a:r>
              <a:rPr lang="en-ZA" sz="1600" dirty="0" smtClean="0"/>
              <a:t>HTS Theological Studies</a:t>
            </a:r>
          </a:p>
          <a:p>
            <a:r>
              <a:rPr lang="en-ZA" sz="1600" dirty="0" smtClean="0"/>
              <a:t>J. of the Musical Arts in Africa</a:t>
            </a:r>
          </a:p>
          <a:p>
            <a:r>
              <a:rPr lang="en-ZA" sz="1600" dirty="0" smtClean="0"/>
              <a:t>Lexikos</a:t>
            </a:r>
          </a:p>
          <a:p>
            <a:r>
              <a:rPr lang="en-US" sz="1600" dirty="0" smtClean="0"/>
              <a:t>SAJ of Philosophy</a:t>
            </a:r>
            <a:endParaRPr lang="en-ZA" sz="1600" dirty="0" smtClean="0"/>
          </a:p>
          <a:p>
            <a:r>
              <a:rPr lang="en-US" sz="1600" dirty="0" smtClean="0"/>
              <a:t>Tydskrif vir Letterkunde</a:t>
            </a:r>
            <a:endParaRPr lang="en-ZA" sz="1600" dirty="0" smtClean="0"/>
          </a:p>
          <a:p>
            <a:r>
              <a:rPr lang="en-US" sz="1600" dirty="0" smtClean="0"/>
              <a:t>SA Archaeological Bulletin</a:t>
            </a:r>
            <a:endParaRPr lang="en-ZA" sz="16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1800" dirty="0" smtClean="0"/>
          </a:p>
          <a:p>
            <a:endParaRPr lang="en-ZA" sz="800" dirty="0" smtClean="0"/>
          </a:p>
          <a:p>
            <a:endParaRPr lang="en-ZA" sz="800" dirty="0" smtClean="0"/>
          </a:p>
          <a:p>
            <a:endParaRPr lang="en-ZA" sz="800" b="1" dirty="0" smtClean="0"/>
          </a:p>
          <a:p>
            <a:endParaRPr lang="en-ZA" sz="800" b="1" dirty="0" smtClean="0"/>
          </a:p>
          <a:p>
            <a:r>
              <a:rPr lang="en-ZA" sz="2000" b="1" dirty="0" smtClean="0"/>
              <a:t>IBSS</a:t>
            </a:r>
          </a:p>
          <a:p>
            <a:r>
              <a:rPr lang="en-ZA" sz="1600" dirty="0" smtClean="0"/>
              <a:t>Africa Insight</a:t>
            </a:r>
          </a:p>
          <a:p>
            <a:r>
              <a:rPr lang="en-ZA" sz="1600" dirty="0" smtClean="0"/>
              <a:t>African Finance Journal</a:t>
            </a:r>
          </a:p>
          <a:p>
            <a:r>
              <a:rPr lang="en-ZA" sz="1600" dirty="0" smtClean="0"/>
              <a:t>African Journal of Aids Research</a:t>
            </a:r>
          </a:p>
          <a:p>
            <a:r>
              <a:rPr lang="en-ZA" sz="1600" dirty="0" smtClean="0"/>
              <a:t>African Sociological Review</a:t>
            </a:r>
          </a:p>
          <a:p>
            <a:r>
              <a:rPr lang="en-ZA" sz="1600" dirty="0" smtClean="0"/>
              <a:t>Historia: J. of the Hist. Soc. of SA</a:t>
            </a:r>
          </a:p>
          <a:p>
            <a:r>
              <a:rPr lang="en-ZA" sz="1600" dirty="0" smtClean="0"/>
              <a:t>Journal of Psychology in Africa</a:t>
            </a:r>
          </a:p>
          <a:p>
            <a:r>
              <a:rPr lang="en-ZA" sz="1600" dirty="0" smtClean="0"/>
              <a:t>Journal of Public Administration</a:t>
            </a:r>
          </a:p>
          <a:p>
            <a:r>
              <a:rPr lang="en-US" sz="1600" dirty="0" smtClean="0"/>
              <a:t>Strategic Review for So. Africa</a:t>
            </a:r>
            <a:endParaRPr lang="en-ZA" sz="1600" dirty="0" smtClean="0"/>
          </a:p>
          <a:p>
            <a:r>
              <a:rPr lang="en-US" sz="1600" dirty="0" smtClean="0"/>
              <a:t>Theoria: J of Social &amp; Pol. Theory</a:t>
            </a:r>
            <a:endParaRPr lang="en-ZA" sz="1600" dirty="0" smtClean="0"/>
          </a:p>
          <a:p>
            <a:endParaRPr lang="en-ZA" sz="1800" dirty="0" smtClean="0"/>
          </a:p>
          <a:p>
            <a:pPr lvl="1">
              <a:lnSpc>
                <a:spcPct val="90000"/>
              </a:lnSpc>
              <a:buNone/>
            </a:pPr>
            <a:endParaRPr lang="en-US" sz="1800" dirty="0" smtClean="0"/>
          </a:p>
        </p:txBody>
      </p:sp>
      <p:pic>
        <p:nvPicPr>
          <p:cNvPr id="6" name="Picture 5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6</a:t>
            </a:fld>
            <a:endParaRPr lang="en-Z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3000" b="1" dirty="0" smtClean="0">
                <a:solidFill>
                  <a:schemeClr val="accent6">
                    <a:lumMod val="75000"/>
                  </a:schemeClr>
                </a:solidFill>
              </a:rPr>
              <a:t>SA journal position on ISI </a:t>
            </a:r>
            <a:br>
              <a:rPr lang="en-ZA" sz="3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ZA" sz="3000" b="1" dirty="0" smtClean="0">
                <a:solidFill>
                  <a:schemeClr val="accent6">
                    <a:lumMod val="75000"/>
                  </a:schemeClr>
                </a:solidFill>
              </a:rPr>
              <a:t>(and IBSS)</a:t>
            </a:r>
            <a:endParaRPr lang="en-GB" sz="30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752600"/>
          <a:ext cx="80010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7</a:t>
            </a:fld>
            <a:endParaRPr lang="en-Z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Department of Education’s journal criteria for the approved list </a:t>
            </a:r>
            <a:endParaRPr lang="en-Z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6738" y="1752600"/>
            <a:ext cx="8001000" cy="4800600"/>
          </a:xfrm>
        </p:spPr>
        <p:txBody>
          <a:bodyPr/>
          <a:lstStyle/>
          <a:p>
            <a:endParaRPr lang="en-US" sz="800" dirty="0" smtClean="0"/>
          </a:p>
          <a:p>
            <a:r>
              <a:rPr lang="en-US" sz="2200" dirty="0" smtClean="0"/>
              <a:t>Journal application for DHET ‘accredited’ journal list</a:t>
            </a:r>
          </a:p>
          <a:p>
            <a:pPr>
              <a:buNone/>
            </a:pPr>
            <a:endParaRPr lang="en-US" sz="800" dirty="0" smtClean="0"/>
          </a:p>
          <a:p>
            <a:pPr lvl="1"/>
            <a:r>
              <a:rPr lang="en-GB" sz="1600" dirty="0" smtClean="0"/>
              <a:t>Purpose: disseminate research results</a:t>
            </a:r>
            <a:endParaRPr lang="en-ZA" sz="1600" dirty="0" smtClean="0"/>
          </a:p>
          <a:p>
            <a:pPr lvl="1"/>
            <a:r>
              <a:rPr lang="en-GB" sz="1600" dirty="0" smtClean="0"/>
              <a:t>Content: support high level learning</a:t>
            </a:r>
            <a:endParaRPr lang="en-ZA" sz="1600" dirty="0" smtClean="0"/>
          </a:p>
          <a:p>
            <a:pPr lvl="1"/>
            <a:r>
              <a:rPr lang="en-GB" sz="1600" dirty="0" smtClean="0"/>
              <a:t>Teaching/research in relevant subject area</a:t>
            </a:r>
            <a:endParaRPr lang="en-ZA" sz="1600" dirty="0" smtClean="0"/>
          </a:p>
          <a:p>
            <a:pPr lvl="1"/>
            <a:r>
              <a:rPr lang="en-GB" sz="1600" dirty="0" smtClean="0"/>
              <a:t>Articles: must be peer reviewed</a:t>
            </a:r>
            <a:endParaRPr lang="en-ZA" sz="1600" dirty="0" smtClean="0"/>
          </a:p>
          <a:p>
            <a:pPr lvl="1"/>
            <a:r>
              <a:rPr lang="en-GB" sz="1600" dirty="0" smtClean="0"/>
              <a:t>Contributions: beyond a single institution</a:t>
            </a:r>
            <a:endParaRPr lang="en-ZA" sz="1600" dirty="0" smtClean="0"/>
          </a:p>
          <a:p>
            <a:pPr lvl="1"/>
            <a:r>
              <a:rPr lang="en-GB" sz="1600" dirty="0" smtClean="0"/>
              <a:t>Must have International Standard Serial Number (ISSN)</a:t>
            </a:r>
            <a:endParaRPr lang="en-ZA" sz="1600" dirty="0" smtClean="0"/>
          </a:p>
          <a:p>
            <a:pPr lvl="1"/>
            <a:r>
              <a:rPr lang="en-GB" sz="1600" dirty="0" smtClean="0"/>
              <a:t>Must be published regularly </a:t>
            </a:r>
            <a:endParaRPr lang="en-ZA" sz="1600" dirty="0" smtClean="0"/>
          </a:p>
          <a:p>
            <a:pPr lvl="1"/>
            <a:r>
              <a:rPr lang="en-GB" sz="1600" dirty="0" smtClean="0"/>
              <a:t>Editorial board: Members beyond a single institution</a:t>
            </a:r>
            <a:endParaRPr lang="en-ZA" sz="1600" dirty="0" smtClean="0"/>
          </a:p>
          <a:p>
            <a:pPr lvl="1">
              <a:buNone/>
            </a:pPr>
            <a:r>
              <a:rPr lang="en-GB" sz="1600" dirty="0" smtClean="0"/>
              <a:t>	reflective of expertise in the relevant subject area</a:t>
            </a:r>
            <a:endParaRPr lang="en-ZA" sz="1600" dirty="0" smtClean="0"/>
          </a:p>
          <a:p>
            <a:pPr lvl="1"/>
            <a:r>
              <a:rPr lang="en-GB" sz="1600" dirty="0" smtClean="0"/>
              <a:t>Distribution: beyond a single institution</a:t>
            </a:r>
            <a:endParaRPr lang="en-ZA" sz="1600" dirty="0" smtClean="0"/>
          </a:p>
          <a:p>
            <a:pPr lvl="1"/>
            <a:r>
              <a:rPr lang="en-US" sz="1600" dirty="0" smtClean="0"/>
              <a:t>Relevancy</a:t>
            </a:r>
          </a:p>
          <a:p>
            <a:pPr lvl="1"/>
            <a:r>
              <a:rPr lang="en-US" sz="1600" dirty="0" smtClean="0"/>
              <a:t>Aim</a:t>
            </a:r>
          </a:p>
          <a:p>
            <a:pPr lvl="1"/>
            <a:endParaRPr lang="en-US" sz="1800" dirty="0" smtClean="0"/>
          </a:p>
          <a:p>
            <a:pPr lvl="1">
              <a:buNone/>
            </a:pPr>
            <a:endParaRPr lang="en-US" sz="1800" dirty="0" smtClean="0"/>
          </a:p>
          <a:p>
            <a:pPr lvl="1"/>
            <a:endParaRPr lang="en-ZA" sz="1800" dirty="0" smtClean="0"/>
          </a:p>
        </p:txBody>
      </p:sp>
      <p:pic>
        <p:nvPicPr>
          <p:cNvPr id="4" name="Picture 3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b="1" smtClean="0"/>
              <a:pPr/>
              <a:t>8</a:t>
            </a:fld>
            <a:endParaRPr lang="en-ZA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304801"/>
            <a:ext cx="8382000" cy="1143000"/>
          </a:xfrm>
        </p:spPr>
        <p:txBody>
          <a:bodyPr/>
          <a:lstStyle/>
          <a:p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800" b="1" dirty="0" smtClean="0"/>
              <a:t/>
            </a:r>
            <a:br>
              <a:rPr lang="en-ZA" sz="2800" b="1" dirty="0" smtClean="0"/>
            </a:br>
            <a:r>
              <a:rPr lang="en-ZA" sz="2800" b="1" dirty="0" smtClean="0"/>
              <a:t> </a:t>
            </a:r>
            <a:r>
              <a:rPr lang="en-ZA" sz="2800" b="1" dirty="0" smtClean="0">
                <a:solidFill>
                  <a:schemeClr val="accent6">
                    <a:lumMod val="75000"/>
                  </a:schemeClr>
                </a:solidFill>
              </a:rPr>
              <a:t>ISI Journal Submission Form</a:t>
            </a:r>
            <a:endParaRPr lang="en-ZA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200400"/>
            <a:ext cx="8458200" cy="3124200"/>
          </a:xfrm>
        </p:spPr>
        <p:txBody>
          <a:bodyPr numCol="2"/>
          <a:lstStyle/>
          <a:p>
            <a:r>
              <a:rPr lang="en-ZA" sz="1700" dirty="0" smtClean="0"/>
              <a:t>Journal title</a:t>
            </a:r>
            <a:r>
              <a:rPr lang="en-ZA" sz="1700" i="1" dirty="0" smtClean="0"/>
              <a:t>*</a:t>
            </a:r>
            <a:r>
              <a:rPr lang="en-ZA" sz="1700" dirty="0" smtClean="0"/>
              <a:t> </a:t>
            </a:r>
          </a:p>
          <a:p>
            <a:r>
              <a:rPr lang="en-ZA" sz="1700" dirty="0" smtClean="0"/>
              <a:t>Editor-in-Chief </a:t>
            </a:r>
          </a:p>
          <a:p>
            <a:r>
              <a:rPr lang="en-ZA" sz="1700" dirty="0" smtClean="0"/>
              <a:t>Publisher’s Address </a:t>
            </a:r>
          </a:p>
          <a:p>
            <a:r>
              <a:rPr lang="en-ZA" sz="1700" b="1" dirty="0" smtClean="0">
                <a:solidFill>
                  <a:schemeClr val="accent6">
                    <a:lumMod val="75000"/>
                  </a:schemeClr>
                </a:solidFill>
              </a:rPr>
              <a:t>Frequency(# of </a:t>
            </a:r>
            <a:r>
              <a:rPr lang="en-ZA" sz="1700" b="1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ZA" sz="1700" b="1" dirty="0" smtClean="0">
                <a:solidFill>
                  <a:schemeClr val="accent6">
                    <a:lumMod val="75000"/>
                  </a:schemeClr>
                </a:solidFill>
              </a:rPr>
              <a:t>ssues p.a.) </a:t>
            </a:r>
          </a:p>
          <a:p>
            <a:r>
              <a:rPr lang="en-ZA" sz="1700" dirty="0" smtClean="0"/>
              <a:t>Country of origin</a:t>
            </a:r>
            <a:r>
              <a:rPr lang="en-ZA" sz="1700" i="1" dirty="0" smtClean="0"/>
              <a:t>*</a:t>
            </a:r>
            <a:r>
              <a:rPr lang="en-ZA" sz="1700" dirty="0" smtClean="0"/>
              <a:t> </a:t>
            </a:r>
          </a:p>
          <a:p>
            <a:r>
              <a:rPr lang="en-ZA" sz="1700" b="1" dirty="0" smtClean="0">
                <a:solidFill>
                  <a:schemeClr val="accent6">
                    <a:lumMod val="75000"/>
                  </a:schemeClr>
                </a:solidFill>
              </a:rPr>
              <a:t>Unique features distinguishing this journal </a:t>
            </a:r>
          </a:p>
          <a:p>
            <a:r>
              <a:rPr lang="en-ZA" sz="1700" dirty="0" smtClean="0"/>
              <a:t>ISSN Print (if applicable) </a:t>
            </a:r>
          </a:p>
          <a:p>
            <a:endParaRPr lang="en-ZA" sz="1700" dirty="0" smtClean="0"/>
          </a:p>
          <a:p>
            <a:endParaRPr lang="en-ZA" sz="1700" dirty="0" smtClean="0"/>
          </a:p>
          <a:p>
            <a:r>
              <a:rPr lang="en-ZA" sz="1700" dirty="0" smtClean="0"/>
              <a:t>ISSN Electronic (if applicable) </a:t>
            </a:r>
          </a:p>
          <a:p>
            <a:r>
              <a:rPr lang="en-ZA" sz="1700" dirty="0" smtClean="0"/>
              <a:t>Journal URL</a:t>
            </a:r>
            <a:r>
              <a:rPr lang="en-ZA" sz="1700" i="1" dirty="0" smtClean="0"/>
              <a:t>*</a:t>
            </a:r>
            <a:r>
              <a:rPr lang="en-ZA" sz="1700" dirty="0" smtClean="0"/>
              <a:t> </a:t>
            </a:r>
          </a:p>
          <a:p>
            <a:r>
              <a:rPr lang="en-ZA" sz="1700" dirty="0" smtClean="0"/>
              <a:t>Publisher name (if available) </a:t>
            </a:r>
          </a:p>
          <a:p>
            <a:r>
              <a:rPr lang="en-ZA" sz="1700" dirty="0" smtClean="0"/>
              <a:t>1st Year of Publication </a:t>
            </a:r>
          </a:p>
          <a:p>
            <a:r>
              <a:rPr lang="en-ZA" sz="1700" dirty="0" smtClean="0"/>
              <a:t>Most recent issue (Vol, ISSN, Yr) </a:t>
            </a:r>
          </a:p>
          <a:p>
            <a:r>
              <a:rPr lang="en-ZA" sz="1700" b="1" dirty="0" smtClean="0">
                <a:solidFill>
                  <a:schemeClr val="accent6">
                    <a:lumMod val="75000"/>
                  </a:schemeClr>
                </a:solidFill>
              </a:rPr>
              <a:t>Journal Scope </a:t>
            </a:r>
          </a:p>
          <a:p>
            <a:r>
              <a:rPr lang="en-ZA" sz="1700" dirty="0" smtClean="0"/>
              <a:t>Contact Details</a:t>
            </a:r>
            <a:r>
              <a:rPr lang="en-ZA" sz="1700" i="1" dirty="0" smtClean="0"/>
              <a:t>*</a:t>
            </a:r>
            <a:r>
              <a:rPr lang="en-ZA" sz="1700" dirty="0" smtClean="0"/>
              <a:t> </a:t>
            </a:r>
          </a:p>
          <a:p>
            <a:r>
              <a:rPr lang="en-ZA" sz="1700" dirty="0" smtClean="0"/>
              <a:t>Phone, Address, Email</a:t>
            </a:r>
            <a:r>
              <a:rPr lang="en-ZA" sz="1700" i="1" dirty="0" smtClean="0"/>
              <a:t>*</a:t>
            </a:r>
            <a:r>
              <a:rPr lang="en-ZA" sz="1700" dirty="0" smtClean="0"/>
              <a:t> </a:t>
            </a:r>
          </a:p>
          <a:p>
            <a:pPr lvl="1">
              <a:lnSpc>
                <a:spcPct val="90000"/>
              </a:lnSpc>
              <a:buNone/>
            </a:pPr>
            <a:endParaRPr lang="en-US" sz="1800" dirty="0" smtClean="0"/>
          </a:p>
        </p:txBody>
      </p:sp>
      <p:pic>
        <p:nvPicPr>
          <p:cNvPr id="6" name="Picture 5" descr="Helena Sirkel blokforma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67600" y="5791200"/>
            <a:ext cx="937096" cy="59787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B030F-4DC0-4FBF-BBE2-FAEAD02F5507}" type="slidenum">
              <a:rPr lang="en-ZA" smtClean="0"/>
              <a:pPr/>
              <a:t>9</a:t>
            </a:fld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981200"/>
            <a:ext cx="845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q"/>
            </a:pPr>
            <a:r>
              <a:rPr lang="en-ZA" b="1" dirty="0" smtClean="0"/>
              <a:t>  </a:t>
            </a:r>
            <a:r>
              <a:rPr lang="en-ZA" sz="2000" b="1" dirty="0" smtClean="0"/>
              <a:t>The main hoops to jump through seem straight forward</a:t>
            </a:r>
          </a:p>
          <a:p>
            <a:pPr lvl="1">
              <a:buFont typeface="Wingdings" pitchFamily="2" charset="2"/>
              <a:buChar char="q"/>
            </a:pPr>
            <a:endParaRPr lang="en-ZA" sz="2000" b="1" dirty="0" smtClean="0"/>
          </a:p>
          <a:p>
            <a:pPr lvl="1">
              <a:buFont typeface="Wingdings" pitchFamily="2" charset="2"/>
              <a:buChar char="q"/>
            </a:pPr>
            <a:r>
              <a:rPr lang="en-ZA" sz="2000" b="1" dirty="0" smtClean="0"/>
              <a:t>  But it is deceptively simple and without real clues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5221</TotalTime>
  <Words>1527</Words>
  <Application>Microsoft Office PowerPoint</Application>
  <PresentationFormat>On-screen Show (4:3)</PresentationFormat>
  <Paragraphs>375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Profile</vt:lpstr>
      <vt:lpstr>Back at the range: The position of the individual journal and author</vt:lpstr>
      <vt:lpstr>The golden grail: It is written in the book of ISI (a.k.a. Thomson-Reuters) </vt:lpstr>
      <vt:lpstr>Why bother with having your journal or article on an index such as ISI?</vt:lpstr>
      <vt:lpstr>What is the SA (DHET) journal position on ISI (and IBSS)?</vt:lpstr>
      <vt:lpstr>South Africa lacking behind in  the ISI stakes – Social Science Index</vt:lpstr>
      <vt:lpstr>  SA journals on ISI (Arts) and IBSS </vt:lpstr>
      <vt:lpstr>SA journal position on ISI  (and IBSS)</vt:lpstr>
      <vt:lpstr>Department of Education’s journal criteria for the approved list </vt:lpstr>
      <vt:lpstr>   ISI Journal Submission Form</vt:lpstr>
      <vt:lpstr>ISI: The name of the game is ‘frequency’ and again ‘frequency’</vt:lpstr>
      <vt:lpstr>   IBSS Submission Form for Journals  </vt:lpstr>
      <vt:lpstr>IBSS hurdles to overcome... or not</vt:lpstr>
      <vt:lpstr>Scopus: A possible alternative to ISI?</vt:lpstr>
      <vt:lpstr>Possible questions for discussion</vt:lpstr>
      <vt:lpstr>Possible questions for authors</vt:lpstr>
      <vt:lpstr>The Sapse article phone conversation*</vt:lpstr>
      <vt:lpstr>Recommendations/’Pressure’ on journals - 1</vt:lpstr>
      <vt:lpstr>Recommendations/’Pressure’ on journals - 2</vt:lpstr>
      <vt:lpstr>Publish or perish…</vt:lpstr>
      <vt:lpstr>Deadline is calling…. Happy writing!</vt:lpstr>
    </vt:vector>
  </TitlesOfParts>
  <Company>University Stellenbosch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Re-adjusting the journalism journal compass to the South: The case of Ecquid Novi</dc:title>
  <dc:creator>Information Technology</dc:creator>
  <cp:lastModifiedBy>Information Technology</cp:lastModifiedBy>
  <cp:revision>187</cp:revision>
  <dcterms:created xsi:type="dcterms:W3CDTF">2006-11-03T09:49:26Z</dcterms:created>
  <dcterms:modified xsi:type="dcterms:W3CDTF">2011-05-11T07:10:41Z</dcterms:modified>
</cp:coreProperties>
</file>