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56" r:id="rId2"/>
    <p:sldId id="311" r:id="rId3"/>
    <p:sldId id="312" r:id="rId4"/>
    <p:sldId id="276" r:id="rId5"/>
    <p:sldId id="313" r:id="rId6"/>
    <p:sldId id="274" r:id="rId7"/>
    <p:sldId id="279" r:id="rId8"/>
    <p:sldId id="305" r:id="rId9"/>
    <p:sldId id="314" r:id="rId10"/>
    <p:sldId id="315" r:id="rId11"/>
    <p:sldId id="316" r:id="rId12"/>
    <p:sldId id="317" r:id="rId13"/>
    <p:sldId id="280" r:id="rId14"/>
    <p:sldId id="318" r:id="rId15"/>
    <p:sldId id="319" r:id="rId16"/>
    <p:sldId id="281" r:id="rId17"/>
    <p:sldId id="320" r:id="rId18"/>
    <p:sldId id="306" r:id="rId19"/>
    <p:sldId id="321" r:id="rId20"/>
    <p:sldId id="322" r:id="rId21"/>
    <p:sldId id="323" r:id="rId22"/>
    <p:sldId id="266" r:id="rId23"/>
    <p:sldId id="324" r:id="rId24"/>
    <p:sldId id="284" r:id="rId25"/>
    <p:sldId id="325" r:id="rId26"/>
    <p:sldId id="326" r:id="rId27"/>
    <p:sldId id="327" r:id="rId28"/>
    <p:sldId id="328" r:id="rId29"/>
    <p:sldId id="329" r:id="rId30"/>
    <p:sldId id="330" r:id="rId31"/>
    <p:sldId id="331" r:id="rId32"/>
    <p:sldId id="289" r:id="rId33"/>
    <p:sldId id="333" r:id="rId34"/>
    <p:sldId id="290" r:id="rId35"/>
    <p:sldId id="291" r:id="rId36"/>
    <p:sldId id="292" r:id="rId37"/>
    <p:sldId id="293" r:id="rId38"/>
    <p:sldId id="294" r:id="rId39"/>
    <p:sldId id="295" r:id="rId40"/>
    <p:sldId id="296" r:id="rId41"/>
    <p:sldId id="297" r:id="rId42"/>
    <p:sldId id="299" r:id="rId43"/>
    <p:sldId id="300" r:id="rId44"/>
    <p:sldId id="308" r:id="rId45"/>
    <p:sldId id="303" r:id="rId46"/>
    <p:sldId id="275" r:id="rId47"/>
    <p:sldId id="332" r:id="rId48"/>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6" d="100"/>
          <a:sy n="46" d="100"/>
        </p:scale>
        <p:origin x="-120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ZA"/>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65AAF124-4D37-4E68-B155-EC1038752D76}" type="datetimeFigureOut">
              <a:rPr lang="en-ZA" smtClean="0"/>
              <a:pPr/>
              <a:t>2010/07/19</a:t>
            </a:fld>
            <a:endParaRPr lang="en-ZA"/>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ZA"/>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ZA"/>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ECA47CDD-E10B-438C-8E58-A587AC041FD6}" type="slidenum">
              <a:rPr lang="en-ZA" smtClean="0"/>
              <a:pPr/>
              <a:t>‹#›</a:t>
            </a:fld>
            <a:endParaRPr lang="en-Z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arl.org/sparc/bm~doc/Access-Reuse_Addendum.pdf"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arl.org/sparc/bm~doc/Access-Reuse_Addendum.pdf"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BBD60F7B-1E7A-47ED-90E6-32C6FDEB0BA0}" type="slidenum">
              <a:rPr lang="en-ZA" smtClean="0"/>
              <a:pPr/>
              <a:t>3</a:t>
            </a:fld>
            <a:endParaRPr lang="en-Z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35</a:t>
            </a:fld>
            <a:endParaRPr lang="en-Z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36</a:t>
            </a:fld>
            <a:endParaRPr lang="en-Z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BBD60F7B-1E7A-47ED-90E6-32C6FDEB0BA0}" type="slidenum">
              <a:rPr lang="en-ZA" smtClean="0"/>
              <a:pPr/>
              <a:t>39</a:t>
            </a:fld>
            <a:endParaRPr lang="en-Z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40</a:t>
            </a:fld>
            <a:endParaRPr lang="en-Z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41</a:t>
            </a:fld>
            <a:endParaRPr lang="en-Z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42</a:t>
            </a:fld>
            <a:endParaRPr lang="en-Z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43</a:t>
            </a:fld>
            <a:endParaRPr lang="en-Z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68E117E0-9C0A-4FE6-920E-BA54CD66FE8D}" type="slidenum">
              <a:rPr lang="en-GB" smtClean="0"/>
              <a:pPr/>
              <a:t>44</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smtClean="0"/>
          </a:p>
        </p:txBody>
      </p:sp>
      <p:sp>
        <p:nvSpPr>
          <p:cNvPr id="4" name="Slide Number Placeholder 3"/>
          <p:cNvSpPr>
            <a:spLocks noGrp="1"/>
          </p:cNvSpPr>
          <p:nvPr>
            <p:ph type="sldNum" sz="quarter" idx="10"/>
          </p:nvPr>
        </p:nvSpPr>
        <p:spPr/>
        <p:txBody>
          <a:bodyPr/>
          <a:lstStyle/>
          <a:p>
            <a:fld id="{BBD60F7B-1E7A-47ED-90E6-32C6FDEB0BA0}" type="slidenum">
              <a:rPr lang="en-ZA" smtClean="0"/>
              <a:pPr/>
              <a:t>8</a:t>
            </a:fld>
            <a:endParaRPr lang="en-Z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90478">
              <a:defRPr/>
            </a:pPr>
            <a:r>
              <a:rPr lang="en-ZA" dirty="0" err="1" smtClean="0"/>
              <a:t>DSpace</a:t>
            </a:r>
            <a:r>
              <a:rPr lang="en-ZA" dirty="0" smtClean="0"/>
              <a:t> preserves and enables easy and open access to all types of digital content including text, images, moving images, mpegs and data sets.  And with an ever-growing community of developers, committed  to continuously expanding and improving the software, each </a:t>
            </a:r>
            <a:r>
              <a:rPr lang="en-ZA" dirty="0" err="1" smtClean="0"/>
              <a:t>DSpace</a:t>
            </a:r>
            <a:r>
              <a:rPr lang="en-ZA" dirty="0" smtClean="0"/>
              <a:t> installation benefits from the next.</a:t>
            </a:r>
          </a:p>
          <a:p>
            <a:endParaRPr lang="en-ZA" dirty="0"/>
          </a:p>
        </p:txBody>
      </p:sp>
      <p:sp>
        <p:nvSpPr>
          <p:cNvPr id="4" name="Slide Number Placeholder 3"/>
          <p:cNvSpPr>
            <a:spLocks noGrp="1"/>
          </p:cNvSpPr>
          <p:nvPr>
            <p:ph type="sldNum" sz="quarter" idx="10"/>
          </p:nvPr>
        </p:nvSpPr>
        <p:spPr/>
        <p:txBody>
          <a:bodyPr/>
          <a:lstStyle/>
          <a:p>
            <a:fld id="{ECA47CDD-E10B-438C-8E58-A587AC041FD6}" type="slidenum">
              <a:rPr lang="en-ZA" smtClean="0"/>
              <a:pPr/>
              <a:t>14</a:t>
            </a:fld>
            <a:endParaRPr lang="en-Z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28 articles</a:t>
            </a:r>
          </a:p>
          <a:p>
            <a:r>
              <a:rPr lang="en-US" dirty="0" smtClean="0"/>
              <a:t>14 proceedings international</a:t>
            </a:r>
          </a:p>
          <a:p>
            <a:r>
              <a:rPr lang="en-US" dirty="0" smtClean="0"/>
              <a:t>4 proceedings national</a:t>
            </a:r>
            <a:endParaRPr lang="en-ZA" dirty="0"/>
          </a:p>
        </p:txBody>
      </p:sp>
      <p:sp>
        <p:nvSpPr>
          <p:cNvPr id="4" name="Slide Number Placeholder 3"/>
          <p:cNvSpPr>
            <a:spLocks noGrp="1"/>
          </p:cNvSpPr>
          <p:nvPr>
            <p:ph type="sldNum" sz="quarter" idx="10"/>
          </p:nvPr>
        </p:nvSpPr>
        <p:spPr/>
        <p:txBody>
          <a:bodyPr/>
          <a:lstStyle/>
          <a:p>
            <a:fld id="{ECA47CDD-E10B-438C-8E58-A587AC041FD6}" type="slidenum">
              <a:rPr lang="en-ZA" smtClean="0"/>
              <a:pPr/>
              <a:t>16</a:t>
            </a:fld>
            <a:endParaRPr lang="en-Z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ZA" dirty="0" smtClean="0"/>
              <a:t>Your article has been accepted for publication in a journal and, like your colleagues, you want it to have the widest possible distribution and impact in the scholarly community. In the past, this required print publication. Today you have other options, like online archiving, but the publication agreement you’ll likely encounter will actually prevent broad</a:t>
            </a:r>
            <a:br>
              <a:rPr lang="en-ZA" dirty="0" smtClean="0"/>
            </a:br>
            <a:r>
              <a:rPr lang="en-ZA" dirty="0" smtClean="0"/>
              <a:t>distribution of your work.</a:t>
            </a:r>
          </a:p>
          <a:p>
            <a:r>
              <a:rPr lang="en-ZA" dirty="0" smtClean="0"/>
              <a:t/>
            </a:r>
            <a:br>
              <a:rPr lang="en-ZA" dirty="0" smtClean="0"/>
            </a:br>
            <a:r>
              <a:rPr lang="en-ZA" dirty="0" smtClean="0"/>
              <a:t>You would never knowingly keep your research from a readership that could benefit from it, but signing a restrictive publication agreement limits your scholarly universe and lessens your impact as an author.</a:t>
            </a:r>
            <a:br>
              <a:rPr lang="en-ZA" dirty="0" smtClean="0"/>
            </a:br>
            <a:endParaRPr lang="en-ZA" dirty="0" smtClean="0"/>
          </a:p>
          <a:p>
            <a:r>
              <a:rPr lang="en-ZA" dirty="0" smtClean="0"/>
              <a:t>Why? According to the traditional publication agreement, all rights —including copyright — go to the journal. You probably want to include sections of your article in later works. You might want to give copies to your class or distribute it among colleagues. And you likely want to place it on your Web page or in an online repository if you had the choice. These are all ways to give your research wide exposure and </a:t>
            </a:r>
            <a:r>
              <a:rPr lang="en-ZA" dirty="0" err="1" smtClean="0"/>
              <a:t>fulfill</a:t>
            </a:r>
            <a:r>
              <a:rPr lang="en-ZA" dirty="0" smtClean="0"/>
              <a:t> your goals as a scholar, but they are inhibited by the traditional agreement. If you sign on the publisher’s dotted line, is there any way</a:t>
            </a:r>
            <a:br>
              <a:rPr lang="en-ZA" dirty="0" smtClean="0"/>
            </a:br>
            <a:r>
              <a:rPr lang="en-ZA" dirty="0" smtClean="0"/>
              <a:t>to retain these critical rights?</a:t>
            </a:r>
          </a:p>
          <a:p>
            <a:r>
              <a:rPr lang="en-ZA" dirty="0" smtClean="0"/>
              <a:t/>
            </a:r>
            <a:br>
              <a:rPr lang="en-ZA" dirty="0" smtClean="0"/>
            </a:br>
            <a:r>
              <a:rPr lang="en-ZA" dirty="0" smtClean="0"/>
              <a:t>Yes. The </a:t>
            </a:r>
            <a:r>
              <a:rPr lang="en-ZA" dirty="0" smtClean="0">
                <a:hlinkClick r:id="rId3" action="ppaction://hlinkfile"/>
              </a:rPr>
              <a:t>SPARC Author Addendum</a:t>
            </a:r>
            <a:r>
              <a:rPr lang="en-ZA" dirty="0" smtClean="0"/>
              <a:t> is a legal instrument that modifies the publisher’s agreement and allows you to keep key rights to your articles. The Author Addendum is a free resource developed by SPARC in partnership with Creative Commons &lt;http://www.creativecommons.org&gt; and Science Commons &lt;http://science.creativecommons.org&gt;, established non-profit organizations that offer a range of copyright options for many different creative </a:t>
            </a:r>
            <a:r>
              <a:rPr lang="en-ZA" dirty="0" err="1" smtClean="0"/>
              <a:t>endeavors</a:t>
            </a:r>
            <a:r>
              <a:rPr lang="en-ZA" dirty="0" smtClean="0"/>
              <a:t>. </a:t>
            </a:r>
          </a:p>
          <a:p>
            <a:r>
              <a:rPr lang="en-ZA" dirty="0" smtClean="0"/>
              <a:t> </a:t>
            </a:r>
          </a:p>
          <a:p>
            <a:endParaRPr lang="en-ZA" dirty="0"/>
          </a:p>
        </p:txBody>
      </p:sp>
      <p:sp>
        <p:nvSpPr>
          <p:cNvPr id="4" name="Slide Number Placeholder 3"/>
          <p:cNvSpPr>
            <a:spLocks noGrp="1"/>
          </p:cNvSpPr>
          <p:nvPr>
            <p:ph type="sldNum" sz="quarter" idx="10"/>
          </p:nvPr>
        </p:nvSpPr>
        <p:spPr/>
        <p:txBody>
          <a:bodyPr/>
          <a:lstStyle/>
          <a:p>
            <a:fld id="{ECA47CDD-E10B-438C-8E58-A587AC041FD6}" type="slidenum">
              <a:rPr lang="en-ZA" smtClean="0"/>
              <a:pPr/>
              <a:t>17</a:t>
            </a:fld>
            <a:endParaRPr lang="en-Z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147B1C10-BD12-45E1-9799-98B312B29CC2}" type="slidenum">
              <a:rPr lang="en-GB" smtClean="0"/>
              <a:pPr/>
              <a:t>18</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ZA" dirty="0" smtClean="0"/>
              <a:t>Your article has been accepted for publication in a journal and, like your colleagues, you want it to have the widest possible distribution and impact in the scholarly community. In the past, this required print publication. Today you have other options, like online archiving, but the publication agreement you’ll likely encounter will actually prevent broad</a:t>
            </a:r>
            <a:br>
              <a:rPr lang="en-ZA" dirty="0" smtClean="0"/>
            </a:br>
            <a:r>
              <a:rPr lang="en-ZA" dirty="0" smtClean="0"/>
              <a:t>distribution of your work.</a:t>
            </a:r>
          </a:p>
          <a:p>
            <a:r>
              <a:rPr lang="en-ZA" dirty="0" smtClean="0"/>
              <a:t/>
            </a:r>
            <a:br>
              <a:rPr lang="en-ZA" dirty="0" smtClean="0"/>
            </a:br>
            <a:r>
              <a:rPr lang="en-ZA" dirty="0" smtClean="0"/>
              <a:t>You would never knowingly keep your research from a readership that could benefit from it, but signing a restrictive publication agreement limits your scholarly universe and lessens your impact as an author.</a:t>
            </a:r>
            <a:br>
              <a:rPr lang="en-ZA" dirty="0" smtClean="0"/>
            </a:br>
            <a:endParaRPr lang="en-ZA" dirty="0" smtClean="0"/>
          </a:p>
          <a:p>
            <a:r>
              <a:rPr lang="en-ZA" dirty="0" smtClean="0"/>
              <a:t>Why? According to the traditional publication agreement, all rights —including copyright — go to the journal. You probably want to include sections of your article in later works. You might want to give copies to your class or distribute it among colleagues. And you likely want to place it on your Web page or in an online repository if you had the choice. These are all ways to give your research wide exposure and </a:t>
            </a:r>
            <a:r>
              <a:rPr lang="en-ZA" dirty="0" err="1" smtClean="0"/>
              <a:t>fulfill</a:t>
            </a:r>
            <a:r>
              <a:rPr lang="en-ZA" dirty="0" smtClean="0"/>
              <a:t> your goals as a scholar, but they are inhibited by the traditional agreement. If you sign on the publisher’s dotted line, is there any way</a:t>
            </a:r>
            <a:br>
              <a:rPr lang="en-ZA" dirty="0" smtClean="0"/>
            </a:br>
            <a:r>
              <a:rPr lang="en-ZA" dirty="0" smtClean="0"/>
              <a:t>to retain these critical rights?</a:t>
            </a:r>
          </a:p>
          <a:p>
            <a:r>
              <a:rPr lang="en-ZA" dirty="0" smtClean="0"/>
              <a:t/>
            </a:r>
            <a:br>
              <a:rPr lang="en-ZA" dirty="0" smtClean="0"/>
            </a:br>
            <a:r>
              <a:rPr lang="en-ZA" dirty="0" smtClean="0"/>
              <a:t>Yes. The </a:t>
            </a:r>
            <a:r>
              <a:rPr lang="en-ZA" dirty="0" smtClean="0">
                <a:hlinkClick r:id="rId3" action="ppaction://hlinkfile"/>
              </a:rPr>
              <a:t>SPARC Author Addendum</a:t>
            </a:r>
            <a:r>
              <a:rPr lang="en-ZA" dirty="0" smtClean="0"/>
              <a:t> is a legal instrument that modifies the publisher’s agreement and allows you to keep key rights to your articles. The Author Addendum is a free resource developed by SPARC in partnership with Creative Commons &lt;http://www.creativecommons.org&gt; and Science Commons &lt;http://science.creativecommons.org&gt;, established non-profit organizations that offer a range of copyright options for many different creative </a:t>
            </a:r>
            <a:r>
              <a:rPr lang="en-ZA" dirty="0" err="1" smtClean="0"/>
              <a:t>endeavors</a:t>
            </a:r>
            <a:r>
              <a:rPr lang="en-ZA" dirty="0" smtClean="0"/>
              <a:t>. </a:t>
            </a:r>
          </a:p>
          <a:p>
            <a:r>
              <a:rPr lang="en-ZA" dirty="0" smtClean="0"/>
              <a:t> </a:t>
            </a:r>
          </a:p>
          <a:p>
            <a:endParaRPr lang="en-ZA" dirty="0"/>
          </a:p>
        </p:txBody>
      </p:sp>
      <p:sp>
        <p:nvSpPr>
          <p:cNvPr id="4" name="Slide Number Placeholder 3"/>
          <p:cNvSpPr>
            <a:spLocks noGrp="1"/>
          </p:cNvSpPr>
          <p:nvPr>
            <p:ph type="sldNum" sz="quarter" idx="10"/>
          </p:nvPr>
        </p:nvSpPr>
        <p:spPr/>
        <p:txBody>
          <a:bodyPr/>
          <a:lstStyle/>
          <a:p>
            <a:fld id="{ECA47CDD-E10B-438C-8E58-A587AC041FD6}" type="slidenum">
              <a:rPr lang="en-ZA" smtClean="0"/>
              <a:pPr/>
              <a:t>19</a:t>
            </a:fld>
            <a:endParaRPr lang="en-Z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276ADE5C-1DC6-4C97-98A3-F0CAC7EB222B}" type="slidenum">
              <a:rPr lang="en-ZA" smtClean="0"/>
              <a:pPr/>
              <a:t>24</a:t>
            </a:fld>
            <a:endParaRPr lang="en-Z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34</a:t>
            </a:fld>
            <a:endParaRPr lang="en-Z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4E7523D3-3082-444D-8476-E3EB1533747E}" type="datetimeFigureOut">
              <a:rPr lang="en-ZA" smtClean="0"/>
              <a:pPr/>
              <a:t>2010/07/19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4E7523D3-3082-444D-8476-E3EB1533747E}" type="datetimeFigureOut">
              <a:rPr lang="en-ZA" smtClean="0"/>
              <a:pPr/>
              <a:t>2010/07/19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4E7523D3-3082-444D-8476-E3EB1533747E}" type="datetimeFigureOut">
              <a:rPr lang="en-ZA" smtClean="0"/>
              <a:pPr/>
              <a:t>2010/07/19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4E7523D3-3082-444D-8476-E3EB1533747E}" type="datetimeFigureOut">
              <a:rPr lang="en-ZA" smtClean="0"/>
              <a:pPr/>
              <a:t>2010/07/19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7523D3-3082-444D-8476-E3EB1533747E}" type="datetimeFigureOut">
              <a:rPr lang="en-ZA" smtClean="0"/>
              <a:pPr/>
              <a:t>2010/07/19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4E7523D3-3082-444D-8476-E3EB1533747E}" type="datetimeFigureOut">
              <a:rPr lang="en-ZA" smtClean="0"/>
              <a:pPr/>
              <a:t>2010/07/19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4E7523D3-3082-444D-8476-E3EB1533747E}" type="datetimeFigureOut">
              <a:rPr lang="en-ZA" smtClean="0"/>
              <a:pPr/>
              <a:t>2010/07/19</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4E7523D3-3082-444D-8476-E3EB1533747E}" type="datetimeFigureOut">
              <a:rPr lang="en-ZA" smtClean="0"/>
              <a:pPr/>
              <a:t>2010/07/19</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7523D3-3082-444D-8476-E3EB1533747E}" type="datetimeFigureOut">
              <a:rPr lang="en-ZA" smtClean="0"/>
              <a:pPr/>
              <a:t>2010/07/19</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7523D3-3082-444D-8476-E3EB1533747E}" type="datetimeFigureOut">
              <a:rPr lang="en-ZA" smtClean="0"/>
              <a:pPr/>
              <a:t>2010/07/19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7523D3-3082-444D-8476-E3EB1533747E}" type="datetimeFigureOut">
              <a:rPr lang="en-ZA" smtClean="0"/>
              <a:pPr/>
              <a:t>2010/07/19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7523D3-3082-444D-8476-E3EB1533747E}" type="datetimeFigureOut">
              <a:rPr lang="en-ZA" smtClean="0"/>
              <a:pPr/>
              <a:t>2010/07/19</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C21A5F-386A-4CB3-89E9-96F09049A5D9}" type="slidenum">
              <a:rPr lang="en-ZA" smtClean="0"/>
              <a:pPr/>
              <a:t>‹#›</a:t>
            </a:fld>
            <a:endParaRPr lang="en-Z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thruBlk="1"/>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dspace.org/"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arl.org/sparc/author/addendum.s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hyperlink" Target="http://wiki.lib.sun.ac.za/index.php/SUNScholar"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 Id="rId4" Type="http://schemas.openxmlformats.org/officeDocument/2006/relationships/image" Target="../media/image48.png"/></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49.jpeg"/><Relationship Id="rId5" Type="http://schemas.openxmlformats.org/officeDocument/2006/relationships/hyperlink" Target="Mechanical%20Engineering%20Project-%20pipe%20inspection%20robot.flv" TargetMode="External"/><Relationship Id="rId4" Type="http://schemas.openxmlformats.org/officeDocument/2006/relationships/image" Target="../media/image3.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51.png"/></Relationships>
</file>

<file path=ppt/slides/_rels/slide3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openreflections.files.wordpress.com/2010/01/open20access-seal.gif" TargetMode="External"/><Relationship Id="rId2" Type="http://schemas.openxmlformats.org/officeDocument/2006/relationships/hyperlink" Target="http://www.earlham.edu/~peters/fos/newsletter/09-02-04.htm" TargetMode="Externa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4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image" Target="../media/image67.png"/><Relationship Id="rId3" Type="http://schemas.openxmlformats.org/officeDocument/2006/relationships/image" Target="../media/image57.png"/><Relationship Id="rId7" Type="http://schemas.openxmlformats.org/officeDocument/2006/relationships/image" Target="../media/image61.png"/><Relationship Id="rId12" Type="http://schemas.openxmlformats.org/officeDocument/2006/relationships/image" Target="../media/image6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60.png"/><Relationship Id="rId11" Type="http://schemas.openxmlformats.org/officeDocument/2006/relationships/image" Target="../media/image65.png"/><Relationship Id="rId5" Type="http://schemas.openxmlformats.org/officeDocument/2006/relationships/image" Target="../media/image59.png"/><Relationship Id="rId10" Type="http://schemas.openxmlformats.org/officeDocument/2006/relationships/image" Target="../media/image64.png"/><Relationship Id="rId4" Type="http://schemas.openxmlformats.org/officeDocument/2006/relationships/image" Target="../media/image58.png"/><Relationship Id="rId9" Type="http://schemas.openxmlformats.org/officeDocument/2006/relationships/image" Target="../media/image63.png"/></Relationships>
</file>

<file path=ppt/slides/_rels/slide45.xml.rels><?xml version="1.0" encoding="UTF-8" standalone="yes"?>
<Relationships xmlns="http://schemas.openxmlformats.org/package/2006/relationships"><Relationship Id="rId2" Type="http://schemas.openxmlformats.org/officeDocument/2006/relationships/hyperlink" Target="mailto:ismith@sun.ac.za"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scholar.sun.ac.za/" TargetMode="External"/><Relationship Id="rId2" Type="http://schemas.openxmlformats.org/officeDocument/2006/relationships/image" Target="../media/image68.jpeg"/><Relationship Id="rId1" Type="http://schemas.openxmlformats.org/officeDocument/2006/relationships/slideLayout" Target="../slideLayouts/slideLayout2.xml"/><Relationship Id="rId5" Type="http://schemas.openxmlformats.org/officeDocument/2006/relationships/hyperlink" Target="http://wiki.lib.sun.ac.za/index.php/SUNScholar" TargetMode="External"/><Relationship Id="rId4" Type="http://schemas.openxmlformats.org/officeDocument/2006/relationships/hyperlink" Target="mailto:scholar@sun.ac.za"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www.davisvibration.com/images/mechanical_engineering_placeholder-2a.jpg" TargetMode="External"/><Relationship Id="rId2" Type="http://schemas.openxmlformats.org/officeDocument/2006/relationships/hyperlink" Target="http://www.vcu.edu/cte/programs/small_grants/2005/robot.jpg" TargetMode="External"/><Relationship Id="rId1" Type="http://schemas.openxmlformats.org/officeDocument/2006/relationships/slideLayout" Target="../slideLayouts/slideLayout2.xml"/><Relationship Id="rId5" Type="http://schemas.openxmlformats.org/officeDocument/2006/relationships/hyperlink" Target="http://mech-eng.curtin.edu.au/staff/lindsay/teaching_interests/pneumatichand/pneumatic_hand.jpg" TargetMode="External"/><Relationship Id="rId4" Type="http://schemas.openxmlformats.org/officeDocument/2006/relationships/hyperlink" Target="http://www.ghsteched.com/MechanicalEngineering.jp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hyperlink" Target="http://lgimages.s3.amazonaws.com/data/imagemanager/7037/mllerustad.gi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hyperlink" Target="http://www.arl.org/newsltr/226/ir.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2276872"/>
            <a:ext cx="8784976" cy="1470025"/>
          </a:xfrm>
        </p:spPr>
        <p:txBody>
          <a:bodyPr>
            <a:normAutofit fontScale="90000"/>
          </a:bodyPr>
          <a:lstStyle/>
          <a:p>
            <a:r>
              <a:rPr lang="en-US" sz="4000" dirty="0" smtClean="0">
                <a:effectLst>
                  <a:outerShdw blurRad="38100" dist="38100" dir="2700000" algn="tl">
                    <a:srgbClr val="000000">
                      <a:alpha val="43137"/>
                    </a:srgbClr>
                  </a:outerShdw>
                </a:effectLst>
              </a:rPr>
              <a:t>Research @ Mechanical &amp; </a:t>
            </a:r>
            <a:r>
              <a:rPr lang="en-US" sz="4000" dirty="0" err="1" smtClean="0">
                <a:effectLst>
                  <a:outerShdw blurRad="38100" dist="38100" dir="2700000" algn="tl">
                    <a:srgbClr val="000000">
                      <a:alpha val="43137"/>
                    </a:srgbClr>
                  </a:outerShdw>
                </a:effectLst>
              </a:rPr>
              <a:t>Mechatronic</a:t>
            </a:r>
            <a:r>
              <a:rPr lang="en-US" sz="4000" dirty="0" smtClean="0">
                <a:effectLst>
                  <a:outerShdw blurRad="38100" dist="38100" dir="2700000" algn="tl">
                    <a:srgbClr val="000000">
                      <a:alpha val="43137"/>
                    </a:srgbClr>
                  </a:outerShdw>
                </a:effectLst>
              </a:rPr>
              <a:t> Engineering</a:t>
            </a:r>
            <a:r>
              <a:rPr lang="en-US" sz="4000" dirty="0" smtClean="0"/>
              <a:t/>
            </a:r>
            <a:br>
              <a:rPr lang="en-US" sz="4000" dirty="0" smtClean="0"/>
            </a:br>
            <a:r>
              <a:rPr lang="en-US" sz="4000" dirty="0" smtClean="0">
                <a:effectLst>
                  <a:outerShdw blurRad="38100" dist="38100" dir="2700000" algn="tl">
                    <a:srgbClr val="000000">
                      <a:alpha val="43137"/>
                    </a:srgbClr>
                  </a:outerShdw>
                </a:effectLst>
              </a:rPr>
              <a:t> </a:t>
            </a:r>
            <a:r>
              <a:rPr lang="en-US" sz="3600" dirty="0" smtClean="0">
                <a:effectLst>
                  <a:outerShdw blurRad="38100" dist="38100" dir="2700000" algn="tl">
                    <a:srgbClr val="000000">
                      <a:alpha val="43137"/>
                    </a:srgbClr>
                  </a:outerShdw>
                </a:effectLst>
              </a:rPr>
              <a:t>Cited more, Preserved forever</a:t>
            </a:r>
            <a:endParaRPr lang="en-ZA" sz="3600" dirty="0"/>
          </a:p>
        </p:txBody>
      </p:sp>
      <p:pic>
        <p:nvPicPr>
          <p:cNvPr id="1026" name="Picture 2"/>
          <p:cNvPicPr>
            <a:picLocks noChangeAspect="1" noChangeArrowheads="1"/>
          </p:cNvPicPr>
          <p:nvPr/>
        </p:nvPicPr>
        <p:blipFill>
          <a:blip r:embed="rId2" cstate="print"/>
          <a:srcRect/>
          <a:stretch>
            <a:fillRect/>
          </a:stretch>
        </p:blipFill>
        <p:spPr bwMode="auto">
          <a:xfrm>
            <a:off x="0" y="332656"/>
            <a:ext cx="9144000" cy="1224136"/>
          </a:xfrm>
          <a:prstGeom prst="rect">
            <a:avLst/>
          </a:prstGeom>
          <a:noFill/>
          <a:ln w="38100">
            <a:solidFill>
              <a:schemeClr val="accent6">
                <a:lumMod val="75000"/>
              </a:schemeClr>
            </a:solidFill>
            <a:miter lim="800000"/>
            <a:headEnd/>
            <a:tailEnd/>
          </a:ln>
        </p:spPr>
      </p:pic>
      <p:sp>
        <p:nvSpPr>
          <p:cNvPr id="5" name="Subtitle 2"/>
          <p:cNvSpPr>
            <a:spLocks noGrp="1"/>
          </p:cNvSpPr>
          <p:nvPr>
            <p:ph type="subTitle" idx="1"/>
          </p:nvPr>
        </p:nvSpPr>
        <p:spPr>
          <a:xfrm>
            <a:off x="323528" y="4581128"/>
            <a:ext cx="8640960" cy="1752600"/>
          </a:xfrm>
        </p:spPr>
        <p:txBody>
          <a:bodyPr>
            <a:normAutofit/>
          </a:bodyPr>
          <a:lstStyle/>
          <a:p>
            <a:r>
              <a:rPr lang="en-US" sz="2400" dirty="0" smtClean="0"/>
              <a:t>Presented to the Dept. of Mechanical and </a:t>
            </a:r>
            <a:r>
              <a:rPr lang="en-US" sz="2400" dirty="0" err="1" smtClean="0"/>
              <a:t>Mechatronic</a:t>
            </a:r>
            <a:r>
              <a:rPr lang="en-US" sz="2400" dirty="0" smtClean="0"/>
              <a:t> Engineering</a:t>
            </a:r>
            <a:br>
              <a:rPr lang="en-US" sz="2400" dirty="0" smtClean="0"/>
            </a:br>
            <a:r>
              <a:rPr lang="en-US" sz="2400" dirty="0" smtClean="0"/>
              <a:t>19 July 2010</a:t>
            </a:r>
          </a:p>
          <a:p>
            <a:endParaRPr lang="en-US" sz="2400" dirty="0"/>
          </a:p>
          <a:p>
            <a:r>
              <a:rPr lang="en-US" sz="2400" dirty="0" smtClean="0"/>
              <a:t>Ina Smith, Hilton Gibson, Paulette Talliard, </a:t>
            </a:r>
            <a:r>
              <a:rPr lang="en-US" sz="2400" dirty="0" err="1" smtClean="0"/>
              <a:t>Corinna</a:t>
            </a:r>
            <a:r>
              <a:rPr lang="en-US" sz="2400" dirty="0" smtClean="0"/>
              <a:t> </a:t>
            </a:r>
            <a:r>
              <a:rPr lang="en-US" sz="2400" dirty="0" err="1" smtClean="0"/>
              <a:t>Truter</a:t>
            </a:r>
            <a:endParaRPr lang="en-ZA" sz="2400" dirty="0"/>
          </a:p>
        </p:txBody>
      </p:sp>
    </p:spTree>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srcRect/>
          <a:stretch>
            <a:fillRect/>
          </a:stretch>
        </p:blipFill>
        <p:spPr bwMode="auto">
          <a:xfrm>
            <a:off x="755576" y="836712"/>
            <a:ext cx="7295456" cy="5688176"/>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827584" y="764704"/>
            <a:ext cx="7416824" cy="5782805"/>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p:cNvPicPr>
            <a:picLocks noChangeAspect="1" noChangeArrowheads="1"/>
          </p:cNvPicPr>
          <p:nvPr/>
        </p:nvPicPr>
        <p:blipFill>
          <a:blip r:embed="rId2" cstate="print"/>
          <a:srcRect/>
          <a:stretch>
            <a:fillRect/>
          </a:stretch>
        </p:blipFill>
        <p:spPr bwMode="auto">
          <a:xfrm>
            <a:off x="827584" y="764704"/>
            <a:ext cx="7488832" cy="5838949"/>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What is </a:t>
            </a:r>
            <a:r>
              <a:rPr lang="en-US" sz="3200" b="1" dirty="0" err="1" smtClean="0">
                <a:effectLst>
                  <a:outerShdw blurRad="38100" dist="38100" dir="2700000" algn="tl">
                    <a:srgbClr val="000000">
                      <a:alpha val="43137"/>
                    </a:srgbClr>
                  </a:outerShdw>
                </a:effectLst>
              </a:rPr>
              <a:t>SUNScholar</a:t>
            </a:r>
            <a:r>
              <a:rPr lang="en-US" sz="3200" b="1" dirty="0" smtClean="0">
                <a:effectLst>
                  <a:outerShdw blurRad="38100" dist="38100" dir="2700000" algn="tl">
                    <a:srgbClr val="000000">
                      <a:alpha val="43137"/>
                    </a:srgbClr>
                  </a:outerShdw>
                </a:effectLst>
              </a:rPr>
              <a:t>? </a:t>
            </a:r>
            <a:br>
              <a:rPr lang="en-US" sz="3200" b="1" dirty="0" smtClean="0">
                <a:effectLst>
                  <a:outerShdw blurRad="38100" dist="38100" dir="2700000" algn="tl">
                    <a:srgbClr val="000000">
                      <a:alpha val="43137"/>
                    </a:srgbClr>
                  </a:outerShdw>
                </a:effectLst>
              </a:rPr>
            </a:br>
            <a:r>
              <a:rPr lang="en-US" sz="2800" b="1" dirty="0" smtClean="0">
                <a:solidFill>
                  <a:srgbClr val="FFC000"/>
                </a:solidFill>
                <a:effectLst>
                  <a:outerShdw blurRad="38100" dist="38100" dir="2700000" algn="tl">
                    <a:srgbClr val="000000">
                      <a:alpha val="43137"/>
                    </a:srgbClr>
                  </a:outerShdw>
                </a:effectLst>
              </a:rPr>
              <a:t>https://scholar.sun.ac.za</a:t>
            </a:r>
            <a:endParaRPr lang="en-ZA" sz="2800" b="1" dirty="0">
              <a:solidFill>
                <a:srgbClr val="FFC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b="1" dirty="0" smtClean="0"/>
              <a:t>Strategic objective </a:t>
            </a:r>
            <a:r>
              <a:rPr lang="en-US" dirty="0" smtClean="0"/>
              <a:t>of library: </a:t>
            </a:r>
            <a:r>
              <a:rPr lang="en-ZA" dirty="0" smtClean="0"/>
              <a:t>Support, develop and contribute to high-level scholarly publication output</a:t>
            </a:r>
            <a:endParaRPr lang="en-US" dirty="0" smtClean="0"/>
          </a:p>
          <a:p>
            <a:r>
              <a:rPr lang="en-US" b="1" dirty="0" smtClean="0"/>
              <a:t>Full text central digital research repository</a:t>
            </a:r>
            <a:r>
              <a:rPr lang="en-US" dirty="0" smtClean="0"/>
              <a:t> of the University of Stellenbosch</a:t>
            </a:r>
          </a:p>
          <a:p>
            <a:r>
              <a:rPr lang="en-US" dirty="0" smtClean="0"/>
              <a:t>Provide </a:t>
            </a:r>
            <a:r>
              <a:rPr lang="en-US" b="1" dirty="0" smtClean="0"/>
              <a:t>open access </a:t>
            </a:r>
            <a:r>
              <a:rPr lang="en-US" dirty="0" smtClean="0"/>
              <a:t>where possible</a:t>
            </a:r>
          </a:p>
          <a:p>
            <a:r>
              <a:rPr lang="en-US" b="1" dirty="0" smtClean="0"/>
              <a:t>Digitally preserve </a:t>
            </a:r>
            <a:r>
              <a:rPr lang="en-US" dirty="0" smtClean="0"/>
              <a:t>research output</a:t>
            </a:r>
          </a:p>
          <a:p>
            <a:endParaRPr lang="en-ZA" dirty="0"/>
          </a:p>
        </p:txBody>
      </p:sp>
      <p:cxnSp>
        <p:nvCxnSpPr>
          <p:cNvPr id="5" name="Straight Connector 4"/>
          <p:cNvCxnSpPr/>
          <p:nvPr/>
        </p:nvCxnSpPr>
        <p:spPr>
          <a:xfrm>
            <a:off x="0" y="1285860"/>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33794" name="Picture 2" descr="http://robynhall.ca/wp-content/uploads/2010/02/logo.png"/>
          <p:cNvPicPr>
            <a:picLocks noChangeAspect="1" noChangeArrowheads="1"/>
          </p:cNvPicPr>
          <p:nvPr/>
        </p:nvPicPr>
        <p:blipFill>
          <a:blip r:embed="rId2" cstate="print"/>
          <a:srcRect/>
          <a:stretch>
            <a:fillRect/>
          </a:stretch>
        </p:blipFill>
        <p:spPr bwMode="auto">
          <a:xfrm>
            <a:off x="7668344" y="188640"/>
            <a:ext cx="720080" cy="1018981"/>
          </a:xfrm>
          <a:prstGeom prst="rect">
            <a:avLst/>
          </a:prstGeom>
          <a:noFill/>
        </p:spPr>
      </p:pic>
    </p:spTree>
  </p:cSld>
  <p:clrMapOvr>
    <a:masterClrMapping/>
  </p:clrMapOvr>
  <p:transition spd="med">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755576" y="1124744"/>
            <a:ext cx="7007424" cy="5463601"/>
          </a:xfrm>
          <a:prstGeom prst="rect">
            <a:avLst/>
          </a:prstGeom>
          <a:noFill/>
          <a:ln w="9525">
            <a:noFill/>
            <a:miter lim="800000"/>
            <a:headEnd/>
            <a:tailEnd/>
          </a:ln>
        </p:spPr>
      </p:pic>
      <p:sp>
        <p:nvSpPr>
          <p:cNvPr id="3" name="TextBox 2"/>
          <p:cNvSpPr txBox="1"/>
          <p:nvPr/>
        </p:nvSpPr>
        <p:spPr>
          <a:xfrm rot="485536">
            <a:off x="5380763" y="2190782"/>
            <a:ext cx="1872208" cy="369332"/>
          </a:xfrm>
          <a:prstGeom prst="rect">
            <a:avLst/>
          </a:prstGeom>
          <a:solidFill>
            <a:schemeClr val="bg1">
              <a:lumMod val="95000"/>
            </a:schemeClr>
          </a:solidFill>
          <a:ln>
            <a:solidFill>
              <a:schemeClr val="accent6">
                <a:lumMod val="75000"/>
              </a:schemeClr>
            </a:solidFill>
          </a:ln>
        </p:spPr>
        <p:txBody>
          <a:bodyPr wrap="square" rtlCol="0">
            <a:spAutoFit/>
          </a:bodyPr>
          <a:lstStyle/>
          <a:p>
            <a:pPr algn="ctr"/>
            <a:r>
              <a:rPr lang="en-US" dirty="0" smtClean="0"/>
              <a:t>907 instances</a:t>
            </a:r>
            <a:endParaRPr lang="en-ZA" dirty="0"/>
          </a:p>
        </p:txBody>
      </p:sp>
      <p:sp>
        <p:nvSpPr>
          <p:cNvPr id="4" name="TextBox 3"/>
          <p:cNvSpPr txBox="1"/>
          <p:nvPr/>
        </p:nvSpPr>
        <p:spPr>
          <a:xfrm>
            <a:off x="2699792" y="332656"/>
            <a:ext cx="4392488" cy="584775"/>
          </a:xfrm>
          <a:prstGeom prst="rect">
            <a:avLst/>
          </a:prstGeom>
          <a:noFill/>
        </p:spPr>
        <p:txBody>
          <a:bodyPr wrap="square" rtlCol="0">
            <a:spAutoFit/>
          </a:bodyPr>
          <a:lstStyle/>
          <a:p>
            <a:r>
              <a:rPr lang="en-US" sz="3200" dirty="0" smtClean="0">
                <a:hlinkClick r:id="rId4"/>
              </a:rPr>
              <a:t>http://dspace.org</a:t>
            </a:r>
            <a:r>
              <a:rPr lang="en-US" sz="3200" dirty="0" smtClean="0"/>
              <a:t> </a:t>
            </a:r>
            <a:endParaRPr lang="en-ZA" sz="3200" dirty="0"/>
          </a:p>
        </p:txBody>
      </p:sp>
    </p:spTree>
  </p:cSld>
  <p:clrMapOvr>
    <a:masterClrMapping/>
  </p:clrMapOvr>
  <p:transition spd="med">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306312" y="0"/>
            <a:ext cx="8837688" cy="6800911"/>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Research Output</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Primary: </a:t>
            </a:r>
          </a:p>
          <a:p>
            <a:pPr lvl="1"/>
            <a:r>
              <a:rPr lang="en-US" b="1" dirty="0" smtClean="0"/>
              <a:t>Research Articles</a:t>
            </a:r>
            <a:r>
              <a:rPr lang="en-US" dirty="0" smtClean="0"/>
              <a:t>, Chapters in Books, Books, </a:t>
            </a:r>
            <a:r>
              <a:rPr lang="en-US" b="1" dirty="0" smtClean="0"/>
              <a:t>Conference Proceedings, Theses, Dissertations</a:t>
            </a:r>
          </a:p>
          <a:p>
            <a:r>
              <a:rPr lang="en-US" dirty="0" smtClean="0"/>
              <a:t>Secondary: </a:t>
            </a:r>
          </a:p>
          <a:p>
            <a:pPr lvl="1"/>
            <a:r>
              <a:rPr lang="en-US" dirty="0" smtClean="0"/>
              <a:t>Inaugural Addresses, Conference Presentations &amp; Posters, Images, Audio- &amp; Audiovisual Clips, Seminars/Open Lectures, Conferences, Experiments, Data sets, and many more!</a:t>
            </a:r>
            <a:endParaRPr lang="en-ZA" dirty="0"/>
          </a:p>
        </p:txBody>
      </p:sp>
      <p:cxnSp>
        <p:nvCxnSpPr>
          <p:cNvPr id="5" name="Straight Connector 4"/>
          <p:cNvCxnSpPr/>
          <p:nvPr/>
        </p:nvCxnSpPr>
        <p:spPr>
          <a:xfrm>
            <a:off x="0" y="1285860"/>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Research Articles</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dirty="0" smtClean="0"/>
              <a:t>Clear copyright (</a:t>
            </a:r>
            <a:r>
              <a:rPr lang="en-US" dirty="0" err="1" smtClean="0"/>
              <a:t>SUNScholar</a:t>
            </a:r>
            <a:r>
              <a:rPr lang="en-US" dirty="0" smtClean="0"/>
              <a:t> Office)</a:t>
            </a:r>
          </a:p>
          <a:p>
            <a:pPr lvl="1"/>
            <a:r>
              <a:rPr lang="en-US" dirty="0" smtClean="0"/>
              <a:t>Negotiate pro-actively – 2</a:t>
            </a:r>
            <a:r>
              <a:rPr lang="en-US" baseline="30000" dirty="0" smtClean="0"/>
              <a:t>nd</a:t>
            </a:r>
            <a:r>
              <a:rPr lang="en-US" dirty="0" smtClean="0"/>
              <a:t> copy on </a:t>
            </a:r>
            <a:r>
              <a:rPr lang="en-US" dirty="0" err="1" smtClean="0"/>
              <a:t>SUNScholar</a:t>
            </a:r>
            <a:endParaRPr lang="en-US" dirty="0" smtClean="0"/>
          </a:p>
          <a:p>
            <a:pPr lvl="1"/>
            <a:r>
              <a:rPr lang="en-US" dirty="0" smtClean="0"/>
              <a:t>Add SPARC Addendum: </a:t>
            </a:r>
            <a:r>
              <a:rPr lang="en-US" sz="2400" dirty="0" smtClean="0">
                <a:hlinkClick r:id="rId3"/>
              </a:rPr>
              <a:t>http://www.arl.org/sparc/author/addendum.shtml</a:t>
            </a:r>
            <a:r>
              <a:rPr lang="en-US" sz="2400" dirty="0" smtClean="0"/>
              <a:t> </a:t>
            </a:r>
          </a:p>
          <a:p>
            <a:r>
              <a:rPr lang="en-US" dirty="0" smtClean="0"/>
              <a:t>Digitize</a:t>
            </a:r>
          </a:p>
          <a:p>
            <a:r>
              <a:rPr lang="en-US" dirty="0" smtClean="0"/>
              <a:t>Submit </a:t>
            </a:r>
            <a:r>
              <a:rPr lang="en-US" dirty="0" err="1" smtClean="0"/>
              <a:t>pdf</a:t>
            </a:r>
            <a:r>
              <a:rPr lang="en-US" dirty="0" smtClean="0"/>
              <a:t> file (or using other </a:t>
            </a:r>
            <a:br>
              <a:rPr lang="en-US" dirty="0" smtClean="0"/>
            </a:br>
            <a:r>
              <a:rPr lang="en-US" dirty="0" smtClean="0"/>
              <a:t>open standard) to </a:t>
            </a:r>
            <a:r>
              <a:rPr lang="en-US" dirty="0" err="1" smtClean="0"/>
              <a:t>SUNScholar</a:t>
            </a:r>
            <a:endParaRPr lang="en-US" dirty="0" smtClean="0"/>
          </a:p>
          <a:p>
            <a:r>
              <a:rPr lang="en-US" dirty="0" smtClean="0"/>
              <a:t>More info: </a:t>
            </a:r>
            <a:r>
              <a:rPr lang="en-US" sz="2400" dirty="0" smtClean="0">
                <a:hlinkClick r:id="rId4"/>
              </a:rPr>
              <a:t>http://wiki.lib.sun.ac.za/index.php/SUNScholar</a:t>
            </a:r>
            <a:r>
              <a:rPr lang="en-US" sz="2400" dirty="0" smtClean="0"/>
              <a:t> </a:t>
            </a:r>
            <a:endParaRPr lang="en-ZA" sz="2400" dirty="0"/>
          </a:p>
        </p:txBody>
      </p:sp>
      <p:cxnSp>
        <p:nvCxnSpPr>
          <p:cNvPr id="5" name="Straight Connector 4"/>
          <p:cNvCxnSpPr/>
          <p:nvPr/>
        </p:nvCxnSpPr>
        <p:spPr>
          <a:xfrm>
            <a:off x="0" y="1285860"/>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95234" name="Picture 2"/>
          <p:cNvPicPr>
            <a:picLocks noChangeAspect="1" noChangeArrowheads="1"/>
          </p:cNvPicPr>
          <p:nvPr/>
        </p:nvPicPr>
        <p:blipFill>
          <a:blip r:embed="rId5" cstate="print"/>
          <a:srcRect/>
          <a:stretch>
            <a:fillRect/>
          </a:stretch>
        </p:blipFill>
        <p:spPr bwMode="auto">
          <a:xfrm rot="757538">
            <a:off x="7185137" y="308012"/>
            <a:ext cx="1274739" cy="1649538"/>
          </a:xfrm>
          <a:prstGeom prst="rect">
            <a:avLst/>
          </a:prstGeom>
          <a:noFill/>
          <a:ln w="9525">
            <a:solidFill>
              <a:schemeClr val="accent6">
                <a:lumMod val="75000"/>
              </a:schemeClr>
            </a:solid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1"/>
          <p:cNvPicPr>
            <a:picLocks noChangeAspect="1" noChangeArrowheads="1"/>
          </p:cNvPicPr>
          <p:nvPr/>
        </p:nvPicPr>
        <p:blipFill>
          <a:blip r:embed="rId3" cstate="print"/>
          <a:srcRect/>
          <a:stretch>
            <a:fillRect/>
          </a:stretch>
        </p:blipFill>
        <p:spPr bwMode="auto">
          <a:xfrm>
            <a:off x="755576" y="404664"/>
            <a:ext cx="7736884" cy="6032352"/>
          </a:xfrm>
          <a:prstGeom prst="rect">
            <a:avLst/>
          </a:prstGeom>
          <a:noFill/>
          <a:ln w="9525">
            <a:noFill/>
            <a:miter lim="800000"/>
            <a:headEnd/>
            <a:tailEnd/>
          </a:ln>
        </p:spPr>
      </p:pic>
      <p:sp>
        <p:nvSpPr>
          <p:cNvPr id="8" name="TextBox 7"/>
          <p:cNvSpPr txBox="1"/>
          <p:nvPr/>
        </p:nvSpPr>
        <p:spPr>
          <a:xfrm>
            <a:off x="6228184" y="2060848"/>
            <a:ext cx="1440160" cy="369332"/>
          </a:xfrm>
          <a:prstGeom prst="rect">
            <a:avLst/>
          </a:prstGeom>
          <a:solidFill>
            <a:schemeClr val="bg1"/>
          </a:solidFill>
          <a:ln>
            <a:solidFill>
              <a:schemeClr val="accent6">
                <a:lumMod val="75000"/>
              </a:schemeClr>
            </a:solidFill>
          </a:ln>
        </p:spPr>
        <p:txBody>
          <a:bodyPr wrap="square" rtlCol="0">
            <a:spAutoFit/>
          </a:bodyPr>
          <a:lstStyle/>
          <a:p>
            <a:r>
              <a:rPr lang="en-US" dirty="0" smtClean="0"/>
              <a:t>Solar Energy</a:t>
            </a:r>
            <a:endParaRPr lang="en-ZA" dirty="0"/>
          </a:p>
        </p:txBody>
      </p:sp>
    </p:spTree>
  </p:cSld>
  <p:clrMapOvr>
    <a:masterClrMapping/>
  </p:clrMapOvr>
  <p:transition spd="med">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Theses &amp; Dissertations</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Submission is mandatory</a:t>
            </a:r>
          </a:p>
          <a:p>
            <a:r>
              <a:rPr lang="en-US" dirty="0" smtClean="0"/>
              <a:t>See guidelines on web</a:t>
            </a:r>
          </a:p>
          <a:p>
            <a:r>
              <a:rPr lang="en-US" dirty="0" smtClean="0"/>
              <a:t>Nominations for December graduation ceremony – starts </a:t>
            </a:r>
            <a:r>
              <a:rPr lang="en-US" dirty="0" smtClean="0">
                <a:solidFill>
                  <a:schemeClr val="tx2">
                    <a:lumMod val="75000"/>
                  </a:schemeClr>
                </a:solidFill>
              </a:rPr>
              <a:t>1 September 2010</a:t>
            </a:r>
          </a:p>
          <a:p>
            <a:pPr lvl="1"/>
            <a:r>
              <a:rPr lang="en-US" dirty="0" smtClean="0"/>
              <a:t>Supervisor nominates</a:t>
            </a:r>
          </a:p>
          <a:p>
            <a:pPr lvl="1"/>
            <a:r>
              <a:rPr lang="en-US" dirty="0" smtClean="0"/>
              <a:t>Student receives an e-mail</a:t>
            </a:r>
          </a:p>
          <a:p>
            <a:pPr lvl="1"/>
            <a:r>
              <a:rPr lang="en-US" dirty="0" smtClean="0"/>
              <a:t>Student submits to IR</a:t>
            </a:r>
            <a:endParaRPr lang="en-ZA" dirty="0"/>
          </a:p>
        </p:txBody>
      </p:sp>
      <p:cxnSp>
        <p:nvCxnSpPr>
          <p:cNvPr id="5" name="Straight Connector 4"/>
          <p:cNvCxnSpPr/>
          <p:nvPr/>
        </p:nvCxnSpPr>
        <p:spPr>
          <a:xfrm>
            <a:off x="0" y="1285860"/>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Research Life Cycle</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a:buNone/>
            </a:pPr>
            <a:r>
              <a:rPr lang="en-ZA" dirty="0" smtClean="0"/>
              <a:t>	</a:t>
            </a:r>
            <a:endParaRPr lang="en-ZA" sz="1200" dirty="0"/>
          </a:p>
        </p:txBody>
      </p:sp>
      <p:cxnSp>
        <p:nvCxnSpPr>
          <p:cNvPr id="4" name="Straight Connector 3"/>
          <p:cNvCxnSpPr/>
          <p:nvPr/>
        </p:nvCxnSpPr>
        <p:spPr>
          <a:xfrm>
            <a:off x="0" y="1285860"/>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p:cNvPicPr>
            <a:picLocks noChangeAspect="1" noChangeArrowheads="1"/>
          </p:cNvPicPr>
          <p:nvPr/>
        </p:nvPicPr>
        <p:blipFill>
          <a:blip r:embed="rId2" cstate="print"/>
          <a:srcRect/>
          <a:stretch>
            <a:fillRect/>
          </a:stretch>
        </p:blipFill>
        <p:spPr bwMode="auto">
          <a:xfrm>
            <a:off x="6804248" y="1340768"/>
            <a:ext cx="2056284" cy="1605860"/>
          </a:xfrm>
          <a:prstGeom prst="rect">
            <a:avLst/>
          </a:prstGeom>
          <a:noFill/>
          <a:ln w="9525">
            <a:noFill/>
            <a:miter lim="800000"/>
            <a:headEnd/>
            <a:tailEnd/>
          </a:ln>
        </p:spPr>
      </p:pic>
      <p:sp>
        <p:nvSpPr>
          <p:cNvPr id="8" name="Curved Left Arrow 7"/>
          <p:cNvSpPr/>
          <p:nvPr/>
        </p:nvSpPr>
        <p:spPr>
          <a:xfrm>
            <a:off x="5436096" y="2924944"/>
            <a:ext cx="1800200" cy="295232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10" name="Curved Down Arrow 9"/>
          <p:cNvSpPr/>
          <p:nvPr/>
        </p:nvSpPr>
        <p:spPr>
          <a:xfrm rot="16200000">
            <a:off x="323528" y="3284984"/>
            <a:ext cx="3168352" cy="2016224"/>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11" name="TextBox 10"/>
          <p:cNvSpPr txBox="1"/>
          <p:nvPr/>
        </p:nvSpPr>
        <p:spPr>
          <a:xfrm>
            <a:off x="6876256" y="2996952"/>
            <a:ext cx="2448272" cy="369332"/>
          </a:xfrm>
          <a:prstGeom prst="rect">
            <a:avLst/>
          </a:prstGeom>
          <a:noFill/>
        </p:spPr>
        <p:txBody>
          <a:bodyPr wrap="square" rtlCol="0">
            <a:spAutoFit/>
          </a:bodyPr>
          <a:lstStyle/>
          <a:p>
            <a:r>
              <a:rPr lang="en-US" dirty="0" smtClean="0"/>
              <a:t>1. Conduct research</a:t>
            </a:r>
            <a:endParaRPr lang="en-ZA" dirty="0"/>
          </a:p>
        </p:txBody>
      </p:sp>
      <p:sp>
        <p:nvSpPr>
          <p:cNvPr id="12" name="TextBox 11"/>
          <p:cNvSpPr txBox="1"/>
          <p:nvPr/>
        </p:nvSpPr>
        <p:spPr>
          <a:xfrm>
            <a:off x="1619672" y="6381328"/>
            <a:ext cx="5328592" cy="369332"/>
          </a:xfrm>
          <a:prstGeom prst="rect">
            <a:avLst/>
          </a:prstGeom>
          <a:noFill/>
        </p:spPr>
        <p:txBody>
          <a:bodyPr wrap="square" rtlCol="0">
            <a:spAutoFit/>
          </a:bodyPr>
          <a:lstStyle/>
          <a:p>
            <a:r>
              <a:rPr lang="en-US" dirty="0" smtClean="0"/>
              <a:t>2. Publish research – journals, books, conferences etc.</a:t>
            </a:r>
            <a:endParaRPr lang="en-ZA" dirty="0"/>
          </a:p>
        </p:txBody>
      </p:sp>
      <p:sp>
        <p:nvSpPr>
          <p:cNvPr id="13" name="TextBox 12"/>
          <p:cNvSpPr txBox="1"/>
          <p:nvPr/>
        </p:nvSpPr>
        <p:spPr>
          <a:xfrm>
            <a:off x="539552" y="1412776"/>
            <a:ext cx="2448272" cy="1200329"/>
          </a:xfrm>
          <a:prstGeom prst="rect">
            <a:avLst/>
          </a:prstGeom>
          <a:noFill/>
        </p:spPr>
        <p:txBody>
          <a:bodyPr wrap="square" rtlCol="0">
            <a:spAutoFit/>
          </a:bodyPr>
          <a:lstStyle/>
          <a:p>
            <a:r>
              <a:rPr lang="en-US" dirty="0" smtClean="0"/>
              <a:t>3. Leads to more research</a:t>
            </a:r>
          </a:p>
          <a:p>
            <a:r>
              <a:rPr lang="en-US" dirty="0" smtClean="0"/>
              <a:t>Improve products etc.</a:t>
            </a:r>
          </a:p>
          <a:p>
            <a:endParaRPr lang="en-ZA" dirty="0"/>
          </a:p>
        </p:txBody>
      </p:sp>
      <p:pic>
        <p:nvPicPr>
          <p:cNvPr id="14" name="Picture 2" descr="ame"/>
          <p:cNvPicPr>
            <a:picLocks noChangeAspect="1" noChangeArrowheads="1"/>
          </p:cNvPicPr>
          <p:nvPr/>
        </p:nvPicPr>
        <p:blipFill>
          <a:blip r:embed="rId3" cstate="print"/>
          <a:srcRect/>
          <a:stretch>
            <a:fillRect/>
          </a:stretch>
        </p:blipFill>
        <p:spPr bwMode="auto">
          <a:xfrm>
            <a:off x="3635896" y="4437112"/>
            <a:ext cx="1296144" cy="1723109"/>
          </a:xfrm>
          <a:prstGeom prst="rect">
            <a:avLst/>
          </a:prstGeom>
          <a:noFill/>
        </p:spPr>
      </p:pic>
      <p:pic>
        <p:nvPicPr>
          <p:cNvPr id="15" name="Picture 5"/>
          <p:cNvPicPr>
            <a:picLocks noChangeAspect="1" noChangeArrowheads="1"/>
          </p:cNvPicPr>
          <p:nvPr/>
        </p:nvPicPr>
        <p:blipFill>
          <a:blip r:embed="rId4" cstate="print"/>
          <a:srcRect/>
          <a:stretch>
            <a:fillRect/>
          </a:stretch>
        </p:blipFill>
        <p:spPr bwMode="auto">
          <a:xfrm>
            <a:off x="3059832" y="1556792"/>
            <a:ext cx="1728192" cy="1296144"/>
          </a:xfrm>
          <a:prstGeom prst="rect">
            <a:avLst/>
          </a:prstGeom>
          <a:noFill/>
          <a:ln w="9525">
            <a:noFill/>
            <a:miter lim="800000"/>
            <a:headEnd/>
            <a:tailEnd/>
          </a:ln>
        </p:spPr>
      </p:pic>
      <p:pic>
        <p:nvPicPr>
          <p:cNvPr id="16" name="Picture 3"/>
          <p:cNvPicPr>
            <a:picLocks noChangeAspect="1" noChangeArrowheads="1"/>
          </p:cNvPicPr>
          <p:nvPr/>
        </p:nvPicPr>
        <p:blipFill>
          <a:blip r:embed="rId5" cstate="print"/>
          <a:srcRect/>
          <a:stretch>
            <a:fillRect/>
          </a:stretch>
        </p:blipFill>
        <p:spPr bwMode="auto">
          <a:xfrm>
            <a:off x="3059832" y="2852936"/>
            <a:ext cx="1728192" cy="1152128"/>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Workflow</a:t>
            </a:r>
            <a:endParaRPr lang="en-ZA" sz="3200" b="1" dirty="0">
              <a:effectLst>
                <a:outerShdw blurRad="38100" dist="38100" dir="2700000" algn="tl">
                  <a:srgbClr val="000000">
                    <a:alpha val="43137"/>
                  </a:srgbClr>
                </a:outerShdw>
              </a:effectLst>
            </a:endParaRPr>
          </a:p>
        </p:txBody>
      </p:sp>
      <p:sp>
        <p:nvSpPr>
          <p:cNvPr id="6" name="AutoShape 3"/>
          <p:cNvSpPr>
            <a:spLocks noChangeArrowheads="1"/>
          </p:cNvSpPr>
          <p:nvPr/>
        </p:nvSpPr>
        <p:spPr bwMode="auto">
          <a:xfrm>
            <a:off x="3276600" y="1484313"/>
            <a:ext cx="2735263" cy="1079500"/>
          </a:xfrm>
          <a:prstGeom prst="downArrowCallout">
            <a:avLst>
              <a:gd name="adj1" fmla="val 63346"/>
              <a:gd name="adj2" fmla="val 63346"/>
              <a:gd name="adj3" fmla="val 16667"/>
              <a:gd name="adj4" fmla="val 66667"/>
            </a:avLst>
          </a:prstGeom>
          <a:solidFill>
            <a:schemeClr val="accent1"/>
          </a:solidFill>
          <a:ln w="9525">
            <a:solidFill>
              <a:schemeClr val="tx1"/>
            </a:solidFill>
            <a:miter lim="800000"/>
            <a:headEnd/>
            <a:tailEnd/>
          </a:ln>
          <a:effectLst/>
        </p:spPr>
        <p:txBody>
          <a:bodyPr wrap="none" anchor="ctr"/>
          <a:lstStyle/>
          <a:p>
            <a:pPr algn="ctr"/>
            <a:r>
              <a:rPr lang="en-ZA" b="1"/>
              <a:t>Submit item</a:t>
            </a:r>
            <a:endParaRPr lang="en-GB" b="1"/>
          </a:p>
        </p:txBody>
      </p:sp>
      <p:sp>
        <p:nvSpPr>
          <p:cNvPr id="7" name="AutoShape 4"/>
          <p:cNvSpPr>
            <a:spLocks noChangeArrowheads="1"/>
          </p:cNvSpPr>
          <p:nvPr/>
        </p:nvSpPr>
        <p:spPr bwMode="auto">
          <a:xfrm>
            <a:off x="3276600" y="2708275"/>
            <a:ext cx="2735263" cy="1079500"/>
          </a:xfrm>
          <a:prstGeom prst="downArrowCallout">
            <a:avLst>
              <a:gd name="adj1" fmla="val 63346"/>
              <a:gd name="adj2" fmla="val 63346"/>
              <a:gd name="adj3" fmla="val 16667"/>
              <a:gd name="adj4" fmla="val 66667"/>
            </a:avLst>
          </a:prstGeom>
          <a:solidFill>
            <a:schemeClr val="accent1"/>
          </a:solidFill>
          <a:ln w="9525">
            <a:solidFill>
              <a:schemeClr val="tx1"/>
            </a:solidFill>
            <a:prstDash val="dash"/>
            <a:miter lim="800000"/>
            <a:headEnd/>
            <a:tailEnd/>
          </a:ln>
          <a:effectLst/>
        </p:spPr>
        <p:txBody>
          <a:bodyPr wrap="none" anchor="ctr"/>
          <a:lstStyle/>
          <a:p>
            <a:pPr algn="ctr"/>
            <a:r>
              <a:rPr lang="en-ZA" b="1"/>
              <a:t>Review item</a:t>
            </a:r>
            <a:endParaRPr lang="en-GB" b="1"/>
          </a:p>
        </p:txBody>
      </p:sp>
      <p:sp>
        <p:nvSpPr>
          <p:cNvPr id="8" name="AutoShape 5"/>
          <p:cNvSpPr>
            <a:spLocks noChangeArrowheads="1"/>
          </p:cNvSpPr>
          <p:nvPr/>
        </p:nvSpPr>
        <p:spPr bwMode="auto">
          <a:xfrm>
            <a:off x="3276600" y="3933825"/>
            <a:ext cx="2735263" cy="1079500"/>
          </a:xfrm>
          <a:prstGeom prst="downArrowCallout">
            <a:avLst>
              <a:gd name="adj1" fmla="val 63346"/>
              <a:gd name="adj2" fmla="val 63346"/>
              <a:gd name="adj3" fmla="val 16667"/>
              <a:gd name="adj4" fmla="val 66667"/>
            </a:avLst>
          </a:prstGeom>
          <a:solidFill>
            <a:schemeClr val="accent1"/>
          </a:solidFill>
          <a:ln w="9525">
            <a:solidFill>
              <a:schemeClr val="tx1"/>
            </a:solidFill>
            <a:prstDash val="dash"/>
            <a:miter lim="800000"/>
            <a:headEnd/>
            <a:tailEnd/>
          </a:ln>
          <a:effectLst/>
        </p:spPr>
        <p:txBody>
          <a:bodyPr wrap="none" anchor="ctr"/>
          <a:lstStyle/>
          <a:p>
            <a:pPr algn="ctr"/>
            <a:r>
              <a:rPr lang="en-ZA" b="1"/>
              <a:t>Edit metadata</a:t>
            </a:r>
            <a:endParaRPr lang="en-GB" b="1"/>
          </a:p>
        </p:txBody>
      </p:sp>
      <p:sp>
        <p:nvSpPr>
          <p:cNvPr id="9" name="AutoShape 6"/>
          <p:cNvSpPr>
            <a:spLocks noChangeArrowheads="1"/>
          </p:cNvSpPr>
          <p:nvPr/>
        </p:nvSpPr>
        <p:spPr bwMode="auto">
          <a:xfrm>
            <a:off x="3276600" y="5157788"/>
            <a:ext cx="2735263" cy="1079500"/>
          </a:xfrm>
          <a:prstGeom prst="downArrowCallout">
            <a:avLst>
              <a:gd name="adj1" fmla="val 63346"/>
              <a:gd name="adj2" fmla="val 63346"/>
              <a:gd name="adj3" fmla="val 16667"/>
              <a:gd name="adj4" fmla="val 66667"/>
            </a:avLst>
          </a:prstGeom>
          <a:solidFill>
            <a:schemeClr val="accent1"/>
          </a:solidFill>
          <a:ln w="9525">
            <a:solidFill>
              <a:schemeClr val="tx1"/>
            </a:solidFill>
            <a:miter lim="800000"/>
            <a:headEnd/>
            <a:tailEnd/>
          </a:ln>
          <a:effectLst/>
        </p:spPr>
        <p:txBody>
          <a:bodyPr wrap="none" anchor="ctr"/>
          <a:lstStyle/>
          <a:p>
            <a:pPr algn="ctr"/>
            <a:r>
              <a:rPr lang="en-ZA" b="1"/>
              <a:t>Available on IR</a:t>
            </a:r>
            <a:endParaRPr lang="en-GB" b="1"/>
          </a:p>
        </p:txBody>
      </p:sp>
      <p:sp>
        <p:nvSpPr>
          <p:cNvPr id="10" name="Line 7"/>
          <p:cNvSpPr>
            <a:spLocks noChangeShapeType="1"/>
          </p:cNvSpPr>
          <p:nvPr/>
        </p:nvSpPr>
        <p:spPr bwMode="auto">
          <a:xfrm flipH="1">
            <a:off x="6011863" y="1773238"/>
            <a:ext cx="360362" cy="0"/>
          </a:xfrm>
          <a:prstGeom prst="line">
            <a:avLst/>
          </a:prstGeom>
          <a:noFill/>
          <a:ln w="9525">
            <a:solidFill>
              <a:schemeClr val="tx1"/>
            </a:solidFill>
            <a:round/>
            <a:headEnd/>
            <a:tailEnd type="triangle" w="med" len="med"/>
          </a:ln>
          <a:effectLst/>
        </p:spPr>
        <p:txBody>
          <a:bodyPr/>
          <a:lstStyle/>
          <a:p>
            <a:endParaRPr lang="en-ZA"/>
          </a:p>
        </p:txBody>
      </p:sp>
      <p:sp>
        <p:nvSpPr>
          <p:cNvPr id="11" name="Line 8"/>
          <p:cNvSpPr>
            <a:spLocks noChangeShapeType="1"/>
          </p:cNvSpPr>
          <p:nvPr/>
        </p:nvSpPr>
        <p:spPr bwMode="auto">
          <a:xfrm>
            <a:off x="6372225" y="1773238"/>
            <a:ext cx="0" cy="1295400"/>
          </a:xfrm>
          <a:prstGeom prst="line">
            <a:avLst/>
          </a:prstGeom>
          <a:noFill/>
          <a:ln w="9525">
            <a:solidFill>
              <a:schemeClr val="tx1"/>
            </a:solidFill>
            <a:round/>
            <a:headEnd/>
            <a:tailEnd/>
          </a:ln>
          <a:effectLst/>
        </p:spPr>
        <p:txBody>
          <a:bodyPr/>
          <a:lstStyle/>
          <a:p>
            <a:endParaRPr lang="en-ZA"/>
          </a:p>
        </p:txBody>
      </p:sp>
      <p:sp>
        <p:nvSpPr>
          <p:cNvPr id="12" name="Line 9"/>
          <p:cNvSpPr>
            <a:spLocks noChangeShapeType="1"/>
          </p:cNvSpPr>
          <p:nvPr/>
        </p:nvSpPr>
        <p:spPr bwMode="auto">
          <a:xfrm flipH="1">
            <a:off x="6011863" y="3068638"/>
            <a:ext cx="360362" cy="0"/>
          </a:xfrm>
          <a:prstGeom prst="line">
            <a:avLst/>
          </a:prstGeom>
          <a:noFill/>
          <a:ln w="9525">
            <a:solidFill>
              <a:schemeClr val="tx1"/>
            </a:solidFill>
            <a:round/>
            <a:headEnd/>
            <a:tailEnd/>
          </a:ln>
          <a:effectLst/>
        </p:spPr>
        <p:txBody>
          <a:bodyPr/>
          <a:lstStyle/>
          <a:p>
            <a:endParaRPr lang="en-ZA"/>
          </a:p>
        </p:txBody>
      </p:sp>
      <p:sp>
        <p:nvSpPr>
          <p:cNvPr id="13" name="Text Box 10"/>
          <p:cNvSpPr txBox="1">
            <a:spLocks noChangeArrowheads="1"/>
          </p:cNvSpPr>
          <p:nvPr/>
        </p:nvSpPr>
        <p:spPr bwMode="auto">
          <a:xfrm rot="16200000">
            <a:off x="5841207" y="2232819"/>
            <a:ext cx="792162" cy="304800"/>
          </a:xfrm>
          <a:prstGeom prst="rect">
            <a:avLst/>
          </a:prstGeom>
          <a:noFill/>
          <a:ln w="9525">
            <a:noFill/>
            <a:miter lim="800000"/>
            <a:headEnd/>
            <a:tailEnd/>
          </a:ln>
          <a:effectLst/>
        </p:spPr>
        <p:txBody>
          <a:bodyPr>
            <a:spAutoFit/>
          </a:bodyPr>
          <a:lstStyle/>
          <a:p>
            <a:pPr>
              <a:spcBef>
                <a:spcPct val="50000"/>
              </a:spcBef>
            </a:pPr>
            <a:r>
              <a:rPr lang="en-ZA" sz="1400"/>
              <a:t>Reject</a:t>
            </a:r>
            <a:endParaRPr lang="en-GB" sz="1400"/>
          </a:p>
        </p:txBody>
      </p:sp>
      <p:sp>
        <p:nvSpPr>
          <p:cNvPr id="14" name="Line 11"/>
          <p:cNvSpPr>
            <a:spLocks noChangeShapeType="1"/>
          </p:cNvSpPr>
          <p:nvPr/>
        </p:nvSpPr>
        <p:spPr bwMode="auto">
          <a:xfrm flipV="1">
            <a:off x="6659563" y="1628775"/>
            <a:ext cx="0" cy="3887788"/>
          </a:xfrm>
          <a:prstGeom prst="line">
            <a:avLst/>
          </a:prstGeom>
          <a:noFill/>
          <a:ln w="9525">
            <a:solidFill>
              <a:schemeClr val="tx1"/>
            </a:solidFill>
            <a:round/>
            <a:headEnd/>
            <a:tailEnd/>
          </a:ln>
          <a:effectLst/>
        </p:spPr>
        <p:txBody>
          <a:bodyPr/>
          <a:lstStyle/>
          <a:p>
            <a:endParaRPr lang="en-ZA"/>
          </a:p>
        </p:txBody>
      </p:sp>
      <p:sp>
        <p:nvSpPr>
          <p:cNvPr id="15" name="Line 12"/>
          <p:cNvSpPr>
            <a:spLocks noChangeShapeType="1"/>
          </p:cNvSpPr>
          <p:nvPr/>
        </p:nvSpPr>
        <p:spPr bwMode="auto">
          <a:xfrm flipH="1">
            <a:off x="6011863" y="1628775"/>
            <a:ext cx="647700" cy="0"/>
          </a:xfrm>
          <a:prstGeom prst="line">
            <a:avLst/>
          </a:prstGeom>
          <a:noFill/>
          <a:ln w="9525">
            <a:solidFill>
              <a:schemeClr val="tx1"/>
            </a:solidFill>
            <a:round/>
            <a:headEnd/>
            <a:tailEnd type="triangle" w="med" len="med"/>
          </a:ln>
          <a:effectLst/>
        </p:spPr>
        <p:txBody>
          <a:bodyPr/>
          <a:lstStyle/>
          <a:p>
            <a:endParaRPr lang="en-ZA"/>
          </a:p>
        </p:txBody>
      </p:sp>
      <p:sp>
        <p:nvSpPr>
          <p:cNvPr id="16" name="Line 13"/>
          <p:cNvSpPr>
            <a:spLocks noChangeShapeType="1"/>
          </p:cNvSpPr>
          <p:nvPr/>
        </p:nvSpPr>
        <p:spPr bwMode="auto">
          <a:xfrm flipH="1">
            <a:off x="6011863" y="5516563"/>
            <a:ext cx="647700" cy="0"/>
          </a:xfrm>
          <a:prstGeom prst="line">
            <a:avLst/>
          </a:prstGeom>
          <a:noFill/>
          <a:ln w="9525">
            <a:solidFill>
              <a:schemeClr val="tx1"/>
            </a:solidFill>
            <a:round/>
            <a:headEnd/>
            <a:tailEnd/>
          </a:ln>
          <a:effectLst/>
        </p:spPr>
        <p:txBody>
          <a:bodyPr/>
          <a:lstStyle/>
          <a:p>
            <a:endParaRPr lang="en-ZA"/>
          </a:p>
        </p:txBody>
      </p:sp>
      <p:sp>
        <p:nvSpPr>
          <p:cNvPr id="17" name="Text Box 14"/>
          <p:cNvSpPr txBox="1">
            <a:spLocks noChangeArrowheads="1"/>
          </p:cNvSpPr>
          <p:nvPr/>
        </p:nvSpPr>
        <p:spPr bwMode="auto">
          <a:xfrm rot="16200000">
            <a:off x="4956175" y="3405188"/>
            <a:ext cx="4032250" cy="336550"/>
          </a:xfrm>
          <a:prstGeom prst="rect">
            <a:avLst/>
          </a:prstGeom>
          <a:noFill/>
          <a:ln w="9525">
            <a:noFill/>
            <a:miter lim="800000"/>
            <a:headEnd/>
            <a:tailEnd/>
          </a:ln>
          <a:effectLst/>
        </p:spPr>
        <p:txBody>
          <a:bodyPr>
            <a:spAutoFit/>
          </a:bodyPr>
          <a:lstStyle/>
          <a:p>
            <a:pPr>
              <a:spcBef>
                <a:spcPct val="50000"/>
              </a:spcBef>
            </a:pPr>
            <a:r>
              <a:rPr lang="en-ZA" sz="1600"/>
              <a:t>Notification to Submitter &amp; Subscribers</a:t>
            </a:r>
            <a:endParaRPr lang="en-GB" sz="1600"/>
          </a:p>
        </p:txBody>
      </p:sp>
      <p:cxnSp>
        <p:nvCxnSpPr>
          <p:cNvPr id="18" name="Straight Connector 17"/>
          <p:cNvCxnSpPr/>
          <p:nvPr/>
        </p:nvCxnSpPr>
        <p:spPr>
          <a:xfrm>
            <a:off x="0" y="1285860"/>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ZA" dirty="0"/>
          </a:p>
        </p:txBody>
      </p:sp>
      <p:pic>
        <p:nvPicPr>
          <p:cNvPr id="4" name="Picture 1"/>
          <p:cNvPicPr>
            <a:picLocks noChangeAspect="1" noChangeArrowheads="1"/>
          </p:cNvPicPr>
          <p:nvPr/>
        </p:nvPicPr>
        <p:blipFill>
          <a:blip r:embed="rId2" cstate="print"/>
          <a:srcRect/>
          <a:stretch>
            <a:fillRect/>
          </a:stretch>
        </p:blipFill>
        <p:spPr bwMode="auto">
          <a:xfrm>
            <a:off x="214282" y="1285860"/>
            <a:ext cx="2382221" cy="1857388"/>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1285852" y="1857364"/>
            <a:ext cx="2476432" cy="1930843"/>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a:stretch>
            <a:fillRect/>
          </a:stretch>
        </p:blipFill>
        <p:spPr bwMode="auto">
          <a:xfrm>
            <a:off x="2500298" y="2428868"/>
            <a:ext cx="2452662" cy="1912310"/>
          </a:xfrm>
          <a:prstGeom prst="rect">
            <a:avLst/>
          </a:prstGeom>
          <a:noFill/>
          <a:ln w="9525">
            <a:noFill/>
            <a:miter lim="800000"/>
            <a:headEnd/>
            <a:tailEnd/>
          </a:ln>
        </p:spPr>
      </p:pic>
      <p:pic>
        <p:nvPicPr>
          <p:cNvPr id="7" name="Picture 4"/>
          <p:cNvPicPr>
            <a:picLocks noChangeAspect="1" noChangeArrowheads="1"/>
          </p:cNvPicPr>
          <p:nvPr/>
        </p:nvPicPr>
        <p:blipFill>
          <a:blip r:embed="rId5" cstate="print"/>
          <a:srcRect/>
          <a:stretch>
            <a:fillRect/>
          </a:stretch>
        </p:blipFill>
        <p:spPr bwMode="auto">
          <a:xfrm>
            <a:off x="3357554" y="3071810"/>
            <a:ext cx="2714644" cy="2116574"/>
          </a:xfrm>
          <a:prstGeom prst="rect">
            <a:avLst/>
          </a:prstGeom>
          <a:noFill/>
          <a:ln w="9525">
            <a:noFill/>
            <a:miter lim="800000"/>
            <a:headEnd/>
            <a:tailEnd/>
          </a:ln>
        </p:spPr>
      </p:pic>
      <p:pic>
        <p:nvPicPr>
          <p:cNvPr id="8" name="Picture 5"/>
          <p:cNvPicPr>
            <a:picLocks noChangeAspect="1" noChangeArrowheads="1"/>
          </p:cNvPicPr>
          <p:nvPr/>
        </p:nvPicPr>
        <p:blipFill>
          <a:blip r:embed="rId6" cstate="print"/>
          <a:srcRect/>
          <a:stretch>
            <a:fillRect/>
          </a:stretch>
        </p:blipFill>
        <p:spPr bwMode="auto">
          <a:xfrm>
            <a:off x="4643438" y="3993248"/>
            <a:ext cx="2833622" cy="2209339"/>
          </a:xfrm>
          <a:prstGeom prst="rect">
            <a:avLst/>
          </a:prstGeom>
          <a:noFill/>
          <a:ln w="9525">
            <a:noFill/>
            <a:miter lim="800000"/>
            <a:headEnd/>
            <a:tailEnd/>
          </a:ln>
        </p:spPr>
      </p:pic>
      <p:sp>
        <p:nvSpPr>
          <p:cNvPr id="9" name="Oval 8"/>
          <p:cNvSpPr/>
          <p:nvPr/>
        </p:nvSpPr>
        <p:spPr>
          <a:xfrm>
            <a:off x="2627784" y="1268760"/>
            <a:ext cx="714380"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ZA" dirty="0"/>
          </a:p>
        </p:txBody>
      </p:sp>
      <p:sp>
        <p:nvSpPr>
          <p:cNvPr id="10" name="Oval 9"/>
          <p:cNvSpPr/>
          <p:nvPr/>
        </p:nvSpPr>
        <p:spPr>
          <a:xfrm>
            <a:off x="3995936" y="1772816"/>
            <a:ext cx="714380"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ZA" dirty="0"/>
          </a:p>
        </p:txBody>
      </p:sp>
      <p:sp>
        <p:nvSpPr>
          <p:cNvPr id="11" name="Oval 10"/>
          <p:cNvSpPr/>
          <p:nvPr/>
        </p:nvSpPr>
        <p:spPr>
          <a:xfrm>
            <a:off x="5143504" y="2428868"/>
            <a:ext cx="714380"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en-ZA" dirty="0"/>
          </a:p>
        </p:txBody>
      </p:sp>
      <p:sp>
        <p:nvSpPr>
          <p:cNvPr id="12" name="Oval 11"/>
          <p:cNvSpPr/>
          <p:nvPr/>
        </p:nvSpPr>
        <p:spPr>
          <a:xfrm>
            <a:off x="6143636" y="3286124"/>
            <a:ext cx="714380"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a:t>
            </a:r>
            <a:endParaRPr lang="en-ZA" dirty="0"/>
          </a:p>
        </p:txBody>
      </p:sp>
      <p:sp>
        <p:nvSpPr>
          <p:cNvPr id="13" name="Oval 12"/>
          <p:cNvSpPr/>
          <p:nvPr/>
        </p:nvSpPr>
        <p:spPr>
          <a:xfrm>
            <a:off x="7572396" y="4214818"/>
            <a:ext cx="714380"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ZA" dirty="0"/>
          </a:p>
        </p:txBody>
      </p:sp>
      <p:sp>
        <p:nvSpPr>
          <p:cNvPr id="14"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Submission Process</a:t>
            </a:r>
            <a:endParaRPr kumimoji="0" lang="en-ZA"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endParaRPr>
          </a:p>
        </p:txBody>
      </p:sp>
      <p:cxnSp>
        <p:nvCxnSpPr>
          <p:cNvPr id="16" name="Straight Connector 15"/>
          <p:cNvCxnSpPr/>
          <p:nvPr/>
        </p:nvCxnSpPr>
        <p:spPr>
          <a:xfrm>
            <a:off x="0" y="1196752"/>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srcRect/>
          <a:stretch>
            <a:fillRect/>
          </a:stretch>
        </p:blipFill>
        <p:spPr bwMode="auto">
          <a:xfrm>
            <a:off x="602180" y="476672"/>
            <a:ext cx="7757816" cy="6048672"/>
          </a:xfrm>
          <a:prstGeom prst="rect">
            <a:avLst/>
          </a:prstGeom>
          <a:noFill/>
          <a:ln w="9525">
            <a:noFill/>
            <a:miter lim="800000"/>
            <a:headEnd/>
            <a:tailEnd/>
          </a:ln>
        </p:spPr>
      </p:pic>
      <p:sp>
        <p:nvSpPr>
          <p:cNvPr id="4" name="TextBox 3"/>
          <p:cNvSpPr txBox="1"/>
          <p:nvPr/>
        </p:nvSpPr>
        <p:spPr>
          <a:xfrm>
            <a:off x="3995936" y="3068960"/>
            <a:ext cx="2880320" cy="1077218"/>
          </a:xfrm>
          <a:prstGeom prst="rect">
            <a:avLst/>
          </a:prstGeom>
          <a:noFill/>
          <a:ln>
            <a:solidFill>
              <a:schemeClr val="accent6">
                <a:lumMod val="75000"/>
              </a:schemeClr>
            </a:solidFill>
          </a:ln>
        </p:spPr>
        <p:txBody>
          <a:bodyPr wrap="square" rtlCol="0">
            <a:spAutoFit/>
          </a:bodyPr>
          <a:lstStyle/>
          <a:p>
            <a:r>
              <a:rPr lang="en-US" sz="1600" dirty="0" smtClean="0"/>
              <a:t>Research Articles</a:t>
            </a:r>
          </a:p>
          <a:p>
            <a:r>
              <a:rPr lang="en-US" sz="1600" dirty="0" smtClean="0"/>
              <a:t>Conference Proceedings</a:t>
            </a:r>
          </a:p>
          <a:p>
            <a:r>
              <a:rPr lang="en-US" sz="1600" dirty="0" smtClean="0"/>
              <a:t>Chapters in Books</a:t>
            </a:r>
          </a:p>
          <a:p>
            <a:r>
              <a:rPr lang="en-US" sz="1600" dirty="0" smtClean="0"/>
              <a:t>Theses/Dissertations supervised</a:t>
            </a:r>
            <a:endParaRPr lang="en-ZA" sz="1600" dirty="0"/>
          </a:p>
        </p:txBody>
      </p:sp>
      <p:sp>
        <p:nvSpPr>
          <p:cNvPr id="5" name="Right Brace 4"/>
          <p:cNvSpPr/>
          <p:nvPr/>
        </p:nvSpPr>
        <p:spPr>
          <a:xfrm>
            <a:off x="6876256" y="2996952"/>
            <a:ext cx="216024" cy="1224136"/>
          </a:xfrm>
          <a:prstGeom prst="rightBrace">
            <a:avLst>
              <a:gd name="adj1" fmla="val 8333"/>
              <a:gd name="adj2" fmla="val 50000"/>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
        <p:nvSpPr>
          <p:cNvPr id="6" name="TextBox 5"/>
          <p:cNvSpPr txBox="1"/>
          <p:nvPr/>
        </p:nvSpPr>
        <p:spPr>
          <a:xfrm>
            <a:off x="7236296" y="3429000"/>
            <a:ext cx="1584176" cy="369332"/>
          </a:xfrm>
          <a:prstGeom prst="rect">
            <a:avLst/>
          </a:prstGeom>
          <a:noFill/>
        </p:spPr>
        <p:txBody>
          <a:bodyPr wrap="square" rtlCol="0">
            <a:spAutoFit/>
          </a:bodyPr>
          <a:lstStyle/>
          <a:p>
            <a:r>
              <a:rPr lang="en-US" dirty="0" err="1" smtClean="0"/>
              <a:t>SUNScholar</a:t>
            </a:r>
            <a:endParaRPr lang="en-ZA" dirty="0"/>
          </a:p>
        </p:txBody>
      </p:sp>
    </p:spTree>
  </p:cSld>
  <p:clrMapOvr>
    <a:masterClrMapping/>
  </p:clrMapOvr>
  <p:transition spd="med">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srcRect/>
          <a:stretch>
            <a:fillRect/>
          </a:stretch>
        </p:blipFill>
        <p:spPr bwMode="auto">
          <a:xfrm>
            <a:off x="971600" y="836712"/>
            <a:ext cx="7056784" cy="5502086"/>
          </a:xfrm>
          <a:prstGeom prst="rect">
            <a:avLst/>
          </a:prstGeom>
          <a:noFill/>
          <a:ln w="9525">
            <a:noFill/>
            <a:miter lim="800000"/>
            <a:headEnd/>
            <a:tailEnd/>
          </a:ln>
        </p:spPr>
      </p:pic>
      <p:sp>
        <p:nvSpPr>
          <p:cNvPr id="3" name="Title 1"/>
          <p:cNvSpPr txBox="1">
            <a:spLocks/>
          </p:cNvSpPr>
          <p:nvPr/>
        </p:nvSpPr>
        <p:spPr>
          <a:xfrm>
            <a:off x="457200" y="274638"/>
            <a:ext cx="8229600" cy="11430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Links from web page </a:t>
            </a:r>
            <a:r>
              <a:rPr kumimoji="0" lang="en-US" sz="2800" b="1" i="0"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to full text on </a:t>
            </a:r>
            <a:r>
              <a:rPr kumimoji="0" lang="en-US" sz="2800" b="1" i="0" u="none" strike="noStrike" kern="1200" cap="none" spc="0" normalizeH="0" noProof="0" dirty="0" err="1" smtClean="0">
                <a:ln>
                  <a:noFill/>
                </a:ln>
                <a:solidFill>
                  <a:schemeClr val="tx1"/>
                </a:solidFill>
                <a:effectLst>
                  <a:outerShdw blurRad="38100" dist="38100" dir="2700000" algn="tl">
                    <a:srgbClr val="000000">
                      <a:alpha val="43137"/>
                    </a:srgbClr>
                  </a:outerShdw>
                </a:effectLst>
                <a:uLnTx/>
                <a:uFillTx/>
                <a:latin typeface="+mj-lt"/>
                <a:ea typeface="+mj-ea"/>
                <a:cs typeface="+mj-cs"/>
              </a:rPr>
              <a:t>SUNScholar</a:t>
            </a:r>
            <a:endParaRPr kumimoji="0" lang="en-ZA"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j-lt"/>
              <a:ea typeface="+mj-ea"/>
              <a:cs typeface="+mj-cs"/>
            </a:endParaRPr>
          </a:p>
        </p:txBody>
      </p:sp>
    </p:spTree>
  </p:cSld>
  <p:clrMapOvr>
    <a:masterClrMapping/>
  </p:clrMapOvr>
  <p:transition spd="med">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Research Output</a:t>
            </a:r>
            <a:endParaRPr lang="en-ZA" sz="3200" b="1" dirty="0">
              <a:effectLst>
                <a:outerShdw blurRad="38100" dist="38100" dir="2700000" algn="tl">
                  <a:srgbClr val="000000">
                    <a:alpha val="43137"/>
                  </a:srgbClr>
                </a:outerShdw>
              </a:effectLst>
            </a:endParaRPr>
          </a:p>
        </p:txBody>
      </p:sp>
      <p:pic>
        <p:nvPicPr>
          <p:cNvPr id="8194" name="Picture 2"/>
          <p:cNvPicPr>
            <a:picLocks noChangeAspect="1" noChangeArrowheads="1"/>
          </p:cNvPicPr>
          <p:nvPr/>
        </p:nvPicPr>
        <p:blipFill>
          <a:blip r:embed="rId3" cstate="print"/>
          <a:srcRect/>
          <a:stretch>
            <a:fillRect/>
          </a:stretch>
        </p:blipFill>
        <p:spPr bwMode="auto">
          <a:xfrm>
            <a:off x="714348" y="2285992"/>
            <a:ext cx="2473765" cy="3199474"/>
          </a:xfrm>
          <a:prstGeom prst="rect">
            <a:avLst/>
          </a:prstGeom>
          <a:noFill/>
          <a:ln w="9525">
            <a:solidFill>
              <a:schemeClr val="accent6">
                <a:lumMod val="75000"/>
              </a:schemeClr>
            </a:solid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5148064" y="2420888"/>
            <a:ext cx="3710278" cy="2173918"/>
          </a:xfrm>
          <a:prstGeom prst="rect">
            <a:avLst/>
          </a:prstGeom>
          <a:noFill/>
          <a:ln w="9525">
            <a:solidFill>
              <a:schemeClr val="accent6">
                <a:lumMod val="75000"/>
              </a:schemeClr>
            </a:solidFill>
            <a:miter lim="800000"/>
            <a:headEnd/>
            <a:tailEnd/>
          </a:ln>
        </p:spPr>
      </p:pic>
      <p:cxnSp>
        <p:nvCxnSpPr>
          <p:cNvPr id="9" name="Straight Arrow Connector 8"/>
          <p:cNvCxnSpPr/>
          <p:nvPr/>
        </p:nvCxnSpPr>
        <p:spPr>
          <a:xfrm>
            <a:off x="3214678" y="3857628"/>
            <a:ext cx="1933386" cy="3420"/>
          </a:xfrm>
          <a:prstGeom prst="straightConnector1">
            <a:avLst/>
          </a:prstGeom>
          <a:ln w="57150">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14348" y="1714488"/>
            <a:ext cx="2500330" cy="369332"/>
          </a:xfrm>
          <a:prstGeom prst="rect">
            <a:avLst/>
          </a:prstGeom>
          <a:noFill/>
        </p:spPr>
        <p:txBody>
          <a:bodyPr wrap="square" rtlCol="0">
            <a:spAutoFit/>
          </a:bodyPr>
          <a:lstStyle/>
          <a:p>
            <a:r>
              <a:rPr lang="en-US" dirty="0" smtClean="0"/>
              <a:t>Research Report System</a:t>
            </a:r>
            <a:endParaRPr lang="en-ZA" dirty="0"/>
          </a:p>
        </p:txBody>
      </p:sp>
      <p:sp>
        <p:nvSpPr>
          <p:cNvPr id="20" name="TextBox 19"/>
          <p:cNvSpPr txBox="1"/>
          <p:nvPr/>
        </p:nvSpPr>
        <p:spPr>
          <a:xfrm>
            <a:off x="5796136" y="2060848"/>
            <a:ext cx="2857520" cy="369332"/>
          </a:xfrm>
          <a:prstGeom prst="rect">
            <a:avLst/>
          </a:prstGeom>
          <a:noFill/>
        </p:spPr>
        <p:txBody>
          <a:bodyPr wrap="square" rtlCol="0">
            <a:spAutoFit/>
          </a:bodyPr>
          <a:lstStyle/>
          <a:p>
            <a:r>
              <a:rPr lang="en-US" dirty="0" smtClean="0"/>
              <a:t>With links to full text</a:t>
            </a:r>
            <a:endParaRPr lang="en-ZA" dirty="0"/>
          </a:p>
        </p:txBody>
      </p:sp>
      <p:sp>
        <p:nvSpPr>
          <p:cNvPr id="21" name="TextBox 20"/>
          <p:cNvSpPr txBox="1"/>
          <p:nvPr/>
        </p:nvSpPr>
        <p:spPr>
          <a:xfrm>
            <a:off x="179512" y="6488668"/>
            <a:ext cx="4071966" cy="369332"/>
          </a:xfrm>
          <a:prstGeom prst="rect">
            <a:avLst/>
          </a:prstGeom>
          <a:noFill/>
        </p:spPr>
        <p:txBody>
          <a:bodyPr wrap="square" rtlCol="0">
            <a:spAutoFit/>
          </a:bodyPr>
          <a:lstStyle/>
          <a:p>
            <a:r>
              <a:rPr lang="en-US" i="1" dirty="0" smtClean="0"/>
              <a:t>Currently investigated</a:t>
            </a:r>
            <a:endParaRPr lang="en-ZA" i="1" dirty="0"/>
          </a:p>
        </p:txBody>
      </p:sp>
      <p:cxnSp>
        <p:nvCxnSpPr>
          <p:cNvPr id="10" name="Straight Connector 9"/>
          <p:cNvCxnSpPr/>
          <p:nvPr/>
        </p:nvCxnSpPr>
        <p:spPr>
          <a:xfrm>
            <a:off x="0" y="1285860"/>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11" name="Picture 3"/>
          <p:cNvPicPr>
            <a:picLocks noChangeAspect="1" noChangeArrowheads="1"/>
          </p:cNvPicPr>
          <p:nvPr/>
        </p:nvPicPr>
        <p:blipFill>
          <a:blip r:embed="rId5" cstate="print"/>
          <a:srcRect/>
          <a:stretch>
            <a:fillRect/>
          </a:stretch>
        </p:blipFill>
        <p:spPr bwMode="auto">
          <a:xfrm>
            <a:off x="2555776" y="4132578"/>
            <a:ext cx="2070340" cy="2725422"/>
          </a:xfrm>
          <a:prstGeom prst="rect">
            <a:avLst/>
          </a:prstGeom>
          <a:noFill/>
          <a:ln w="9525">
            <a:solidFill>
              <a:schemeClr val="accent6">
                <a:lumMod val="75000"/>
              </a:schemeClr>
            </a:solidFill>
            <a:miter lim="800000"/>
            <a:headEnd/>
            <a:tailEnd/>
          </a:ln>
        </p:spPr>
      </p:pic>
    </p:spTree>
  </p:cSld>
  <p:clrMapOvr>
    <a:masterClrMapping/>
  </p:clrMapOvr>
  <p:transition spd="med">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323528" y="116632"/>
            <a:ext cx="8464043" cy="6599308"/>
          </a:xfrm>
          <a:prstGeom prst="rect">
            <a:avLst/>
          </a:prstGeom>
          <a:noFill/>
          <a:ln w="9525">
            <a:noFill/>
            <a:miter lim="800000"/>
            <a:headEnd/>
            <a:tailEnd/>
          </a:ln>
        </p:spPr>
      </p:pic>
      <p:sp>
        <p:nvSpPr>
          <p:cNvPr id="3" name="Rectangular Callout 2"/>
          <p:cNvSpPr/>
          <p:nvPr/>
        </p:nvSpPr>
        <p:spPr>
          <a:xfrm>
            <a:off x="5220072" y="3717032"/>
            <a:ext cx="2423762" cy="854976"/>
          </a:xfrm>
          <a:prstGeom prst="wedgeRectCallout">
            <a:avLst>
              <a:gd name="adj1" fmla="val -153552"/>
              <a:gd name="adj2" fmla="val -18305"/>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Top-Level Community:</a:t>
            </a:r>
          </a:p>
          <a:p>
            <a:pPr algn="ctr"/>
            <a:r>
              <a:rPr lang="en-US" dirty="0" smtClean="0"/>
              <a:t>Engineering</a:t>
            </a:r>
            <a:endParaRPr lang="en-ZA" dirty="0"/>
          </a:p>
        </p:txBody>
      </p:sp>
    </p:spTree>
  </p:cSld>
  <p:clrMapOvr>
    <a:masterClrMapping/>
  </p:clrMapOvr>
  <p:transition spd="med">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467544" y="188640"/>
            <a:ext cx="8352928" cy="6512674"/>
          </a:xfrm>
          <a:prstGeom prst="rect">
            <a:avLst/>
          </a:prstGeom>
          <a:noFill/>
          <a:ln w="9525">
            <a:noFill/>
            <a:miter lim="800000"/>
            <a:headEnd/>
            <a:tailEnd/>
          </a:ln>
        </p:spPr>
      </p:pic>
      <p:sp>
        <p:nvSpPr>
          <p:cNvPr id="3" name="Rectangular Callout 2"/>
          <p:cNvSpPr/>
          <p:nvPr/>
        </p:nvSpPr>
        <p:spPr>
          <a:xfrm>
            <a:off x="4500562" y="2786058"/>
            <a:ext cx="2214578" cy="928694"/>
          </a:xfrm>
          <a:prstGeom prst="wedgeRectCallout">
            <a:avLst>
              <a:gd name="adj1" fmla="val -69968"/>
              <a:gd name="adj2" fmla="val 185155"/>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Sub-Communities:</a:t>
            </a:r>
          </a:p>
          <a:p>
            <a:pPr algn="ctr"/>
            <a:r>
              <a:rPr lang="en-US" dirty="0" smtClean="0"/>
              <a:t>Departments</a:t>
            </a:r>
            <a:endParaRPr lang="en-ZA" dirty="0"/>
          </a:p>
        </p:txBody>
      </p:sp>
      <p:sp>
        <p:nvSpPr>
          <p:cNvPr id="4" name="Rectangular Callout 3"/>
          <p:cNvSpPr/>
          <p:nvPr/>
        </p:nvSpPr>
        <p:spPr>
          <a:xfrm>
            <a:off x="2627784" y="980728"/>
            <a:ext cx="2214578" cy="928694"/>
          </a:xfrm>
          <a:prstGeom prst="wedgeRectCallout">
            <a:avLst>
              <a:gd name="adj1" fmla="val 111113"/>
              <a:gd name="adj2" fmla="val 50034"/>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Customized per Faculty</a:t>
            </a:r>
            <a:endParaRPr lang="en-ZA" dirty="0"/>
          </a:p>
        </p:txBody>
      </p:sp>
    </p:spTree>
  </p:cSld>
  <p:clrMapOvr>
    <a:masterClrMapping/>
  </p:clrMapOvr>
  <p:transition spd="med">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395536" y="260648"/>
            <a:ext cx="8205737" cy="6397910"/>
          </a:xfrm>
          <a:prstGeom prst="rect">
            <a:avLst/>
          </a:prstGeom>
          <a:noFill/>
          <a:ln w="9525">
            <a:noFill/>
            <a:miter lim="800000"/>
            <a:headEnd/>
            <a:tailEnd/>
          </a:ln>
        </p:spPr>
      </p:pic>
      <p:sp>
        <p:nvSpPr>
          <p:cNvPr id="3" name="Rectangular Callout 2"/>
          <p:cNvSpPr/>
          <p:nvPr/>
        </p:nvSpPr>
        <p:spPr>
          <a:xfrm>
            <a:off x="5148064" y="4077072"/>
            <a:ext cx="2214578" cy="928694"/>
          </a:xfrm>
          <a:prstGeom prst="wedgeRectCallout">
            <a:avLst>
              <a:gd name="adj1" fmla="val -97633"/>
              <a:gd name="adj2" fmla="val 92602"/>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 most recent submissions listed on Collection home page</a:t>
            </a:r>
            <a:endParaRPr lang="en-ZA" dirty="0"/>
          </a:p>
        </p:txBody>
      </p:sp>
      <p:sp>
        <p:nvSpPr>
          <p:cNvPr id="5" name="Flowchart: Process 4"/>
          <p:cNvSpPr/>
          <p:nvPr/>
        </p:nvSpPr>
        <p:spPr>
          <a:xfrm>
            <a:off x="1331640" y="4005064"/>
            <a:ext cx="3024336" cy="936104"/>
          </a:xfrm>
          <a:prstGeom prst="flowChartProcess">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cSld>
  <p:clrMapOvr>
    <a:masterClrMapping/>
  </p:clrMapOvr>
  <p:transition spd="med">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179512" y="116631"/>
            <a:ext cx="8496944" cy="6624961"/>
          </a:xfrm>
          <a:prstGeom prst="rect">
            <a:avLst/>
          </a:prstGeom>
          <a:noFill/>
          <a:ln w="9525">
            <a:noFill/>
            <a:miter lim="800000"/>
            <a:headEnd/>
            <a:tailEnd/>
          </a:ln>
        </p:spPr>
      </p:pic>
      <p:pic>
        <p:nvPicPr>
          <p:cNvPr id="99330" name="Picture 2" descr="http://www.mecheng.sun.ac.za/AboutUs/personnel/academic/tmh/thomas.jpg"/>
          <p:cNvPicPr>
            <a:picLocks noChangeAspect="1" noChangeArrowheads="1"/>
          </p:cNvPicPr>
          <p:nvPr/>
        </p:nvPicPr>
        <p:blipFill>
          <a:blip r:embed="rId3" cstate="print"/>
          <a:srcRect/>
          <a:stretch>
            <a:fillRect/>
          </a:stretch>
        </p:blipFill>
        <p:spPr bwMode="auto">
          <a:xfrm>
            <a:off x="5004048" y="2564904"/>
            <a:ext cx="895350" cy="1209676"/>
          </a:xfrm>
          <a:prstGeom prst="rect">
            <a:avLst/>
          </a:prstGeom>
          <a:noFill/>
        </p:spPr>
      </p:pic>
    </p:spTree>
  </p:cSld>
  <p:clrMapOvr>
    <a:masterClrMapping/>
  </p:clrMapOvr>
  <p:transition spd="med">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827584" y="1360978"/>
            <a:ext cx="7050289" cy="5497022"/>
          </a:xfrm>
          <a:prstGeom prst="rect">
            <a:avLst/>
          </a:prstGeom>
          <a:noFill/>
          <a:ln w="9525">
            <a:noFill/>
            <a:miter lim="800000"/>
            <a:headEnd/>
            <a:tailEnd/>
          </a:ln>
        </p:spPr>
      </p:pic>
      <p:sp>
        <p:nvSpPr>
          <p:cNvPr id="4" name="Title 1"/>
          <p:cNvSpPr txBox="1">
            <a:spLocks/>
          </p:cNvSpPr>
          <p:nvPr/>
        </p:nvSpPr>
        <p:spPr>
          <a:xfrm>
            <a:off x="457200" y="274638"/>
            <a:ext cx="8229600" cy="11430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Document Streaming Module</a:t>
            </a:r>
            <a:endParaRPr kumimoji="0" lang="en-ZA"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j-lt"/>
              <a:ea typeface="+mj-ea"/>
              <a:cs typeface="+mj-cs"/>
            </a:endParaRPr>
          </a:p>
        </p:txBody>
      </p:sp>
      <p:cxnSp>
        <p:nvCxnSpPr>
          <p:cNvPr id="5" name="Straight Connector 4"/>
          <p:cNvCxnSpPr/>
          <p:nvPr/>
        </p:nvCxnSpPr>
        <p:spPr>
          <a:xfrm>
            <a:off x="0" y="1285860"/>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508104" y="4581128"/>
            <a:ext cx="2664296" cy="1200329"/>
          </a:xfrm>
          <a:prstGeom prst="rect">
            <a:avLst/>
          </a:prstGeom>
          <a:solidFill>
            <a:schemeClr val="bg1"/>
          </a:solidFill>
          <a:ln>
            <a:solidFill>
              <a:schemeClr val="accent1"/>
            </a:solidFill>
          </a:ln>
        </p:spPr>
        <p:txBody>
          <a:bodyPr wrap="square" rtlCol="0">
            <a:spAutoFit/>
          </a:bodyPr>
          <a:lstStyle/>
          <a:p>
            <a:r>
              <a:rPr lang="en-ZA" dirty="0" smtClean="0"/>
              <a:t>Enables in-browser viewing of document files for a wide variety of document formats</a:t>
            </a:r>
            <a:endParaRPr lang="en-ZA" dirty="0"/>
          </a:p>
        </p:txBody>
      </p:sp>
      <p:sp>
        <p:nvSpPr>
          <p:cNvPr id="7" name="Rectangle 6"/>
          <p:cNvSpPr/>
          <p:nvPr/>
        </p:nvSpPr>
        <p:spPr>
          <a:xfrm>
            <a:off x="539552" y="692696"/>
            <a:ext cx="4572000" cy="646331"/>
          </a:xfrm>
          <a:prstGeom prst="rect">
            <a:avLst/>
          </a:prstGeom>
        </p:spPr>
        <p:txBody>
          <a:bodyPr>
            <a:spAutoFit/>
          </a:bodyPr>
          <a:lstStyle/>
          <a:p>
            <a:r>
              <a:rPr lang="en-US" b="1" dirty="0" smtClean="0"/>
              <a:t>Also: Audiovisual Streaming </a:t>
            </a:r>
            <a:r>
              <a:rPr lang="en-US" dirty="0" smtClean="0"/>
              <a:t>Module, </a:t>
            </a:r>
          </a:p>
          <a:p>
            <a:r>
              <a:rPr lang="en-US" b="1" dirty="0" smtClean="0"/>
              <a:t>Image Zoom </a:t>
            </a:r>
            <a:r>
              <a:rPr lang="en-US" dirty="0" smtClean="0"/>
              <a:t>Module </a:t>
            </a:r>
            <a:endParaRPr lang="en-ZA" dirty="0"/>
          </a:p>
        </p:txBody>
      </p:sp>
    </p:spTree>
  </p:cSld>
  <p:clrMapOvr>
    <a:masterClrMapping/>
  </p:clrMapOvr>
  <p:transition spd="med">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pic>
        <p:nvPicPr>
          <p:cNvPr id="107526" name="Picture 6" descr="http://www.siusic.com/wphchen/wp-content/uploads/2007/01/404screen2.jpg"/>
          <p:cNvPicPr>
            <a:picLocks noChangeAspect="1" noChangeArrowheads="1"/>
          </p:cNvPicPr>
          <p:nvPr/>
        </p:nvPicPr>
        <p:blipFill>
          <a:blip r:embed="rId3" cstate="print"/>
          <a:srcRect/>
          <a:stretch>
            <a:fillRect/>
          </a:stretch>
        </p:blipFill>
        <p:spPr bwMode="auto">
          <a:xfrm>
            <a:off x="285720" y="214290"/>
            <a:ext cx="7947478" cy="6357982"/>
          </a:xfrm>
          <a:prstGeom prst="rect">
            <a:avLst/>
          </a:prstGeom>
          <a:noFill/>
        </p:spPr>
      </p:pic>
      <p:pic>
        <p:nvPicPr>
          <p:cNvPr id="107523" name="Picture 3"/>
          <p:cNvPicPr>
            <a:picLocks noChangeAspect="1" noChangeArrowheads="1"/>
          </p:cNvPicPr>
          <p:nvPr/>
        </p:nvPicPr>
        <p:blipFill>
          <a:blip r:embed="rId4" cstate="print"/>
          <a:srcRect/>
          <a:stretch>
            <a:fillRect/>
          </a:stretch>
        </p:blipFill>
        <p:spPr bwMode="auto">
          <a:xfrm>
            <a:off x="5072066" y="1357298"/>
            <a:ext cx="3616579" cy="2443161"/>
          </a:xfrm>
          <a:prstGeom prst="rect">
            <a:avLst/>
          </a:prstGeom>
          <a:noFill/>
          <a:ln w="9525">
            <a:noFill/>
            <a:miter lim="800000"/>
            <a:headEnd/>
            <a:tailEnd/>
          </a:ln>
        </p:spPr>
      </p:pic>
      <p:pic>
        <p:nvPicPr>
          <p:cNvPr id="107524" name="Picture 4"/>
          <p:cNvPicPr>
            <a:picLocks noChangeAspect="1" noChangeArrowheads="1"/>
          </p:cNvPicPr>
          <p:nvPr/>
        </p:nvPicPr>
        <p:blipFill>
          <a:blip r:embed="rId5" cstate="print"/>
          <a:srcRect/>
          <a:stretch>
            <a:fillRect/>
          </a:stretch>
        </p:blipFill>
        <p:spPr bwMode="auto">
          <a:xfrm>
            <a:off x="3304430" y="4635767"/>
            <a:ext cx="3895725" cy="1724025"/>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971600" y="1196752"/>
            <a:ext cx="6791400" cy="5295170"/>
          </a:xfrm>
          <a:prstGeom prst="rect">
            <a:avLst/>
          </a:prstGeom>
          <a:noFill/>
          <a:ln w="9525">
            <a:noFill/>
            <a:miter lim="800000"/>
            <a:headEnd/>
            <a:tailEnd/>
          </a:ln>
        </p:spPr>
      </p:pic>
      <p:sp>
        <p:nvSpPr>
          <p:cNvPr id="4" name="Flowchart: Process 3"/>
          <p:cNvSpPr/>
          <p:nvPr/>
        </p:nvSpPr>
        <p:spPr>
          <a:xfrm>
            <a:off x="1691680" y="5877272"/>
            <a:ext cx="1296144" cy="360040"/>
          </a:xfrm>
          <a:prstGeom prst="flowChartProcess">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ln>
                <a:solidFill>
                  <a:schemeClr val="accent6">
                    <a:lumMod val="75000"/>
                  </a:schemeClr>
                </a:solidFill>
              </a:ln>
              <a:noFill/>
            </a:endParaRPr>
          </a:p>
        </p:txBody>
      </p:sp>
    </p:spTree>
  </p:cSld>
  <p:clrMapOvr>
    <a:masterClrMapping/>
  </p:clrMapOvr>
  <p:transition spd="med">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323528" y="116632"/>
            <a:ext cx="8320026" cy="6487021"/>
          </a:xfrm>
          <a:prstGeom prst="rect">
            <a:avLst/>
          </a:prstGeom>
          <a:noFill/>
          <a:ln w="9525">
            <a:noFill/>
            <a:miter lim="800000"/>
            <a:headEnd/>
            <a:tailEnd/>
          </a:ln>
        </p:spPr>
      </p:pic>
      <p:pic>
        <p:nvPicPr>
          <p:cNvPr id="8195" name="Picture 3"/>
          <p:cNvPicPr>
            <a:picLocks noChangeAspect="1" noChangeArrowheads="1"/>
          </p:cNvPicPr>
          <p:nvPr/>
        </p:nvPicPr>
        <p:blipFill>
          <a:blip r:embed="rId3" cstate="print"/>
          <a:srcRect/>
          <a:stretch>
            <a:fillRect/>
          </a:stretch>
        </p:blipFill>
        <p:spPr bwMode="auto">
          <a:xfrm>
            <a:off x="5940152" y="1628800"/>
            <a:ext cx="3024336" cy="4219877"/>
          </a:xfrm>
          <a:prstGeom prst="rect">
            <a:avLst/>
          </a:prstGeom>
          <a:noFill/>
          <a:ln w="9525">
            <a:solidFill>
              <a:srgbClr val="FFC000"/>
            </a:solidFill>
            <a:miter lim="800000"/>
            <a:headEnd/>
            <a:tailEnd/>
          </a:ln>
        </p:spPr>
      </p:pic>
    </p:spTree>
  </p:cSld>
  <p:clrMapOvr>
    <a:masterClrMapping/>
  </p:clrMapOvr>
  <p:transition spd="med">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cstate="print"/>
          <a:srcRect/>
          <a:stretch>
            <a:fillRect/>
          </a:stretch>
        </p:blipFill>
        <p:spPr bwMode="auto">
          <a:xfrm>
            <a:off x="0" y="528804"/>
            <a:ext cx="9144000" cy="6329196"/>
          </a:xfrm>
          <a:prstGeom prst="rect">
            <a:avLst/>
          </a:prstGeom>
          <a:noFill/>
          <a:ln w="9525">
            <a:noFill/>
            <a:miter lim="800000"/>
            <a:headEnd/>
            <a:tailEnd/>
          </a:ln>
        </p:spPr>
      </p:pic>
      <p:pic>
        <p:nvPicPr>
          <p:cNvPr id="7172" name="Picture 4"/>
          <p:cNvPicPr>
            <a:picLocks noChangeAspect="1" noChangeArrowheads="1"/>
          </p:cNvPicPr>
          <p:nvPr/>
        </p:nvPicPr>
        <p:blipFill>
          <a:blip r:embed="rId3" cstate="print"/>
          <a:srcRect/>
          <a:stretch>
            <a:fillRect/>
          </a:stretch>
        </p:blipFill>
        <p:spPr bwMode="auto">
          <a:xfrm>
            <a:off x="6500826" y="214290"/>
            <a:ext cx="2456810" cy="3429024"/>
          </a:xfrm>
          <a:prstGeom prst="rect">
            <a:avLst/>
          </a:prstGeom>
          <a:noFill/>
          <a:ln w="9525">
            <a:solidFill>
              <a:schemeClr val="accent6">
                <a:lumMod val="75000"/>
              </a:schemeClr>
            </a:solidFill>
            <a:miter lim="800000"/>
            <a:headEnd/>
            <a:tailEnd/>
          </a:ln>
        </p:spPr>
      </p:pic>
      <p:cxnSp>
        <p:nvCxnSpPr>
          <p:cNvPr id="10" name="Straight Connector 9"/>
          <p:cNvCxnSpPr/>
          <p:nvPr/>
        </p:nvCxnSpPr>
        <p:spPr>
          <a:xfrm>
            <a:off x="3571868" y="5715016"/>
            <a:ext cx="4786346"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flipH="1" flipV="1">
            <a:off x="7322363" y="4679165"/>
            <a:ext cx="2071702" cy="1588"/>
          </a:xfrm>
          <a:prstGeom prst="straightConnector1">
            <a:avLst/>
          </a:prstGeom>
          <a:ln>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6" name="Picture 2"/>
          <p:cNvPicPr>
            <a:picLocks noChangeAspect="1" noChangeArrowheads="1"/>
          </p:cNvPicPr>
          <p:nvPr/>
        </p:nvPicPr>
        <p:blipFill>
          <a:blip r:embed="rId4" cstate="print"/>
          <a:srcRect/>
          <a:stretch>
            <a:fillRect/>
          </a:stretch>
        </p:blipFill>
        <p:spPr bwMode="auto">
          <a:xfrm rot="20928555">
            <a:off x="619802" y="407999"/>
            <a:ext cx="1761815" cy="2483714"/>
          </a:xfrm>
          <a:prstGeom prst="rect">
            <a:avLst/>
          </a:prstGeom>
          <a:noFill/>
          <a:ln w="9525">
            <a:solidFill>
              <a:schemeClr val="accent6">
                <a:lumMod val="75000"/>
              </a:schemeClr>
            </a:solidFill>
            <a:miter lim="800000"/>
            <a:headEnd/>
            <a:tailEnd/>
          </a:ln>
        </p:spPr>
      </p:pic>
    </p:spTree>
  </p:cSld>
  <p:clrMapOvr>
    <a:masterClrMapping/>
  </p:clrMapOvr>
  <p:transition spd="med">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cstate="print"/>
          <a:srcRect/>
          <a:stretch>
            <a:fillRect/>
          </a:stretch>
        </p:blipFill>
        <p:spPr bwMode="auto">
          <a:xfrm>
            <a:off x="899592" y="692696"/>
            <a:ext cx="1728192" cy="1296144"/>
          </a:xfrm>
          <a:prstGeom prst="rect">
            <a:avLst/>
          </a:prstGeom>
          <a:noFill/>
          <a:ln w="9525">
            <a:noFill/>
            <a:miter lim="800000"/>
            <a:headEnd/>
            <a:tailEnd/>
          </a:ln>
        </p:spPr>
      </p:pic>
      <p:pic>
        <p:nvPicPr>
          <p:cNvPr id="3" name="Picture 3"/>
          <p:cNvPicPr>
            <a:picLocks noChangeAspect="1" noChangeArrowheads="1"/>
          </p:cNvPicPr>
          <p:nvPr/>
        </p:nvPicPr>
        <p:blipFill>
          <a:blip r:embed="rId3" cstate="print"/>
          <a:srcRect/>
          <a:stretch>
            <a:fillRect/>
          </a:stretch>
        </p:blipFill>
        <p:spPr bwMode="auto">
          <a:xfrm>
            <a:off x="1835696" y="2132856"/>
            <a:ext cx="1728192" cy="1152128"/>
          </a:xfrm>
          <a:prstGeom prst="rect">
            <a:avLst/>
          </a:prstGeom>
          <a:noFill/>
          <a:ln w="9525">
            <a:noFill/>
            <a:miter lim="800000"/>
            <a:headEnd/>
            <a:tailEnd/>
          </a:ln>
        </p:spPr>
      </p:pic>
      <p:pic>
        <p:nvPicPr>
          <p:cNvPr id="4" name="Picture 2" descr="ame"/>
          <p:cNvPicPr>
            <a:picLocks noChangeAspect="1" noChangeArrowheads="1"/>
          </p:cNvPicPr>
          <p:nvPr/>
        </p:nvPicPr>
        <p:blipFill>
          <a:blip r:embed="rId4" cstate="print"/>
          <a:srcRect/>
          <a:stretch>
            <a:fillRect/>
          </a:stretch>
        </p:blipFill>
        <p:spPr bwMode="auto">
          <a:xfrm>
            <a:off x="2987824" y="3717032"/>
            <a:ext cx="1296144" cy="1723109"/>
          </a:xfrm>
          <a:prstGeom prst="rect">
            <a:avLst/>
          </a:prstGeom>
          <a:noFill/>
        </p:spPr>
      </p:pic>
      <p:pic>
        <p:nvPicPr>
          <p:cNvPr id="116738" name="Picture 2" descr="http://www.barry-wehmiller.com/image/FleetwoodGoldcoW/Automatic/wmv%20icon.jpg">
            <a:hlinkClick r:id="rId5" action="ppaction://hlinkfile"/>
          </p:cNvPr>
          <p:cNvPicPr>
            <a:picLocks noChangeAspect="1" noChangeArrowheads="1"/>
          </p:cNvPicPr>
          <p:nvPr/>
        </p:nvPicPr>
        <p:blipFill>
          <a:blip r:embed="rId6" cstate="print"/>
          <a:srcRect/>
          <a:stretch>
            <a:fillRect/>
          </a:stretch>
        </p:blipFill>
        <p:spPr bwMode="auto">
          <a:xfrm>
            <a:off x="4067944" y="1484784"/>
            <a:ext cx="514350" cy="523875"/>
          </a:xfrm>
          <a:prstGeom prst="rect">
            <a:avLst/>
          </a:prstGeom>
          <a:noFill/>
        </p:spPr>
      </p:pic>
      <p:sp>
        <p:nvSpPr>
          <p:cNvPr id="6" name="TextBox 5"/>
          <p:cNvSpPr txBox="1"/>
          <p:nvPr/>
        </p:nvSpPr>
        <p:spPr>
          <a:xfrm>
            <a:off x="5796136" y="1052736"/>
            <a:ext cx="2952328" cy="4801314"/>
          </a:xfrm>
          <a:prstGeom prst="rect">
            <a:avLst/>
          </a:prstGeom>
          <a:noFill/>
        </p:spPr>
        <p:txBody>
          <a:bodyPr wrap="square" rtlCol="0">
            <a:spAutoFit/>
          </a:bodyPr>
          <a:lstStyle/>
          <a:p>
            <a:r>
              <a:rPr lang="en-US" dirty="0" smtClean="0">
                <a:solidFill>
                  <a:schemeClr val="tx2">
                    <a:lumMod val="75000"/>
                  </a:schemeClr>
                </a:solidFill>
                <a:latin typeface="Goudy Stout" pitchFamily="18" charset="0"/>
              </a:rPr>
              <a:t>Research Articles</a:t>
            </a:r>
          </a:p>
          <a:p>
            <a:r>
              <a:rPr lang="en-US" dirty="0" smtClean="0">
                <a:solidFill>
                  <a:schemeClr val="accent2">
                    <a:lumMod val="60000"/>
                    <a:lumOff val="40000"/>
                  </a:schemeClr>
                </a:solidFill>
                <a:latin typeface="CG Times" pitchFamily="18" charset="0"/>
              </a:rPr>
              <a:t>Images</a:t>
            </a:r>
          </a:p>
          <a:p>
            <a:r>
              <a:rPr lang="en-US" b="1" dirty="0" smtClean="0">
                <a:solidFill>
                  <a:srgbClr val="7030A0"/>
                </a:solidFill>
                <a:latin typeface="Curlz MT" pitchFamily="82" charset="0"/>
              </a:rPr>
              <a:t>Learning Objects</a:t>
            </a:r>
          </a:p>
          <a:p>
            <a:r>
              <a:rPr lang="en-US" dirty="0" smtClean="0">
                <a:solidFill>
                  <a:schemeClr val="accent2">
                    <a:lumMod val="75000"/>
                  </a:schemeClr>
                </a:solidFill>
                <a:latin typeface="Ravie" pitchFamily="82" charset="0"/>
              </a:rPr>
              <a:t>Technical Reports</a:t>
            </a:r>
          </a:p>
          <a:p>
            <a:r>
              <a:rPr lang="en-US" dirty="0" smtClean="0">
                <a:solidFill>
                  <a:schemeClr val="tx1">
                    <a:lumMod val="65000"/>
                    <a:lumOff val="35000"/>
                  </a:schemeClr>
                </a:solidFill>
                <a:latin typeface="Footlight MT Light" pitchFamily="18" charset="0"/>
              </a:rPr>
              <a:t>Working Papers</a:t>
            </a:r>
          </a:p>
          <a:p>
            <a:r>
              <a:rPr lang="en-US" dirty="0" smtClean="0">
                <a:solidFill>
                  <a:schemeClr val="accent6">
                    <a:lumMod val="75000"/>
                  </a:schemeClr>
                </a:solidFill>
                <a:latin typeface="Lucida Handwriting" pitchFamily="66" charset="0"/>
              </a:rPr>
              <a:t>E-mails</a:t>
            </a:r>
          </a:p>
          <a:p>
            <a:r>
              <a:rPr lang="en-US" dirty="0" smtClean="0">
                <a:solidFill>
                  <a:schemeClr val="accent3">
                    <a:lumMod val="50000"/>
                  </a:schemeClr>
                </a:solidFill>
                <a:latin typeface="Tekton Pro Ext" pitchFamily="34" charset="0"/>
              </a:rPr>
              <a:t>Web-pages</a:t>
            </a:r>
          </a:p>
          <a:p>
            <a:r>
              <a:rPr lang="en-US" dirty="0" smtClean="0">
                <a:solidFill>
                  <a:schemeClr val="tx2">
                    <a:lumMod val="60000"/>
                    <a:lumOff val="40000"/>
                  </a:schemeClr>
                </a:solidFill>
                <a:latin typeface="Verdana" pitchFamily="34" charset="0"/>
              </a:rPr>
              <a:t>Conferences</a:t>
            </a:r>
          </a:p>
          <a:p>
            <a:r>
              <a:rPr lang="en-US" dirty="0" smtClean="0">
                <a:solidFill>
                  <a:srgbClr val="FF0000"/>
                </a:solidFill>
                <a:latin typeface="Jokerman" pitchFamily="82" charset="0"/>
              </a:rPr>
              <a:t>Sound clips</a:t>
            </a:r>
          </a:p>
          <a:p>
            <a:r>
              <a:rPr lang="en-US" b="1" dirty="0" smtClean="0">
                <a:solidFill>
                  <a:schemeClr val="accent5">
                    <a:lumMod val="75000"/>
                  </a:schemeClr>
                </a:solidFill>
                <a:latin typeface="Juice ITC" pitchFamily="82" charset="0"/>
              </a:rPr>
              <a:t>Video clips</a:t>
            </a:r>
          </a:p>
          <a:p>
            <a:r>
              <a:rPr lang="en-US" b="1" dirty="0" smtClean="0">
                <a:solidFill>
                  <a:schemeClr val="accent6"/>
                </a:solidFill>
                <a:latin typeface="Curlz MT" pitchFamily="82" charset="0"/>
              </a:rPr>
              <a:t>Books</a:t>
            </a:r>
          </a:p>
          <a:p>
            <a:r>
              <a:rPr lang="en-US" b="1" dirty="0" smtClean="0">
                <a:solidFill>
                  <a:schemeClr val="tx2">
                    <a:lumMod val="60000"/>
                    <a:lumOff val="40000"/>
                  </a:schemeClr>
                </a:solidFill>
                <a:latin typeface="Kozuka Mincho Pro R" pitchFamily="18" charset="-128"/>
                <a:ea typeface="Kozuka Mincho Pro R" pitchFamily="18" charset="-128"/>
              </a:rPr>
              <a:t>Chapters from books</a:t>
            </a:r>
          </a:p>
          <a:p>
            <a:r>
              <a:rPr lang="en-US" dirty="0" smtClean="0">
                <a:solidFill>
                  <a:schemeClr val="accent4">
                    <a:lumMod val="60000"/>
                    <a:lumOff val="40000"/>
                  </a:schemeClr>
                </a:solidFill>
                <a:latin typeface="Hobo Std" pitchFamily="50" charset="0"/>
              </a:rPr>
              <a:t>Conference proceedings</a:t>
            </a:r>
          </a:p>
          <a:p>
            <a:r>
              <a:rPr lang="en-US" b="1" dirty="0" smtClean="0">
                <a:solidFill>
                  <a:schemeClr val="accent3">
                    <a:lumMod val="50000"/>
                  </a:schemeClr>
                </a:solidFill>
                <a:latin typeface="Tekton Pro Ext" pitchFamily="34" charset="0"/>
              </a:rPr>
              <a:t>Data sets</a:t>
            </a:r>
          </a:p>
          <a:p>
            <a:r>
              <a:rPr lang="en-US" dirty="0" smtClean="0"/>
              <a:t>Anything in digital format …</a:t>
            </a:r>
            <a:endParaRPr lang="en-ZA" dirty="0"/>
          </a:p>
        </p:txBody>
      </p:sp>
    </p:spTree>
  </p:cSld>
  <p:clrMapOvr>
    <a:masterClrMapping/>
  </p:clrMapOvr>
  <p:transition spd="med">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ZA" sz="3200" b="1" dirty="0" smtClean="0">
                <a:effectLst>
                  <a:outerShdw blurRad="38100" dist="38100" dir="2700000" algn="tl">
                    <a:srgbClr val="000000">
                      <a:alpha val="43137"/>
                    </a:srgbClr>
                  </a:outerShdw>
                </a:effectLst>
              </a:rPr>
              <a:t>Benefits for Researchers</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ZA" sz="2800" dirty="0" smtClean="0"/>
              <a:t>Research </a:t>
            </a:r>
            <a:r>
              <a:rPr lang="en-ZA" sz="2800" b="1" dirty="0" smtClean="0"/>
              <a:t>preserved </a:t>
            </a:r>
            <a:r>
              <a:rPr lang="en-ZA" sz="2800" dirty="0" smtClean="0"/>
              <a:t>– even after you have left US</a:t>
            </a:r>
          </a:p>
          <a:p>
            <a:r>
              <a:rPr lang="en-ZA" sz="2800" b="1" dirty="0" smtClean="0"/>
              <a:t>Attracts researchers </a:t>
            </a:r>
            <a:r>
              <a:rPr lang="en-ZA" sz="2800" dirty="0" smtClean="0"/>
              <a:t>from other disciplines</a:t>
            </a:r>
          </a:p>
          <a:p>
            <a:r>
              <a:rPr lang="en-ZA" sz="2800" dirty="0" smtClean="0"/>
              <a:t>May lead to </a:t>
            </a:r>
            <a:r>
              <a:rPr lang="en-ZA" sz="2800" b="1" dirty="0" smtClean="0"/>
              <a:t>better funding </a:t>
            </a:r>
            <a:r>
              <a:rPr lang="en-ZA" sz="2800" dirty="0" smtClean="0"/>
              <a:t>opportunities</a:t>
            </a:r>
          </a:p>
          <a:p>
            <a:r>
              <a:rPr lang="en-ZA" sz="2800" b="1" dirty="0" smtClean="0"/>
              <a:t>Encourage dialogue </a:t>
            </a:r>
            <a:r>
              <a:rPr lang="en-ZA" sz="2800" dirty="0" smtClean="0"/>
              <a:t>between researchers</a:t>
            </a:r>
          </a:p>
          <a:p>
            <a:r>
              <a:rPr lang="en-ZA" sz="2800" dirty="0" smtClean="0"/>
              <a:t>Presents </a:t>
            </a:r>
            <a:r>
              <a:rPr lang="en-ZA" sz="2800" b="1" dirty="0" smtClean="0"/>
              <a:t>complete research profile</a:t>
            </a:r>
            <a:endParaRPr lang="en-ZA" sz="2800" dirty="0" smtClean="0"/>
          </a:p>
          <a:p>
            <a:r>
              <a:rPr lang="en-ZA" sz="2800" b="1" dirty="0" smtClean="0"/>
              <a:t>Others can build </a:t>
            </a:r>
            <a:r>
              <a:rPr lang="en-ZA" sz="2800" dirty="0" smtClean="0"/>
              <a:t>on your research</a:t>
            </a:r>
          </a:p>
          <a:p>
            <a:r>
              <a:rPr lang="en-ZA" sz="2800" dirty="0" smtClean="0"/>
              <a:t>Easier to detect </a:t>
            </a:r>
            <a:r>
              <a:rPr lang="en-ZA" sz="2800" b="1" dirty="0" smtClean="0"/>
              <a:t>plagiarism</a:t>
            </a:r>
          </a:p>
          <a:p>
            <a:endParaRPr lang="en-ZA" b="1" dirty="0" smtClean="0"/>
          </a:p>
        </p:txBody>
      </p:sp>
      <p:cxnSp>
        <p:nvCxnSpPr>
          <p:cNvPr id="5" name="Straight Connector 4"/>
          <p:cNvCxnSpPr/>
          <p:nvPr/>
        </p:nvCxnSpPr>
        <p:spPr>
          <a:xfrm>
            <a:off x="0" y="1285860"/>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ZA" sz="2800" b="1" dirty="0" smtClean="0"/>
              <a:t>Verify</a:t>
            </a:r>
            <a:r>
              <a:rPr lang="en-ZA" sz="2800" dirty="0" smtClean="0"/>
              <a:t> discoveries, </a:t>
            </a:r>
            <a:r>
              <a:rPr lang="en-ZA" sz="2800" b="1" dirty="0" smtClean="0"/>
              <a:t>discard</a:t>
            </a:r>
            <a:r>
              <a:rPr lang="en-ZA" sz="2800" dirty="0" smtClean="0"/>
              <a:t> ones that could not be replicated, </a:t>
            </a:r>
            <a:r>
              <a:rPr lang="en-ZA" sz="2800" b="1" dirty="0" smtClean="0"/>
              <a:t>avoid duplication </a:t>
            </a:r>
            <a:r>
              <a:rPr lang="en-ZA" sz="2800" dirty="0" smtClean="0"/>
              <a:t>of effort, integrate various lines of research (David 1998)</a:t>
            </a:r>
          </a:p>
          <a:p>
            <a:r>
              <a:rPr lang="en-ZA" sz="2800" dirty="0" smtClean="0"/>
              <a:t>Research will be out </a:t>
            </a:r>
            <a:r>
              <a:rPr lang="en-ZA" sz="2800" b="1" dirty="0" smtClean="0"/>
              <a:t>in the open much sooner</a:t>
            </a:r>
            <a:endParaRPr lang="en-ZA" sz="2800" dirty="0" smtClean="0"/>
          </a:p>
          <a:p>
            <a:r>
              <a:rPr lang="en-ZA" sz="2800" dirty="0" smtClean="0"/>
              <a:t>Scholars worldwide read the latest research and </a:t>
            </a:r>
            <a:r>
              <a:rPr lang="en-ZA" sz="2800" b="1" dirty="0" smtClean="0"/>
              <a:t>enter the global economic conversation</a:t>
            </a:r>
            <a:endParaRPr lang="en-ZA" sz="2800" b="1" dirty="0"/>
          </a:p>
        </p:txBody>
      </p:sp>
    </p:spTree>
  </p:cSld>
  <p:clrMapOvr>
    <a:masterClrMapping/>
  </p:clrMapOvr>
  <p:transition spd="med">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428596" y="214290"/>
            <a:ext cx="8286776" cy="6461096"/>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a:stretch>
            <a:fillRect/>
          </a:stretch>
        </p:blipFill>
        <p:spPr bwMode="auto">
          <a:xfrm>
            <a:off x="642910" y="4643446"/>
            <a:ext cx="7929586" cy="1693297"/>
          </a:xfrm>
          <a:prstGeom prst="rect">
            <a:avLst/>
          </a:prstGeom>
          <a:noFill/>
          <a:ln w="9525">
            <a:noFill/>
            <a:miter lim="800000"/>
            <a:headEnd/>
            <a:tailEnd/>
          </a:ln>
        </p:spPr>
      </p:pic>
      <p:sp>
        <p:nvSpPr>
          <p:cNvPr id="5" name="Rectangle 4"/>
          <p:cNvSpPr/>
          <p:nvPr/>
        </p:nvSpPr>
        <p:spPr>
          <a:xfrm>
            <a:off x="428596" y="214290"/>
            <a:ext cx="8286808" cy="954107"/>
          </a:xfrm>
          <a:prstGeom prst="rect">
            <a:avLst/>
          </a:prstGeom>
          <a:solidFill>
            <a:schemeClr val="bg1"/>
          </a:solidFill>
          <a:ln>
            <a:solidFill>
              <a:schemeClr val="accent6">
                <a:lumMod val="75000"/>
              </a:schemeClr>
            </a:solidFill>
          </a:ln>
        </p:spPr>
        <p:txBody>
          <a:bodyPr wrap="square">
            <a:spAutoFit/>
          </a:bodyPr>
          <a:lstStyle/>
          <a:p>
            <a:r>
              <a:rPr lang="en-ZA" sz="2800" dirty="0" smtClean="0">
                <a:effectLst>
                  <a:outerShdw blurRad="38100" dist="38100" dir="2700000" algn="tl">
                    <a:srgbClr val="000000">
                      <a:alpha val="43137"/>
                    </a:srgbClr>
                  </a:outerShdw>
                </a:effectLst>
              </a:rPr>
              <a:t>Vastly increases </a:t>
            </a:r>
            <a:r>
              <a:rPr lang="en-ZA" sz="2800" b="1" dirty="0" smtClean="0">
                <a:effectLst>
                  <a:outerShdw blurRad="38100" dist="38100" dir="2700000" algn="tl">
                    <a:srgbClr val="000000">
                      <a:alpha val="43137"/>
                    </a:srgbClr>
                  </a:outerShdw>
                </a:effectLst>
              </a:rPr>
              <a:t>visibility, usage, impact </a:t>
            </a:r>
            <a:r>
              <a:rPr lang="en-ZA" sz="2800" dirty="0" smtClean="0">
                <a:effectLst>
                  <a:outerShdw blurRad="38100" dist="38100" dir="2700000" algn="tl">
                    <a:srgbClr val="000000">
                      <a:alpha val="43137"/>
                    </a:srgbClr>
                  </a:outerShdw>
                </a:effectLst>
              </a:rPr>
              <a:t>of your research</a:t>
            </a:r>
          </a:p>
        </p:txBody>
      </p:sp>
    </p:spTree>
  </p:cSld>
  <p:clrMapOvr>
    <a:masterClrMapping/>
  </p:clrMapOvr>
  <p:transition spd="med">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7" name="Picture 3"/>
          <p:cNvPicPr>
            <a:picLocks noChangeAspect="1" noChangeArrowheads="1"/>
          </p:cNvPicPr>
          <p:nvPr/>
        </p:nvPicPr>
        <p:blipFill>
          <a:blip r:embed="rId2" cstate="print"/>
          <a:srcRect/>
          <a:stretch>
            <a:fillRect/>
          </a:stretch>
        </p:blipFill>
        <p:spPr bwMode="auto">
          <a:xfrm>
            <a:off x="107504" y="0"/>
            <a:ext cx="8795832" cy="6858000"/>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2" cstate="print"/>
          <a:srcRect/>
          <a:stretch>
            <a:fillRect/>
          </a:stretch>
        </p:blipFill>
        <p:spPr bwMode="auto">
          <a:xfrm>
            <a:off x="1" y="1124744"/>
            <a:ext cx="9052874" cy="4690269"/>
          </a:xfrm>
          <a:prstGeom prst="rect">
            <a:avLst/>
          </a:prstGeom>
          <a:noFill/>
          <a:ln w="9525">
            <a:solidFill>
              <a:schemeClr val="accent6">
                <a:lumMod val="75000"/>
              </a:schemeClr>
            </a:solidFill>
            <a:miter lim="800000"/>
            <a:headEnd/>
            <a:tailEnd/>
          </a:ln>
        </p:spPr>
      </p:pic>
    </p:spTree>
  </p:cSld>
  <p:clrMapOvr>
    <a:masterClrMapping/>
  </p:clrMapOvr>
  <p:transition spd="med">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Open Access Increases Citations</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endParaRPr lang="en-ZA"/>
          </a:p>
        </p:txBody>
      </p:sp>
      <p:pic>
        <p:nvPicPr>
          <p:cNvPr id="3075" name="Picture 3"/>
          <p:cNvPicPr>
            <a:picLocks noChangeAspect="1" noChangeArrowheads="1"/>
          </p:cNvPicPr>
          <p:nvPr/>
        </p:nvPicPr>
        <p:blipFill>
          <a:blip r:embed="rId3" cstate="print"/>
          <a:srcRect/>
          <a:stretch>
            <a:fillRect/>
          </a:stretch>
        </p:blipFill>
        <p:spPr bwMode="auto">
          <a:xfrm>
            <a:off x="500034" y="1571612"/>
            <a:ext cx="7758018" cy="4614874"/>
          </a:xfrm>
          <a:prstGeom prst="rect">
            <a:avLst/>
          </a:prstGeom>
          <a:noFill/>
          <a:ln w="9525">
            <a:noFill/>
            <a:miter lim="800000"/>
            <a:headEnd/>
            <a:tailEnd/>
          </a:ln>
        </p:spPr>
      </p:pic>
      <p:cxnSp>
        <p:nvCxnSpPr>
          <p:cNvPr id="6" name="Straight Connector 5"/>
          <p:cNvCxnSpPr/>
          <p:nvPr/>
        </p:nvCxnSpPr>
        <p:spPr>
          <a:xfrm>
            <a:off x="0" y="1285860"/>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Open Access </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pPr>
              <a:buNone/>
            </a:pPr>
            <a:r>
              <a:rPr lang="en-ZA" dirty="0" smtClean="0"/>
              <a:t>	</a:t>
            </a:r>
            <a:r>
              <a:rPr lang="en-ZA" sz="2200" dirty="0" smtClean="0"/>
              <a:t>“By "open access" to literature, we mean its </a:t>
            </a:r>
            <a:r>
              <a:rPr lang="en-ZA" sz="2400" b="1" dirty="0" smtClean="0">
                <a:solidFill>
                  <a:schemeClr val="tx2">
                    <a:lumMod val="75000"/>
                  </a:schemeClr>
                </a:solidFill>
              </a:rPr>
              <a:t>free availability </a:t>
            </a:r>
            <a:r>
              <a:rPr lang="en-ZA" sz="2200" dirty="0" smtClean="0"/>
              <a:t>on the public internet, permitting any users to </a:t>
            </a:r>
            <a:r>
              <a:rPr lang="en-ZA" sz="2400" b="1" dirty="0" smtClean="0">
                <a:solidFill>
                  <a:schemeClr val="tx2">
                    <a:lumMod val="75000"/>
                  </a:schemeClr>
                </a:solidFill>
              </a:rPr>
              <a:t>read, download, copy, distribute, print, search, or link </a:t>
            </a:r>
            <a:r>
              <a:rPr lang="en-ZA" sz="2400" b="1" dirty="0" smtClean="0">
                <a:solidFill>
                  <a:srgbClr val="00B050"/>
                </a:solidFill>
              </a:rPr>
              <a:t>to the full texts of these articles</a:t>
            </a:r>
            <a:r>
              <a:rPr lang="en-ZA" sz="2400" dirty="0" smtClean="0">
                <a:solidFill>
                  <a:srgbClr val="00B050"/>
                </a:solidFill>
              </a:rPr>
              <a:t>, </a:t>
            </a:r>
            <a:r>
              <a:rPr lang="en-ZA" sz="2400" b="1" dirty="0" smtClean="0">
                <a:solidFill>
                  <a:schemeClr val="tx2">
                    <a:lumMod val="75000"/>
                  </a:schemeClr>
                </a:solidFill>
              </a:rPr>
              <a:t>crawl</a:t>
            </a:r>
            <a:r>
              <a:rPr lang="en-ZA" sz="2400" b="1" dirty="0" smtClean="0">
                <a:solidFill>
                  <a:srgbClr val="00B050"/>
                </a:solidFill>
              </a:rPr>
              <a:t> them for indexing, </a:t>
            </a:r>
            <a:r>
              <a:rPr lang="en-ZA" sz="2400" b="1" dirty="0" smtClean="0">
                <a:solidFill>
                  <a:schemeClr val="tx2">
                    <a:lumMod val="75000"/>
                  </a:schemeClr>
                </a:solidFill>
              </a:rPr>
              <a:t>pass them </a:t>
            </a:r>
            <a:r>
              <a:rPr lang="en-ZA" sz="2400" b="1" dirty="0" smtClean="0">
                <a:solidFill>
                  <a:srgbClr val="00B050"/>
                </a:solidFill>
              </a:rPr>
              <a:t>as data to software, or </a:t>
            </a:r>
            <a:r>
              <a:rPr lang="en-ZA" sz="2400" b="1" dirty="0" smtClean="0">
                <a:solidFill>
                  <a:schemeClr val="tx2">
                    <a:lumMod val="75000"/>
                  </a:schemeClr>
                </a:solidFill>
              </a:rPr>
              <a:t>use them </a:t>
            </a:r>
            <a:r>
              <a:rPr lang="en-ZA" sz="2400" b="1" dirty="0" smtClean="0">
                <a:solidFill>
                  <a:srgbClr val="00B050"/>
                </a:solidFill>
              </a:rPr>
              <a:t>for any other lawful purpose</a:t>
            </a:r>
            <a:r>
              <a:rPr lang="en-ZA" sz="2200" dirty="0" smtClean="0"/>
              <a:t>, without financial, legal, or technical barriers other than those inseparable from gaining access to the internet itself. The only constraint on reproduction and distribution, and the only role for copyright in this domain, should be to </a:t>
            </a:r>
            <a:r>
              <a:rPr lang="en-ZA" sz="2400" b="1" dirty="0" smtClean="0">
                <a:solidFill>
                  <a:srgbClr val="00B050"/>
                </a:solidFill>
              </a:rPr>
              <a:t>give authors control over the integrity </a:t>
            </a:r>
            <a:r>
              <a:rPr lang="en-ZA" sz="2200" dirty="0" smtClean="0"/>
              <a:t>of their work and the right to be properly acknowledged and cited.” </a:t>
            </a:r>
            <a:br>
              <a:rPr lang="en-ZA" sz="2200" dirty="0" smtClean="0"/>
            </a:br>
            <a:r>
              <a:rPr lang="en-ZA" sz="2200" dirty="0" smtClean="0"/>
              <a:t/>
            </a:r>
            <a:br>
              <a:rPr lang="en-ZA" sz="2200" dirty="0" smtClean="0"/>
            </a:br>
            <a:r>
              <a:rPr lang="en-ZA" sz="1200" dirty="0" smtClean="0"/>
              <a:t>(Budapest-Bethesda-Berlin or BBB definition of open access</a:t>
            </a:r>
            <a:br>
              <a:rPr lang="en-ZA" sz="1200" dirty="0" smtClean="0"/>
            </a:br>
            <a:r>
              <a:rPr lang="en-ZA" sz="1200" dirty="0" smtClean="0">
                <a:hlinkClick r:id="rId2"/>
              </a:rPr>
              <a:t>http://www.earlham.edu/~peters/fos/newsletter/09-02-04.htm</a:t>
            </a:r>
            <a:r>
              <a:rPr lang="en-ZA" sz="1200" dirty="0" smtClean="0"/>
              <a:t> )</a:t>
            </a:r>
          </a:p>
          <a:p>
            <a:pPr>
              <a:buNone/>
            </a:pPr>
            <a:r>
              <a:rPr lang="en-US" sz="1200" dirty="0" smtClean="0"/>
              <a:t>	Acknowledgement – image: </a:t>
            </a:r>
            <a:r>
              <a:rPr lang="en-US" sz="1200" dirty="0" smtClean="0">
                <a:hlinkClick r:id="rId3"/>
              </a:rPr>
              <a:t>http://openreflections.files.wordpress.com/2010/01/open20access-seal.gif</a:t>
            </a:r>
            <a:r>
              <a:rPr lang="en-US" sz="1200" dirty="0" smtClean="0"/>
              <a:t> </a:t>
            </a:r>
            <a:endParaRPr lang="en-ZA" sz="1200" dirty="0"/>
          </a:p>
        </p:txBody>
      </p:sp>
      <p:cxnSp>
        <p:nvCxnSpPr>
          <p:cNvPr id="4" name="Straight Connector 3"/>
          <p:cNvCxnSpPr/>
          <p:nvPr/>
        </p:nvCxnSpPr>
        <p:spPr>
          <a:xfrm>
            <a:off x="0" y="1285860"/>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2050" name="Picture 2" descr="http://openreflections.files.wordpress.com/2010/01/open20access-seal.gif"/>
          <p:cNvPicPr>
            <a:picLocks noChangeAspect="1" noChangeArrowheads="1"/>
          </p:cNvPicPr>
          <p:nvPr/>
        </p:nvPicPr>
        <p:blipFill>
          <a:blip r:embed="rId4" cstate="print"/>
          <a:srcRect/>
          <a:stretch>
            <a:fillRect/>
          </a:stretch>
        </p:blipFill>
        <p:spPr bwMode="auto">
          <a:xfrm>
            <a:off x="7236296" y="0"/>
            <a:ext cx="1700188" cy="1700188"/>
          </a:xfrm>
          <a:prstGeom prst="rect">
            <a:avLst/>
          </a:prstGeom>
          <a:noFill/>
        </p:spPr>
      </p:pic>
    </p:spTree>
  </p:cSld>
  <p:clrMapOvr>
    <a:masterClrMapping/>
  </p:clrMapOvr>
  <p:transition spd="med">
    <p:fade thruBlk="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1026" name="Picture 2"/>
          <p:cNvPicPr>
            <a:picLocks noChangeAspect="1" noChangeArrowheads="1"/>
          </p:cNvPicPr>
          <p:nvPr/>
        </p:nvPicPr>
        <p:blipFill>
          <a:blip r:embed="rId3" cstate="print"/>
          <a:srcRect/>
          <a:stretch>
            <a:fillRect/>
          </a:stretch>
        </p:blipFill>
        <p:spPr bwMode="auto">
          <a:xfrm>
            <a:off x="285720" y="357166"/>
            <a:ext cx="8429684" cy="5663286"/>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2050" name="Picture 2"/>
          <p:cNvPicPr>
            <a:picLocks noChangeAspect="1" noChangeArrowheads="1"/>
          </p:cNvPicPr>
          <p:nvPr/>
        </p:nvPicPr>
        <p:blipFill>
          <a:blip r:embed="rId3" cstate="print"/>
          <a:srcRect/>
          <a:stretch>
            <a:fillRect/>
          </a:stretch>
        </p:blipFill>
        <p:spPr bwMode="auto">
          <a:xfrm>
            <a:off x="142844" y="285728"/>
            <a:ext cx="8593501" cy="5786455"/>
          </a:xfrm>
          <a:prstGeom prst="rect">
            <a:avLst/>
          </a:prstGeom>
          <a:noFill/>
          <a:ln w="9525">
            <a:noFill/>
            <a:miter lim="800000"/>
            <a:headEnd/>
            <a:tailEnd/>
          </a:ln>
        </p:spPr>
      </p:pic>
      <p:sp>
        <p:nvSpPr>
          <p:cNvPr id="5" name="Rectangle 4"/>
          <p:cNvSpPr/>
          <p:nvPr/>
        </p:nvSpPr>
        <p:spPr>
          <a:xfrm>
            <a:off x="357158" y="6143644"/>
            <a:ext cx="6929486" cy="523220"/>
          </a:xfrm>
          <a:prstGeom prst="rect">
            <a:avLst/>
          </a:prstGeom>
        </p:spPr>
        <p:txBody>
          <a:bodyPr wrap="square">
            <a:spAutoFit/>
          </a:bodyPr>
          <a:lstStyle/>
          <a:p>
            <a:r>
              <a:rPr lang="en-GB" sz="1400" dirty="0" smtClean="0"/>
              <a:t>(</a:t>
            </a:r>
            <a:r>
              <a:rPr lang="en-GB" sz="1400" dirty="0" err="1" smtClean="0"/>
              <a:t>Harnad</a:t>
            </a:r>
            <a:r>
              <a:rPr lang="en-GB" sz="1400" dirty="0" smtClean="0"/>
              <a:t>, S 2009, ‘Mandates and metrics: how open repositories enable universities to manage, measure, and maximise their research assets)</a:t>
            </a:r>
            <a:endParaRPr lang="en-ZA" sz="1400" dirty="0"/>
          </a:p>
        </p:txBody>
      </p:sp>
    </p:spTree>
  </p:cSld>
  <p:clrMapOvr>
    <a:masterClrMapping/>
  </p:clrMapOvr>
  <p:transition spd="med">
    <p:fade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ZA" sz="3200" b="1" dirty="0" smtClean="0">
                <a:effectLst>
                  <a:outerShdw blurRad="38100" dist="38100" dir="2700000" algn="tl">
                    <a:srgbClr val="000000">
                      <a:alpha val="43137"/>
                    </a:srgbClr>
                  </a:outerShdw>
                </a:effectLst>
              </a:rPr>
              <a:t>Benefits for the Stellenbosch University</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10000"/>
          </a:bodyPr>
          <a:lstStyle/>
          <a:p>
            <a:r>
              <a:rPr lang="en-ZA" b="1" dirty="0" smtClean="0"/>
              <a:t>Central archive/digital library </a:t>
            </a:r>
            <a:r>
              <a:rPr lang="en-ZA" dirty="0" smtClean="0"/>
              <a:t>of all SU research – most important asset</a:t>
            </a:r>
          </a:p>
          <a:p>
            <a:r>
              <a:rPr lang="en-ZA" b="1" dirty="0" smtClean="0"/>
              <a:t>Preserve</a:t>
            </a:r>
            <a:r>
              <a:rPr lang="en-ZA" dirty="0" smtClean="0"/>
              <a:t> all research for years to come</a:t>
            </a:r>
          </a:p>
          <a:p>
            <a:r>
              <a:rPr lang="en-ZA" b="1" dirty="0" smtClean="0"/>
              <a:t>Persistent URL’s</a:t>
            </a:r>
          </a:p>
          <a:p>
            <a:r>
              <a:rPr lang="en-ZA" dirty="0" smtClean="0"/>
              <a:t>All items – incl. full text </a:t>
            </a:r>
            <a:r>
              <a:rPr lang="en-ZA" dirty="0" err="1" smtClean="0"/>
              <a:t>pdf</a:t>
            </a:r>
            <a:r>
              <a:rPr lang="en-ZA" dirty="0" smtClean="0"/>
              <a:t> – </a:t>
            </a:r>
            <a:r>
              <a:rPr lang="en-ZA" b="1" dirty="0" smtClean="0"/>
              <a:t>fully searchable</a:t>
            </a:r>
          </a:p>
          <a:p>
            <a:r>
              <a:rPr lang="en-US" dirty="0" smtClean="0"/>
              <a:t>Require uploading on IR at </a:t>
            </a:r>
            <a:r>
              <a:rPr lang="en-US" b="1" dirty="0" smtClean="0"/>
              <a:t>no extra expense</a:t>
            </a:r>
            <a:endParaRPr lang="en-ZA" b="1" dirty="0" smtClean="0"/>
          </a:p>
          <a:p>
            <a:r>
              <a:rPr lang="en-ZA" b="1" dirty="0" smtClean="0"/>
              <a:t>Increase research profile </a:t>
            </a:r>
            <a:r>
              <a:rPr lang="en-ZA" dirty="0" smtClean="0"/>
              <a:t>of SU even more</a:t>
            </a:r>
          </a:p>
          <a:p>
            <a:r>
              <a:rPr lang="en-ZA" b="1" dirty="0" smtClean="0"/>
              <a:t>Increase ranking </a:t>
            </a:r>
            <a:r>
              <a:rPr lang="en-ZA" dirty="0" smtClean="0"/>
              <a:t>on international lists of top universities</a:t>
            </a:r>
          </a:p>
          <a:p>
            <a:endParaRPr lang="en-ZA" dirty="0"/>
          </a:p>
        </p:txBody>
      </p:sp>
      <p:cxnSp>
        <p:nvCxnSpPr>
          <p:cNvPr id="5" name="Straight Connector 4"/>
          <p:cNvCxnSpPr/>
          <p:nvPr/>
        </p:nvCxnSpPr>
        <p:spPr>
          <a:xfrm>
            <a:off x="0" y="1285860"/>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ZA" sz="3200" b="1" dirty="0" smtClean="0">
                <a:effectLst>
                  <a:outerShdw blurRad="38100" dist="38100" dir="2700000" algn="tl">
                    <a:srgbClr val="000000">
                      <a:alpha val="43137"/>
                    </a:srgbClr>
                  </a:outerShdw>
                </a:effectLst>
              </a:rPr>
              <a:t>Our Commitment</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85000" lnSpcReduction="20000"/>
          </a:bodyPr>
          <a:lstStyle/>
          <a:p>
            <a:r>
              <a:rPr lang="en-ZA" dirty="0" smtClean="0"/>
              <a:t>Negotiate for and provide </a:t>
            </a:r>
            <a:r>
              <a:rPr lang="en-ZA" b="1" dirty="0" smtClean="0"/>
              <a:t>server space</a:t>
            </a:r>
          </a:p>
          <a:p>
            <a:r>
              <a:rPr lang="en-ZA" b="1" dirty="0" smtClean="0"/>
              <a:t>Management </a:t>
            </a:r>
            <a:r>
              <a:rPr lang="en-ZA" dirty="0" smtClean="0"/>
              <a:t>on technical &amp; operational level</a:t>
            </a:r>
          </a:p>
          <a:p>
            <a:r>
              <a:rPr lang="en-ZA" dirty="0" smtClean="0"/>
              <a:t>Maintain </a:t>
            </a:r>
            <a:r>
              <a:rPr lang="en-ZA" dirty="0" err="1" smtClean="0"/>
              <a:t>SUNScholar</a:t>
            </a:r>
            <a:r>
              <a:rPr lang="en-ZA" dirty="0" smtClean="0"/>
              <a:t> for the </a:t>
            </a:r>
            <a:r>
              <a:rPr lang="en-ZA" b="1" dirty="0" smtClean="0"/>
              <a:t>long term</a:t>
            </a:r>
          </a:p>
          <a:p>
            <a:r>
              <a:rPr lang="en-ZA" dirty="0" smtClean="0"/>
              <a:t>Add </a:t>
            </a:r>
            <a:r>
              <a:rPr lang="en-ZA" b="1" dirty="0" smtClean="0"/>
              <a:t>value</a:t>
            </a:r>
            <a:r>
              <a:rPr lang="en-ZA" dirty="0" smtClean="0"/>
              <a:t> (library cataloguers)</a:t>
            </a:r>
          </a:p>
          <a:p>
            <a:r>
              <a:rPr lang="en-ZA" b="1" dirty="0" smtClean="0"/>
              <a:t>Training &amp; Support</a:t>
            </a:r>
          </a:p>
          <a:p>
            <a:r>
              <a:rPr lang="en-ZA" b="1" dirty="0" smtClean="0"/>
              <a:t>Marketing</a:t>
            </a:r>
          </a:p>
          <a:p>
            <a:r>
              <a:rPr lang="en-US" b="1" dirty="0" smtClean="0"/>
              <a:t>Advise</a:t>
            </a:r>
            <a:r>
              <a:rPr lang="en-US" dirty="0" smtClean="0"/>
              <a:t> on digital matters etc.</a:t>
            </a:r>
            <a:endParaRPr lang="en-ZA" dirty="0" smtClean="0"/>
          </a:p>
          <a:p>
            <a:r>
              <a:rPr lang="en-US" dirty="0" smtClean="0"/>
              <a:t>Conduct surveys &amp; research – </a:t>
            </a:r>
            <a:r>
              <a:rPr lang="en-US" b="1" dirty="0" smtClean="0"/>
              <a:t>state-of-the-art repository</a:t>
            </a:r>
          </a:p>
          <a:p>
            <a:r>
              <a:rPr lang="en-ZA" dirty="0" smtClean="0"/>
              <a:t>Register </a:t>
            </a:r>
            <a:r>
              <a:rPr lang="en-ZA" dirty="0" err="1" smtClean="0"/>
              <a:t>SUNScholar</a:t>
            </a:r>
            <a:r>
              <a:rPr lang="en-ZA" dirty="0" smtClean="0"/>
              <a:t> with other </a:t>
            </a:r>
            <a:r>
              <a:rPr lang="en-ZA" b="1" dirty="0" smtClean="0"/>
              <a:t>search engines </a:t>
            </a:r>
            <a:r>
              <a:rPr lang="en-ZA" dirty="0" smtClean="0"/>
              <a:t>&amp; harvesters</a:t>
            </a:r>
          </a:p>
          <a:p>
            <a:endParaRPr lang="en-ZA" dirty="0"/>
          </a:p>
        </p:txBody>
      </p:sp>
      <p:cxnSp>
        <p:nvCxnSpPr>
          <p:cNvPr id="5" name="Straight Connector 4"/>
          <p:cNvCxnSpPr/>
          <p:nvPr/>
        </p:nvCxnSpPr>
        <p:spPr>
          <a:xfrm>
            <a:off x="0" y="1285860"/>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a:xfrm>
            <a:off x="-468560" y="0"/>
            <a:ext cx="8229600" cy="1143000"/>
          </a:xfrm>
        </p:spPr>
        <p:txBody>
          <a:bodyPr>
            <a:normAutofit/>
          </a:bodyPr>
          <a:lstStyle/>
          <a:p>
            <a:r>
              <a:rPr lang="en-ZA" sz="3200" b="1" dirty="0">
                <a:effectLst>
                  <a:outerShdw blurRad="38100" dist="38100" dir="2700000" algn="tl">
                    <a:srgbClr val="000000">
                      <a:alpha val="43137"/>
                    </a:srgbClr>
                  </a:outerShdw>
                </a:effectLst>
              </a:rPr>
              <a:t>International Harvesters &amp; Registries</a:t>
            </a:r>
            <a:endParaRPr lang="en-GB" sz="3200" b="1" dirty="0">
              <a:effectLst>
                <a:outerShdw blurRad="38100" dist="38100" dir="2700000" algn="tl">
                  <a:srgbClr val="000000">
                    <a:alpha val="43137"/>
                  </a:srgbClr>
                </a:outerShdw>
              </a:effectLst>
            </a:endParaRPr>
          </a:p>
        </p:txBody>
      </p:sp>
      <p:pic>
        <p:nvPicPr>
          <p:cNvPr id="155651" name="Picture 3"/>
          <p:cNvPicPr>
            <a:picLocks noChangeAspect="1" noChangeArrowheads="1"/>
          </p:cNvPicPr>
          <p:nvPr/>
        </p:nvPicPr>
        <p:blipFill>
          <a:blip r:embed="rId3" cstate="print"/>
          <a:srcRect/>
          <a:stretch>
            <a:fillRect/>
          </a:stretch>
        </p:blipFill>
        <p:spPr bwMode="auto">
          <a:xfrm>
            <a:off x="7235825" y="2997200"/>
            <a:ext cx="1471613" cy="1268413"/>
          </a:xfrm>
          <a:prstGeom prst="rect">
            <a:avLst/>
          </a:prstGeom>
          <a:noFill/>
        </p:spPr>
      </p:pic>
      <p:pic>
        <p:nvPicPr>
          <p:cNvPr id="155652" name="Picture 4"/>
          <p:cNvPicPr>
            <a:picLocks noChangeAspect="1" noChangeArrowheads="1"/>
          </p:cNvPicPr>
          <p:nvPr/>
        </p:nvPicPr>
        <p:blipFill>
          <a:blip r:embed="rId4" cstate="print"/>
          <a:srcRect/>
          <a:stretch>
            <a:fillRect/>
          </a:stretch>
        </p:blipFill>
        <p:spPr bwMode="auto">
          <a:xfrm>
            <a:off x="3733800" y="1986523"/>
            <a:ext cx="4624414" cy="1180528"/>
          </a:xfrm>
          <a:prstGeom prst="rect">
            <a:avLst/>
          </a:prstGeom>
          <a:noFill/>
        </p:spPr>
      </p:pic>
      <p:pic>
        <p:nvPicPr>
          <p:cNvPr id="155653" name="Picture 5"/>
          <p:cNvPicPr>
            <a:picLocks noChangeAspect="1" noChangeArrowheads="1"/>
          </p:cNvPicPr>
          <p:nvPr/>
        </p:nvPicPr>
        <p:blipFill>
          <a:blip r:embed="rId5" cstate="print"/>
          <a:srcRect/>
          <a:stretch>
            <a:fillRect/>
          </a:stretch>
        </p:blipFill>
        <p:spPr bwMode="auto">
          <a:xfrm>
            <a:off x="971550" y="4437063"/>
            <a:ext cx="1778000" cy="601662"/>
          </a:xfrm>
          <a:prstGeom prst="rect">
            <a:avLst/>
          </a:prstGeom>
          <a:noFill/>
        </p:spPr>
      </p:pic>
      <p:pic>
        <p:nvPicPr>
          <p:cNvPr id="155654" name="Picture 6"/>
          <p:cNvPicPr>
            <a:picLocks noChangeAspect="1" noChangeArrowheads="1"/>
          </p:cNvPicPr>
          <p:nvPr/>
        </p:nvPicPr>
        <p:blipFill>
          <a:blip r:embed="rId6" cstate="print"/>
          <a:srcRect/>
          <a:stretch>
            <a:fillRect/>
          </a:stretch>
        </p:blipFill>
        <p:spPr bwMode="auto">
          <a:xfrm>
            <a:off x="1187450" y="2924175"/>
            <a:ext cx="2362200" cy="1104900"/>
          </a:xfrm>
          <a:prstGeom prst="rect">
            <a:avLst/>
          </a:prstGeom>
          <a:noFill/>
        </p:spPr>
      </p:pic>
      <p:pic>
        <p:nvPicPr>
          <p:cNvPr id="155655" name="Picture 7"/>
          <p:cNvPicPr>
            <a:picLocks noChangeAspect="1" noChangeArrowheads="1"/>
          </p:cNvPicPr>
          <p:nvPr/>
        </p:nvPicPr>
        <p:blipFill>
          <a:blip r:embed="rId7" cstate="print"/>
          <a:srcRect/>
          <a:stretch>
            <a:fillRect/>
          </a:stretch>
        </p:blipFill>
        <p:spPr bwMode="auto">
          <a:xfrm>
            <a:off x="3563938" y="3213100"/>
            <a:ext cx="2752725" cy="981075"/>
          </a:xfrm>
          <a:prstGeom prst="rect">
            <a:avLst/>
          </a:prstGeom>
          <a:noFill/>
        </p:spPr>
      </p:pic>
      <p:pic>
        <p:nvPicPr>
          <p:cNvPr id="155656" name="Picture 8"/>
          <p:cNvPicPr>
            <a:picLocks noChangeAspect="1" noChangeArrowheads="1"/>
          </p:cNvPicPr>
          <p:nvPr/>
        </p:nvPicPr>
        <p:blipFill>
          <a:blip r:embed="rId8" cstate="print"/>
          <a:srcRect/>
          <a:stretch>
            <a:fillRect/>
          </a:stretch>
        </p:blipFill>
        <p:spPr bwMode="auto">
          <a:xfrm>
            <a:off x="1189038" y="1630363"/>
            <a:ext cx="1638300" cy="314325"/>
          </a:xfrm>
          <a:prstGeom prst="rect">
            <a:avLst/>
          </a:prstGeom>
          <a:noFill/>
        </p:spPr>
      </p:pic>
      <p:pic>
        <p:nvPicPr>
          <p:cNvPr id="155657" name="Picture 9"/>
          <p:cNvPicPr>
            <a:picLocks noChangeAspect="1" noChangeArrowheads="1"/>
          </p:cNvPicPr>
          <p:nvPr/>
        </p:nvPicPr>
        <p:blipFill>
          <a:blip r:embed="rId9" cstate="print"/>
          <a:srcRect/>
          <a:stretch>
            <a:fillRect/>
          </a:stretch>
        </p:blipFill>
        <p:spPr bwMode="auto">
          <a:xfrm>
            <a:off x="1619250" y="1844675"/>
            <a:ext cx="1819275" cy="695325"/>
          </a:xfrm>
          <a:prstGeom prst="rect">
            <a:avLst/>
          </a:prstGeom>
          <a:noFill/>
        </p:spPr>
      </p:pic>
      <p:pic>
        <p:nvPicPr>
          <p:cNvPr id="155658" name="Picture 10"/>
          <p:cNvPicPr>
            <a:picLocks noChangeAspect="1" noChangeArrowheads="1"/>
          </p:cNvPicPr>
          <p:nvPr/>
        </p:nvPicPr>
        <p:blipFill>
          <a:blip r:embed="rId10" cstate="print"/>
          <a:srcRect/>
          <a:stretch>
            <a:fillRect/>
          </a:stretch>
        </p:blipFill>
        <p:spPr bwMode="auto">
          <a:xfrm>
            <a:off x="971550" y="5516563"/>
            <a:ext cx="4886325" cy="857250"/>
          </a:xfrm>
          <a:prstGeom prst="rect">
            <a:avLst/>
          </a:prstGeom>
          <a:noFill/>
          <a:ln w="9525">
            <a:noFill/>
            <a:miter lim="800000"/>
            <a:headEnd/>
            <a:tailEnd/>
          </a:ln>
        </p:spPr>
      </p:pic>
      <p:pic>
        <p:nvPicPr>
          <p:cNvPr id="155659" name="Picture 11"/>
          <p:cNvPicPr>
            <a:picLocks noChangeAspect="1" noChangeArrowheads="1"/>
          </p:cNvPicPr>
          <p:nvPr/>
        </p:nvPicPr>
        <p:blipFill>
          <a:blip r:embed="rId11" cstate="print"/>
          <a:srcRect/>
          <a:stretch>
            <a:fillRect/>
          </a:stretch>
        </p:blipFill>
        <p:spPr bwMode="auto">
          <a:xfrm>
            <a:off x="3419475" y="4508500"/>
            <a:ext cx="5314950" cy="762000"/>
          </a:xfrm>
          <a:prstGeom prst="rect">
            <a:avLst/>
          </a:prstGeom>
          <a:noFill/>
        </p:spPr>
      </p:pic>
      <p:pic>
        <p:nvPicPr>
          <p:cNvPr id="155660" name="Picture 12"/>
          <p:cNvPicPr>
            <a:picLocks noChangeAspect="1" noChangeArrowheads="1"/>
          </p:cNvPicPr>
          <p:nvPr/>
        </p:nvPicPr>
        <p:blipFill>
          <a:blip r:embed="rId12" cstate="print"/>
          <a:srcRect/>
          <a:stretch>
            <a:fillRect/>
          </a:stretch>
        </p:blipFill>
        <p:spPr bwMode="auto">
          <a:xfrm>
            <a:off x="6072198" y="5500702"/>
            <a:ext cx="1038225" cy="704850"/>
          </a:xfrm>
          <a:prstGeom prst="rect">
            <a:avLst/>
          </a:prstGeom>
          <a:noFill/>
        </p:spPr>
      </p:pic>
      <p:sp>
        <p:nvSpPr>
          <p:cNvPr id="155662" name="WordArt 14"/>
          <p:cNvSpPr>
            <a:spLocks noChangeArrowheads="1" noChangeShapeType="1" noTextEdit="1"/>
          </p:cNvSpPr>
          <p:nvPr/>
        </p:nvSpPr>
        <p:spPr bwMode="auto">
          <a:xfrm>
            <a:off x="971550" y="1412875"/>
            <a:ext cx="2303463" cy="1008063"/>
          </a:xfrm>
          <a:prstGeom prst="rect">
            <a:avLst/>
          </a:prstGeom>
        </p:spPr>
        <p:txBody>
          <a:bodyPr wrap="none" fromWordArt="1">
            <a:prstTxWarp prst="textSlantUp">
              <a:avLst>
                <a:gd name="adj" fmla="val 55556"/>
              </a:avLst>
            </a:prstTxWarp>
          </a:bodyPr>
          <a:lstStyle/>
          <a:p>
            <a:pPr algn="ctr"/>
            <a:r>
              <a:rPr lang="en-ZA" sz="2000" kern="10">
                <a:ln w="9525">
                  <a:noFill/>
                  <a:round/>
                  <a:headEnd/>
                  <a:tailEnd/>
                </a:ln>
                <a:solidFill>
                  <a:srgbClr val="DDDDDD"/>
                </a:solidFill>
                <a:latin typeface="Arial"/>
                <a:cs typeface="Arial"/>
              </a:rPr>
              <a:t>Currently negotiated</a:t>
            </a:r>
          </a:p>
        </p:txBody>
      </p:sp>
      <p:pic>
        <p:nvPicPr>
          <p:cNvPr id="155663" name="Picture 15"/>
          <p:cNvPicPr>
            <a:picLocks noChangeAspect="1" noChangeArrowheads="1"/>
          </p:cNvPicPr>
          <p:nvPr/>
        </p:nvPicPr>
        <p:blipFill>
          <a:blip r:embed="rId9" cstate="print"/>
          <a:srcRect/>
          <a:stretch>
            <a:fillRect/>
          </a:stretch>
        </p:blipFill>
        <p:spPr bwMode="auto">
          <a:xfrm>
            <a:off x="1692275" y="1989138"/>
            <a:ext cx="1819275" cy="695325"/>
          </a:xfrm>
          <a:prstGeom prst="rect">
            <a:avLst/>
          </a:prstGeom>
          <a:noFill/>
        </p:spPr>
      </p:pic>
      <p:sp>
        <p:nvSpPr>
          <p:cNvPr id="155664" name="Rectangle 16"/>
          <p:cNvSpPr>
            <a:spLocks noChangeArrowheads="1"/>
          </p:cNvSpPr>
          <p:nvPr/>
        </p:nvSpPr>
        <p:spPr bwMode="auto">
          <a:xfrm>
            <a:off x="1042988" y="1412875"/>
            <a:ext cx="2520950" cy="1368425"/>
          </a:xfrm>
          <a:prstGeom prst="rect">
            <a:avLst/>
          </a:prstGeom>
          <a:noFill/>
          <a:ln w="9525">
            <a:solidFill>
              <a:srgbClr val="A50021"/>
            </a:solidFill>
            <a:miter lim="800000"/>
            <a:headEnd/>
            <a:tailEnd/>
          </a:ln>
          <a:effectLst/>
        </p:spPr>
        <p:txBody>
          <a:bodyPr wrap="none" anchor="ctr"/>
          <a:lstStyle/>
          <a:p>
            <a:endParaRPr lang="en-ZA"/>
          </a:p>
        </p:txBody>
      </p:sp>
      <p:pic>
        <p:nvPicPr>
          <p:cNvPr id="7169" name="Picture 1"/>
          <p:cNvPicPr>
            <a:picLocks noChangeAspect="1" noChangeArrowheads="1"/>
          </p:cNvPicPr>
          <p:nvPr/>
        </p:nvPicPr>
        <p:blipFill>
          <a:blip r:embed="rId13" cstate="print"/>
          <a:srcRect/>
          <a:stretch>
            <a:fillRect/>
          </a:stretch>
        </p:blipFill>
        <p:spPr bwMode="auto">
          <a:xfrm>
            <a:off x="4499992" y="1124744"/>
            <a:ext cx="3409950" cy="704850"/>
          </a:xfrm>
          <a:prstGeom prst="rect">
            <a:avLst/>
          </a:prstGeom>
          <a:noFill/>
          <a:ln w="9525">
            <a:noFill/>
            <a:miter lim="800000"/>
            <a:headEnd/>
            <a:tailEnd/>
          </a:ln>
        </p:spPr>
      </p:pic>
      <p:cxnSp>
        <p:nvCxnSpPr>
          <p:cNvPr id="17" name="Straight Connector 16"/>
          <p:cNvCxnSpPr/>
          <p:nvPr/>
        </p:nvCxnSpPr>
        <p:spPr>
          <a:xfrm>
            <a:off x="0" y="1124744"/>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Become part of </a:t>
            </a:r>
            <a:r>
              <a:rPr lang="en-US" sz="3200" b="1" dirty="0" err="1" smtClean="0">
                <a:effectLst>
                  <a:outerShdw blurRad="38100" dist="38100" dir="2700000" algn="tl">
                    <a:srgbClr val="000000">
                      <a:alpha val="43137"/>
                    </a:srgbClr>
                  </a:outerShdw>
                </a:effectLst>
              </a:rPr>
              <a:t>SUNScholar</a:t>
            </a:r>
            <a:r>
              <a:rPr lang="en-US" sz="3200" b="1" dirty="0" smtClean="0">
                <a:effectLst>
                  <a:outerShdw blurRad="38100" dist="38100" dir="2700000" algn="tl">
                    <a:srgbClr val="000000">
                      <a:alpha val="43137"/>
                    </a:srgbClr>
                  </a:outerShdw>
                </a:effectLst>
              </a:rPr>
              <a:t> ….</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00200"/>
            <a:ext cx="8472518" cy="4525963"/>
          </a:xfrm>
        </p:spPr>
        <p:txBody>
          <a:bodyPr>
            <a:normAutofit fontScale="92500" lnSpcReduction="20000"/>
          </a:bodyPr>
          <a:lstStyle/>
          <a:p>
            <a:r>
              <a:rPr lang="en-US" dirty="0" smtClean="0"/>
              <a:t>Join our mailing list – e-mail: </a:t>
            </a:r>
            <a:r>
              <a:rPr lang="en-US" dirty="0" smtClean="0">
                <a:hlinkClick r:id="rId2"/>
              </a:rPr>
              <a:t>ismith@sun.ac.za</a:t>
            </a:r>
            <a:endParaRPr lang="en-US" dirty="0" smtClean="0"/>
          </a:p>
          <a:p>
            <a:r>
              <a:rPr lang="en-US" dirty="0" smtClean="0"/>
              <a:t>Attend training sessions</a:t>
            </a:r>
          </a:p>
          <a:p>
            <a:r>
              <a:rPr lang="en-US" dirty="0" smtClean="0"/>
              <a:t>Collect full text of all research output</a:t>
            </a:r>
          </a:p>
          <a:p>
            <a:r>
              <a:rPr lang="en-US" dirty="0" smtClean="0"/>
              <a:t>Future: obtain permission for 2</a:t>
            </a:r>
            <a:r>
              <a:rPr lang="en-US" baseline="30000" dirty="0" smtClean="0"/>
              <a:t>nd</a:t>
            </a:r>
            <a:r>
              <a:rPr lang="en-US" dirty="0" smtClean="0"/>
              <a:t> copy on IR</a:t>
            </a:r>
          </a:p>
          <a:p>
            <a:r>
              <a:rPr lang="en-US" dirty="0" smtClean="0"/>
              <a:t>Copyright clearance</a:t>
            </a:r>
          </a:p>
          <a:p>
            <a:r>
              <a:rPr lang="en-US" dirty="0" smtClean="0"/>
              <a:t>Digitize if needed</a:t>
            </a:r>
          </a:p>
          <a:p>
            <a:r>
              <a:rPr lang="en-US" dirty="0" smtClean="0"/>
              <a:t>Register as a Submitter</a:t>
            </a:r>
          </a:p>
          <a:p>
            <a:r>
              <a:rPr lang="en-US" dirty="0" smtClean="0"/>
              <a:t>Submit in </a:t>
            </a:r>
            <a:r>
              <a:rPr lang="en-US" dirty="0" err="1" smtClean="0"/>
              <a:t>pdf</a:t>
            </a:r>
            <a:endParaRPr lang="en-US" dirty="0" smtClean="0"/>
          </a:p>
          <a:p>
            <a:r>
              <a:rPr lang="en-US" dirty="0" smtClean="0"/>
              <a:t>Start populating Collections on </a:t>
            </a:r>
            <a:r>
              <a:rPr lang="en-US" dirty="0" err="1" smtClean="0"/>
              <a:t>SUNScholar</a:t>
            </a:r>
            <a:r>
              <a:rPr lang="en-US" dirty="0" smtClean="0"/>
              <a:t>! </a:t>
            </a:r>
          </a:p>
        </p:txBody>
      </p:sp>
      <p:cxnSp>
        <p:nvCxnSpPr>
          <p:cNvPr id="6" name="Straight Connector 5"/>
          <p:cNvCxnSpPr/>
          <p:nvPr/>
        </p:nvCxnSpPr>
        <p:spPr>
          <a:xfrm>
            <a:off x="0" y="1285860"/>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4"/>
            <a:ext cx="8229600" cy="4525963"/>
          </a:xfrm>
        </p:spPr>
        <p:txBody>
          <a:bodyPr/>
          <a:lstStyle/>
          <a:p>
            <a:pPr algn="ctr">
              <a:buNone/>
            </a:pPr>
            <a:r>
              <a:rPr lang="en-ZA" dirty="0"/>
              <a:t>“The job of research is only </a:t>
            </a:r>
            <a:r>
              <a:rPr lang="en-ZA" b="1" dirty="0"/>
              <a:t>half‐done if the results </a:t>
            </a:r>
            <a:r>
              <a:rPr lang="en-ZA" b="1" dirty="0" smtClean="0"/>
              <a:t>of </a:t>
            </a:r>
            <a:r>
              <a:rPr lang="en-ZA" dirty="0" smtClean="0"/>
              <a:t>that </a:t>
            </a:r>
            <a:r>
              <a:rPr lang="en-ZA" dirty="0"/>
              <a:t>research cannot </a:t>
            </a:r>
            <a:r>
              <a:rPr lang="en-ZA" b="1" dirty="0"/>
              <a:t>reach the widest audience.”</a:t>
            </a:r>
          </a:p>
          <a:p>
            <a:pPr algn="ctr">
              <a:buNone/>
            </a:pPr>
            <a:r>
              <a:rPr lang="en-ZA" sz="2000" i="1" dirty="0"/>
              <a:t>‐ </a:t>
            </a:r>
            <a:r>
              <a:rPr lang="en-ZA" sz="2000" i="1" dirty="0" err="1"/>
              <a:t>Wellcome</a:t>
            </a:r>
            <a:r>
              <a:rPr lang="en-ZA" sz="2000" i="1" dirty="0"/>
              <a:t> Trust ‐</a:t>
            </a:r>
            <a:endParaRPr lang="en-ZA" sz="2000" dirty="0"/>
          </a:p>
        </p:txBody>
      </p:sp>
      <p:pic>
        <p:nvPicPr>
          <p:cNvPr id="6" name="Picture 2" descr="http://upload.wikimedia.org/wikipedia/commons/6/65/Wine_cellar.jpg"/>
          <p:cNvPicPr>
            <a:picLocks noChangeAspect="1" noChangeArrowheads="1"/>
          </p:cNvPicPr>
          <p:nvPr/>
        </p:nvPicPr>
        <p:blipFill>
          <a:blip r:embed="rId2" cstate="print"/>
          <a:srcRect/>
          <a:stretch>
            <a:fillRect/>
          </a:stretch>
        </p:blipFill>
        <p:spPr bwMode="auto">
          <a:xfrm>
            <a:off x="2339752" y="2420888"/>
            <a:ext cx="4286280" cy="2857520"/>
          </a:xfrm>
          <a:prstGeom prst="rect">
            <a:avLst/>
          </a:prstGeom>
          <a:noFill/>
        </p:spPr>
      </p:pic>
      <p:sp>
        <p:nvSpPr>
          <p:cNvPr id="4" name="TextBox 3"/>
          <p:cNvSpPr txBox="1"/>
          <p:nvPr/>
        </p:nvSpPr>
        <p:spPr>
          <a:xfrm>
            <a:off x="1403648" y="5517232"/>
            <a:ext cx="6192688" cy="923330"/>
          </a:xfrm>
          <a:prstGeom prst="rect">
            <a:avLst/>
          </a:prstGeom>
          <a:noFill/>
        </p:spPr>
        <p:txBody>
          <a:bodyPr wrap="square" rtlCol="0">
            <a:spAutoFit/>
          </a:bodyPr>
          <a:lstStyle/>
          <a:p>
            <a:pPr algn="ctr"/>
            <a:r>
              <a:rPr lang="en-US" dirty="0" err="1" smtClean="0"/>
              <a:t>SUNScholar</a:t>
            </a:r>
            <a:r>
              <a:rPr lang="en-US" dirty="0" smtClean="0"/>
              <a:t>: </a:t>
            </a:r>
            <a:r>
              <a:rPr lang="en-US" dirty="0" smtClean="0">
                <a:hlinkClick r:id="rId3"/>
              </a:rPr>
              <a:t>https://scholar.sun.ac.za</a:t>
            </a:r>
            <a:r>
              <a:rPr lang="en-US" dirty="0" smtClean="0"/>
              <a:t>  </a:t>
            </a:r>
          </a:p>
          <a:p>
            <a:pPr algn="ctr"/>
            <a:r>
              <a:rPr lang="en-US" dirty="0" smtClean="0"/>
              <a:t>Contact Us: </a:t>
            </a:r>
            <a:r>
              <a:rPr lang="en-US" dirty="0" smtClean="0">
                <a:hlinkClick r:id="rId4"/>
              </a:rPr>
              <a:t>scholar@sun.ac.za</a:t>
            </a:r>
            <a:endParaRPr lang="en-US" dirty="0" smtClean="0"/>
          </a:p>
          <a:p>
            <a:pPr algn="ctr"/>
            <a:r>
              <a:rPr lang="en-US" dirty="0" smtClean="0"/>
              <a:t>More info: </a:t>
            </a:r>
            <a:r>
              <a:rPr lang="en-US" dirty="0" smtClean="0">
                <a:hlinkClick r:id="rId5"/>
              </a:rPr>
              <a:t>http://wiki.lib.sun.ac.za/index.php/SUNScholar</a:t>
            </a:r>
            <a:r>
              <a:rPr lang="en-US" dirty="0" smtClean="0"/>
              <a:t>  </a:t>
            </a:r>
            <a:endParaRPr lang="en-ZA" dirty="0"/>
          </a:p>
        </p:txBody>
      </p:sp>
    </p:spTree>
  </p:cSld>
  <p:clrMapOvr>
    <a:masterClrMapping/>
  </p:clrMapOvr>
  <p:transition spd="med">
    <p:fade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noGrp="1"/>
          </p:cNvSpPr>
          <p:nvPr>
            <p:ph idx="1"/>
          </p:nvPr>
        </p:nvSpPr>
        <p:spPr>
          <a:xfrm>
            <a:off x="323528" y="692696"/>
            <a:ext cx="8229600" cy="1705082"/>
          </a:xfrm>
          <a:prstGeom prst="rect">
            <a:avLst/>
          </a:prstGeom>
          <a:noFill/>
        </p:spPr>
        <p:txBody>
          <a:bodyPr wrap="square" rtlCol="0">
            <a:spAutoFit/>
          </a:bodyPr>
          <a:lstStyle/>
          <a:p>
            <a:pPr>
              <a:buNone/>
            </a:pPr>
            <a:r>
              <a:rPr lang="en-US" sz="2800" b="1" dirty="0" smtClean="0"/>
              <a:t>Acknowledgement  images</a:t>
            </a:r>
          </a:p>
          <a:p>
            <a:pPr>
              <a:buNone/>
            </a:pPr>
            <a:endParaRPr lang="en-US" sz="2800" b="1" dirty="0" smtClean="0"/>
          </a:p>
          <a:p>
            <a:r>
              <a:rPr lang="en-ZA" sz="900" dirty="0" smtClean="0">
                <a:hlinkClick r:id="rId2"/>
              </a:rPr>
              <a:t>http://www.vcu.edu/cte/programs/small_grants/2005/robot.jpg</a:t>
            </a:r>
            <a:r>
              <a:rPr lang="en-ZA" sz="900" dirty="0" smtClean="0"/>
              <a:t> </a:t>
            </a:r>
          </a:p>
          <a:p>
            <a:r>
              <a:rPr lang="en-ZA" sz="900" dirty="0" smtClean="0">
                <a:hlinkClick r:id="rId3"/>
              </a:rPr>
              <a:t>http://www.davisvibration.com/images/mechanical_engineering_placeholder-2a.jpg</a:t>
            </a:r>
            <a:r>
              <a:rPr lang="en-ZA" sz="900" dirty="0" smtClean="0"/>
              <a:t> </a:t>
            </a:r>
          </a:p>
          <a:p>
            <a:r>
              <a:rPr lang="en-ZA" sz="900" dirty="0" smtClean="0">
                <a:hlinkClick r:id="rId4"/>
              </a:rPr>
              <a:t>http://www.ghsteched.com/MechanicalEngineering.jpg</a:t>
            </a:r>
            <a:r>
              <a:rPr lang="en-ZA" sz="900" dirty="0" smtClean="0"/>
              <a:t> </a:t>
            </a:r>
          </a:p>
          <a:p>
            <a:r>
              <a:rPr lang="en-ZA" sz="900" dirty="0" smtClean="0">
                <a:hlinkClick r:id="rId5"/>
              </a:rPr>
              <a:t>http://mech-eng.curtin.edu.au/staff/lindsay/teaching_interests/pneumatichand/pneumatic_hand.jpg</a:t>
            </a:r>
            <a:r>
              <a:rPr lang="en-ZA" sz="900" dirty="0" smtClean="0"/>
              <a:t> </a:t>
            </a:r>
            <a:endParaRPr lang="en-ZA" sz="900" dirty="0"/>
          </a:p>
        </p:txBody>
      </p:sp>
    </p:spTree>
  </p:cSld>
  <p:clrMapOvr>
    <a:masterClrMapping/>
  </p:clrMapOvr>
  <p:transition spd="med">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Two approaches to Open Access </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sz="2800" dirty="0" smtClean="0">
                <a:solidFill>
                  <a:schemeClr val="accent6">
                    <a:lumMod val="75000"/>
                  </a:schemeClr>
                </a:solidFill>
              </a:rPr>
              <a:t>Golden route </a:t>
            </a:r>
            <a:r>
              <a:rPr lang="en-US" sz="2800" dirty="0" smtClean="0"/>
              <a:t>- publish in Open Access journals</a:t>
            </a:r>
            <a:endParaRPr lang="en-ZA" sz="2800" dirty="0" smtClean="0">
              <a:solidFill>
                <a:schemeClr val="accent6">
                  <a:lumMod val="75000"/>
                </a:schemeClr>
              </a:solidFill>
            </a:endParaRPr>
          </a:p>
          <a:p>
            <a:r>
              <a:rPr lang="en-US" sz="2800" dirty="0" smtClean="0">
                <a:solidFill>
                  <a:srgbClr val="00B050"/>
                </a:solidFill>
              </a:rPr>
              <a:t>Green route</a:t>
            </a:r>
            <a:r>
              <a:rPr lang="en-US" sz="2800" dirty="0" smtClean="0">
                <a:solidFill>
                  <a:schemeClr val="accent3">
                    <a:lumMod val="75000"/>
                  </a:schemeClr>
                </a:solidFill>
              </a:rPr>
              <a:t> </a:t>
            </a:r>
            <a:r>
              <a:rPr lang="en-US" sz="2800" dirty="0" smtClean="0"/>
              <a:t>– publish in an Institutional Repository</a:t>
            </a:r>
            <a:endParaRPr lang="en-US" sz="2800" dirty="0" smtClean="0">
              <a:solidFill>
                <a:schemeClr val="accent3">
                  <a:lumMod val="75000"/>
                </a:schemeClr>
              </a:solidFill>
            </a:endParaRPr>
          </a:p>
        </p:txBody>
      </p:sp>
      <p:cxnSp>
        <p:nvCxnSpPr>
          <p:cNvPr id="4" name="Straight Connector 3"/>
          <p:cNvCxnSpPr/>
          <p:nvPr/>
        </p:nvCxnSpPr>
        <p:spPr>
          <a:xfrm>
            <a:off x="0" y="1285860"/>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2" descr="http://robynhall.ca/wp-content/uploads/2010/02/logo.png"/>
          <p:cNvPicPr>
            <a:picLocks noChangeAspect="1" noChangeArrowheads="1"/>
          </p:cNvPicPr>
          <p:nvPr/>
        </p:nvPicPr>
        <p:blipFill>
          <a:blip r:embed="rId2" cstate="print"/>
          <a:srcRect/>
          <a:stretch>
            <a:fillRect/>
          </a:stretch>
        </p:blipFill>
        <p:spPr bwMode="auto">
          <a:xfrm>
            <a:off x="8028384" y="260648"/>
            <a:ext cx="638474" cy="903501"/>
          </a:xfrm>
          <a:prstGeom prst="rect">
            <a:avLst/>
          </a:prstGeom>
          <a:noFill/>
        </p:spPr>
      </p:pic>
      <p:pic>
        <p:nvPicPr>
          <p:cNvPr id="91138" name="Picture 2" descr="http://lgimages.s3.amazonaws.com/data/imagemanager/7037/mllerustad.gif"/>
          <p:cNvPicPr>
            <a:picLocks noChangeAspect="1" noChangeArrowheads="1"/>
          </p:cNvPicPr>
          <p:nvPr/>
        </p:nvPicPr>
        <p:blipFill>
          <a:blip r:embed="rId3" cstate="print"/>
          <a:srcRect/>
          <a:stretch>
            <a:fillRect/>
          </a:stretch>
        </p:blipFill>
        <p:spPr bwMode="auto">
          <a:xfrm>
            <a:off x="2699792" y="3356992"/>
            <a:ext cx="3456384" cy="2831338"/>
          </a:xfrm>
          <a:prstGeom prst="rect">
            <a:avLst/>
          </a:prstGeom>
          <a:noFill/>
        </p:spPr>
      </p:pic>
      <p:sp>
        <p:nvSpPr>
          <p:cNvPr id="8" name="TextBox 7"/>
          <p:cNvSpPr txBox="1"/>
          <p:nvPr/>
        </p:nvSpPr>
        <p:spPr>
          <a:xfrm>
            <a:off x="107504" y="6381328"/>
            <a:ext cx="6768752" cy="261610"/>
          </a:xfrm>
          <a:prstGeom prst="rect">
            <a:avLst/>
          </a:prstGeom>
          <a:noFill/>
        </p:spPr>
        <p:txBody>
          <a:bodyPr wrap="square" rtlCol="0">
            <a:spAutoFit/>
          </a:bodyPr>
          <a:lstStyle/>
          <a:p>
            <a:r>
              <a:rPr lang="en-US" sz="1100" dirty="0" smtClean="0"/>
              <a:t>Acknowledgement image: </a:t>
            </a:r>
            <a:r>
              <a:rPr lang="en-US" sz="1100" dirty="0" smtClean="0">
                <a:hlinkClick r:id="rId4"/>
              </a:rPr>
              <a:t>http://lgimages.s3.amazonaws.com/data/imagemanager/7037/mllerustad.gif</a:t>
            </a:r>
            <a:r>
              <a:rPr lang="en-US" sz="1100" dirty="0" smtClean="0"/>
              <a:t> </a:t>
            </a:r>
            <a:endParaRPr lang="en-ZA" sz="1100" dirty="0"/>
          </a:p>
        </p:txBody>
      </p:sp>
    </p:spTree>
  </p:cSld>
  <p:clrMapOvr>
    <a:masterClrMapping/>
  </p:clrMapOvr>
  <p:transition spd="med">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79512" y="188640"/>
            <a:ext cx="5999312" cy="4677588"/>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3563888" y="2236554"/>
            <a:ext cx="5927304" cy="4621445"/>
          </a:xfrm>
          <a:prstGeom prst="rect">
            <a:avLst/>
          </a:prstGeom>
          <a:noFill/>
          <a:ln w="9525">
            <a:noFill/>
            <a:miter lim="800000"/>
            <a:headEnd/>
            <a:tailEnd/>
          </a:ln>
        </p:spPr>
      </p:pic>
      <p:cxnSp>
        <p:nvCxnSpPr>
          <p:cNvPr id="8" name="Straight Arrow Connector 7"/>
          <p:cNvCxnSpPr/>
          <p:nvPr/>
        </p:nvCxnSpPr>
        <p:spPr>
          <a:xfrm rot="10800000">
            <a:off x="7020272" y="4221088"/>
            <a:ext cx="1080120" cy="1588"/>
          </a:xfrm>
          <a:prstGeom prst="straightConnector1">
            <a:avLst/>
          </a:prstGeom>
          <a:ln w="38100">
            <a:solidFill>
              <a:schemeClr val="accent6"/>
            </a:solidFill>
            <a:tailEnd type="arrow"/>
          </a:ln>
        </p:spPr>
        <p:style>
          <a:lnRef idx="1">
            <a:schemeClr val="accent1"/>
          </a:lnRef>
          <a:fillRef idx="0">
            <a:schemeClr val="accent1"/>
          </a:fillRef>
          <a:effectRef idx="0">
            <a:schemeClr val="accent1"/>
          </a:effectRef>
          <a:fontRef idx="minor">
            <a:schemeClr val="tx1"/>
          </a:fontRef>
        </p:style>
      </p:cxnSp>
      <p:pic>
        <p:nvPicPr>
          <p:cNvPr id="75778" name="Picture 2" descr="ame"/>
          <p:cNvPicPr>
            <a:picLocks noChangeAspect="1" noChangeArrowheads="1"/>
          </p:cNvPicPr>
          <p:nvPr/>
        </p:nvPicPr>
        <p:blipFill>
          <a:blip r:embed="rId4" cstate="print"/>
          <a:srcRect/>
          <a:stretch>
            <a:fillRect/>
          </a:stretch>
        </p:blipFill>
        <p:spPr bwMode="auto">
          <a:xfrm rot="834928">
            <a:off x="5671180" y="783805"/>
            <a:ext cx="1619250" cy="2152650"/>
          </a:xfrm>
          <a:prstGeom prst="rect">
            <a:avLst/>
          </a:prstGeom>
          <a:noFill/>
        </p:spPr>
      </p:pic>
      <p:sp>
        <p:nvSpPr>
          <p:cNvPr id="10" name="TextBox 9"/>
          <p:cNvSpPr txBox="1"/>
          <p:nvPr/>
        </p:nvSpPr>
        <p:spPr>
          <a:xfrm>
            <a:off x="539552" y="4869160"/>
            <a:ext cx="2736304" cy="369332"/>
          </a:xfrm>
          <a:prstGeom prst="rect">
            <a:avLst/>
          </a:prstGeom>
          <a:noFill/>
          <a:ln>
            <a:solidFill>
              <a:schemeClr val="accent6"/>
            </a:solidFill>
          </a:ln>
        </p:spPr>
        <p:txBody>
          <a:bodyPr wrap="square" rtlCol="0">
            <a:spAutoFit/>
          </a:bodyPr>
          <a:lstStyle/>
          <a:p>
            <a:pPr algn="ctr"/>
            <a:r>
              <a:rPr lang="en-US" dirty="0" err="1" smtClean="0"/>
              <a:t>DoE</a:t>
            </a:r>
            <a:r>
              <a:rPr lang="en-US" dirty="0" smtClean="0"/>
              <a:t> Accredited Journals</a:t>
            </a:r>
            <a:endParaRPr lang="en-ZA" dirty="0"/>
          </a:p>
        </p:txBody>
      </p:sp>
      <p:pic>
        <p:nvPicPr>
          <p:cNvPr id="11" name="Picture 2"/>
          <p:cNvPicPr>
            <a:picLocks noChangeAspect="1" noChangeArrowheads="1"/>
          </p:cNvPicPr>
          <p:nvPr/>
        </p:nvPicPr>
        <p:blipFill>
          <a:blip r:embed="rId5" cstate="print"/>
          <a:srcRect/>
          <a:stretch>
            <a:fillRect/>
          </a:stretch>
        </p:blipFill>
        <p:spPr bwMode="auto">
          <a:xfrm>
            <a:off x="179512" y="5311804"/>
            <a:ext cx="3313981" cy="1546196"/>
          </a:xfrm>
          <a:prstGeom prst="rect">
            <a:avLst/>
          </a:prstGeom>
          <a:noFill/>
          <a:ln w="9525">
            <a:solidFill>
              <a:schemeClr val="accent6"/>
            </a:solidFill>
            <a:miter lim="800000"/>
            <a:headEnd/>
            <a:tailEnd/>
          </a:ln>
        </p:spPr>
      </p:pic>
    </p:spTree>
  </p:cSld>
  <p:clrMapOvr>
    <a:masterClrMapping/>
  </p:clrMapOvr>
  <p:transition spd="med">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3600" b="1" dirty="0" smtClean="0">
                <a:effectLst>
                  <a:outerShdw blurRad="38100" dist="38100" dir="2700000" algn="tl">
                    <a:srgbClr val="000000">
                      <a:alpha val="43137"/>
                    </a:srgbClr>
                  </a:outerShdw>
                </a:effectLst>
              </a:rPr>
              <a:t>What is a research repository?</a:t>
            </a:r>
            <a:r>
              <a:rPr lang="en-US" sz="3600" b="1" dirty="0" smtClean="0"/>
              <a:t> </a:t>
            </a:r>
            <a:r>
              <a:rPr lang="en-US" sz="3600" b="1" dirty="0" smtClean="0">
                <a:solidFill>
                  <a:srgbClr val="009900"/>
                </a:solidFill>
              </a:rPr>
              <a:t>(“green” route)</a:t>
            </a:r>
            <a:endParaRPr lang="en-ZA" sz="3600" b="1" dirty="0">
              <a:solidFill>
                <a:srgbClr val="009900"/>
              </a:solidFill>
            </a:endParaRPr>
          </a:p>
        </p:txBody>
      </p:sp>
      <p:sp>
        <p:nvSpPr>
          <p:cNvPr id="3" name="Content Placeholder 2"/>
          <p:cNvSpPr>
            <a:spLocks noGrp="1"/>
          </p:cNvSpPr>
          <p:nvPr>
            <p:ph idx="1"/>
          </p:nvPr>
        </p:nvSpPr>
        <p:spPr/>
        <p:txBody>
          <a:bodyPr>
            <a:normAutofit fontScale="92500" lnSpcReduction="20000"/>
          </a:bodyPr>
          <a:lstStyle/>
          <a:p>
            <a:pPr lvl="0">
              <a:defRPr/>
            </a:pPr>
            <a:r>
              <a:rPr lang="en-ZA" dirty="0" smtClean="0"/>
              <a:t>Set of services</a:t>
            </a:r>
          </a:p>
          <a:p>
            <a:pPr lvl="0">
              <a:defRPr/>
            </a:pPr>
            <a:r>
              <a:rPr lang="en-ZA" dirty="0" smtClean="0"/>
              <a:t>Management &amp; dissemination of digital materials</a:t>
            </a:r>
          </a:p>
          <a:p>
            <a:pPr lvl="0">
              <a:defRPr/>
            </a:pPr>
            <a:r>
              <a:rPr lang="en-ZA" dirty="0" smtClean="0"/>
              <a:t>Organizational commitment</a:t>
            </a:r>
          </a:p>
          <a:p>
            <a:pPr lvl="0">
              <a:defRPr/>
            </a:pPr>
            <a:r>
              <a:rPr lang="en-ZA" dirty="0" smtClean="0"/>
              <a:t>Stewardship</a:t>
            </a:r>
          </a:p>
          <a:p>
            <a:pPr lvl="0">
              <a:defRPr/>
            </a:pPr>
            <a:r>
              <a:rPr lang="en-ZA" dirty="0" smtClean="0"/>
              <a:t>Long-term preservation</a:t>
            </a:r>
          </a:p>
          <a:p>
            <a:pPr lvl="0">
              <a:defRPr/>
            </a:pPr>
            <a:r>
              <a:rPr lang="en-ZA" dirty="0" smtClean="0"/>
              <a:t>Organization</a:t>
            </a:r>
          </a:p>
          <a:p>
            <a:pPr lvl="0">
              <a:defRPr/>
            </a:pPr>
            <a:r>
              <a:rPr lang="en-ZA" dirty="0" smtClean="0"/>
              <a:t>Open access/ distribution</a:t>
            </a:r>
          </a:p>
          <a:p>
            <a:pPr lvl="0">
              <a:defRPr/>
            </a:pPr>
            <a:endParaRPr lang="en-ZA" dirty="0" smtClean="0"/>
          </a:p>
          <a:p>
            <a:pPr lvl="0">
              <a:buNone/>
              <a:defRPr/>
            </a:pPr>
            <a:r>
              <a:rPr lang="en-GB" sz="1800" dirty="0" smtClean="0"/>
              <a:t>	(Clifford A. Lynch, "</a:t>
            </a:r>
            <a:r>
              <a:rPr lang="en-GB" sz="1800" dirty="0" smtClean="0">
                <a:hlinkClick r:id="rId2"/>
              </a:rPr>
              <a:t>Institutional Repositories: Essential Infrastructure for Scholarship in the Digital Age</a:t>
            </a:r>
            <a:r>
              <a:rPr lang="en-GB" sz="1800" dirty="0" smtClean="0"/>
              <a:t>" ARL, no. 226 (February 2003): 1-7)</a:t>
            </a:r>
            <a:endParaRPr lang="en-GB" dirty="0" smtClean="0"/>
          </a:p>
          <a:p>
            <a:endParaRPr lang="en-ZA" dirty="0"/>
          </a:p>
        </p:txBody>
      </p:sp>
      <p:cxnSp>
        <p:nvCxnSpPr>
          <p:cNvPr id="5" name="Straight Connector 4"/>
          <p:cNvCxnSpPr/>
          <p:nvPr/>
        </p:nvCxnSpPr>
        <p:spPr>
          <a:xfrm>
            <a:off x="0" y="1285860"/>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00" y="0"/>
            <a:ext cx="8229600" cy="1143000"/>
          </a:xfrm>
        </p:spPr>
        <p:txBody>
          <a:bodyPr>
            <a:normAutofit/>
          </a:bodyPr>
          <a:lstStyle/>
          <a:p>
            <a:r>
              <a:rPr lang="en-ZA" sz="3200" b="1" dirty="0" smtClean="0">
                <a:effectLst>
                  <a:outerShdw blurRad="38100" dist="38100" dir="2700000" algn="tl">
                    <a:srgbClr val="000000">
                      <a:alpha val="43137"/>
                    </a:srgbClr>
                  </a:outerShdw>
                </a:effectLst>
              </a:rPr>
              <a:t>National &amp; International Landscape</a:t>
            </a:r>
            <a:endParaRPr lang="en-ZA" sz="3200" b="1" dirty="0">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3" cstate="print"/>
          <a:srcRect/>
          <a:stretch>
            <a:fillRect/>
          </a:stretch>
        </p:blipFill>
        <p:spPr bwMode="auto">
          <a:xfrm>
            <a:off x="214282" y="1428736"/>
            <a:ext cx="4173908" cy="3254344"/>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785918" y="3567743"/>
            <a:ext cx="4219969" cy="3290257"/>
          </a:xfrm>
          <a:prstGeom prst="rect">
            <a:avLst/>
          </a:prstGeom>
          <a:noFill/>
          <a:ln w="9525">
            <a:noFill/>
            <a:miter lim="800000"/>
            <a:headEnd/>
            <a:tailEnd/>
          </a:ln>
        </p:spPr>
      </p:pic>
      <p:sp>
        <p:nvSpPr>
          <p:cNvPr id="6" name="TextBox 5"/>
          <p:cNvSpPr txBox="1"/>
          <p:nvPr/>
        </p:nvSpPr>
        <p:spPr>
          <a:xfrm rot="20966077">
            <a:off x="304810" y="4527107"/>
            <a:ext cx="4072430" cy="584775"/>
          </a:xfrm>
          <a:prstGeom prst="rect">
            <a:avLst/>
          </a:prstGeom>
          <a:solidFill>
            <a:schemeClr val="bg1"/>
          </a:solidFill>
          <a:ln>
            <a:solidFill>
              <a:srgbClr val="800000"/>
            </a:solidFill>
          </a:ln>
        </p:spPr>
        <p:txBody>
          <a:bodyPr wrap="square" rtlCol="0">
            <a:spAutoFit/>
          </a:bodyPr>
          <a:lstStyle/>
          <a:p>
            <a:r>
              <a:rPr lang="en-US" sz="3200" dirty="0" smtClean="0"/>
              <a:t>1 650+ internationally</a:t>
            </a:r>
            <a:endParaRPr lang="en-ZA" sz="3200" dirty="0"/>
          </a:p>
        </p:txBody>
      </p:sp>
      <p:pic>
        <p:nvPicPr>
          <p:cNvPr id="1028" name="Picture 4"/>
          <p:cNvPicPr>
            <a:picLocks noGrp="1" noChangeAspect="1" noChangeArrowheads="1"/>
          </p:cNvPicPr>
          <p:nvPr>
            <p:ph idx="1"/>
          </p:nvPr>
        </p:nvPicPr>
        <p:blipFill>
          <a:blip r:embed="rId5" cstate="print"/>
          <a:srcRect/>
          <a:stretch>
            <a:fillRect/>
          </a:stretch>
        </p:blipFill>
        <p:spPr bwMode="auto">
          <a:xfrm>
            <a:off x="4214810" y="1571612"/>
            <a:ext cx="4581163" cy="3571876"/>
          </a:xfrm>
          <a:prstGeom prst="rect">
            <a:avLst/>
          </a:prstGeom>
          <a:noFill/>
          <a:ln w="9525">
            <a:noFill/>
            <a:miter lim="800000"/>
            <a:headEnd/>
            <a:tailEnd/>
          </a:ln>
        </p:spPr>
      </p:pic>
      <p:sp>
        <p:nvSpPr>
          <p:cNvPr id="7" name="TextBox 6"/>
          <p:cNvSpPr txBox="1"/>
          <p:nvPr/>
        </p:nvSpPr>
        <p:spPr>
          <a:xfrm>
            <a:off x="5929322" y="1357298"/>
            <a:ext cx="2899375" cy="954107"/>
          </a:xfrm>
          <a:prstGeom prst="rect">
            <a:avLst/>
          </a:prstGeom>
          <a:solidFill>
            <a:schemeClr val="bg1"/>
          </a:solidFill>
          <a:ln>
            <a:solidFill>
              <a:srgbClr val="800000"/>
            </a:solidFill>
          </a:ln>
        </p:spPr>
        <p:txBody>
          <a:bodyPr wrap="square" rtlCol="0">
            <a:spAutoFit/>
          </a:bodyPr>
          <a:lstStyle/>
          <a:p>
            <a:r>
              <a:rPr lang="en-US" sz="2800" dirty="0" smtClean="0"/>
              <a:t>Africa (35)</a:t>
            </a:r>
          </a:p>
          <a:p>
            <a:r>
              <a:rPr lang="en-US" sz="2800" dirty="0" smtClean="0"/>
              <a:t>South Africa (23)</a:t>
            </a:r>
          </a:p>
        </p:txBody>
      </p:sp>
      <p:cxnSp>
        <p:nvCxnSpPr>
          <p:cNvPr id="8" name="Straight Connector 7"/>
          <p:cNvCxnSpPr/>
          <p:nvPr/>
        </p:nvCxnSpPr>
        <p:spPr>
          <a:xfrm>
            <a:off x="0" y="1196752"/>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683568" y="980728"/>
            <a:ext cx="7221861" cy="5630794"/>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5508104" y="260648"/>
            <a:ext cx="3234152" cy="4582269"/>
          </a:xfrm>
          <a:prstGeom prst="rect">
            <a:avLst/>
          </a:prstGeom>
          <a:noFill/>
          <a:ln w="9525">
            <a:solidFill>
              <a:schemeClr val="accent6">
                <a:lumMod val="75000"/>
              </a:schemeClr>
            </a:solidFill>
            <a:miter lim="800000"/>
            <a:headEnd/>
            <a:tailEnd/>
          </a:ln>
        </p:spPr>
      </p:pic>
    </p:spTree>
  </p:cSld>
  <p:clrMapOvr>
    <a:masterClrMapping/>
  </p:clrMapOvr>
  <p:transition spd="med">
    <p:fade thruBlk="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324</TotalTime>
  <Words>930</Words>
  <Application>Microsoft Office PowerPoint</Application>
  <PresentationFormat>On-screen Show (4:3)</PresentationFormat>
  <Paragraphs>193</Paragraphs>
  <Slides>47</Slides>
  <Notes>17</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Office Theme</vt:lpstr>
      <vt:lpstr>Research @ Mechanical &amp; Mechatronic Engineering  Cited more, Preserved forever</vt:lpstr>
      <vt:lpstr>Research Life Cycle</vt:lpstr>
      <vt:lpstr>Slide 3</vt:lpstr>
      <vt:lpstr>Open Access </vt:lpstr>
      <vt:lpstr>Two approaches to Open Access </vt:lpstr>
      <vt:lpstr>Slide 6</vt:lpstr>
      <vt:lpstr>What is a research repository? (“green” route)</vt:lpstr>
      <vt:lpstr>National &amp; International Landscape</vt:lpstr>
      <vt:lpstr>Slide 9</vt:lpstr>
      <vt:lpstr>Slide 10</vt:lpstr>
      <vt:lpstr>Slide 11</vt:lpstr>
      <vt:lpstr>Slide 12</vt:lpstr>
      <vt:lpstr>What is SUNScholar?  https://scholar.sun.ac.za</vt:lpstr>
      <vt:lpstr>Slide 14</vt:lpstr>
      <vt:lpstr>Slide 15</vt:lpstr>
      <vt:lpstr>Research Output</vt:lpstr>
      <vt:lpstr>Research Articles</vt:lpstr>
      <vt:lpstr>Slide 18</vt:lpstr>
      <vt:lpstr>Theses &amp; Dissertations</vt:lpstr>
      <vt:lpstr>Workflow</vt:lpstr>
      <vt:lpstr>Slide 21</vt:lpstr>
      <vt:lpstr>Slide 22</vt:lpstr>
      <vt:lpstr>Slide 23</vt:lpstr>
      <vt:lpstr>Research Output</vt:lpstr>
      <vt:lpstr>Slide 25</vt:lpstr>
      <vt:lpstr>Slide 26</vt:lpstr>
      <vt:lpstr>Slide 27</vt:lpstr>
      <vt:lpstr>Slide 28</vt:lpstr>
      <vt:lpstr>Slide 29</vt:lpstr>
      <vt:lpstr>Slide 30</vt:lpstr>
      <vt:lpstr>Slide 31</vt:lpstr>
      <vt:lpstr>Slide 32</vt:lpstr>
      <vt:lpstr>Slide 33</vt:lpstr>
      <vt:lpstr>Benefits for Researchers</vt:lpstr>
      <vt:lpstr>Slide 35</vt:lpstr>
      <vt:lpstr>Slide 36</vt:lpstr>
      <vt:lpstr>Slide 37</vt:lpstr>
      <vt:lpstr>Slide 38</vt:lpstr>
      <vt:lpstr>Open Access Increases Citations</vt:lpstr>
      <vt:lpstr>Slide 40</vt:lpstr>
      <vt:lpstr>Slide 41</vt:lpstr>
      <vt:lpstr>Benefits for the Stellenbosch University</vt:lpstr>
      <vt:lpstr>Our Commitment</vt:lpstr>
      <vt:lpstr>International Harvesters &amp; Registries</vt:lpstr>
      <vt:lpstr>Become part of SUNScholar ….</vt:lpstr>
      <vt:lpstr>Slide 46</vt:lpstr>
      <vt:lpstr>Slide 47</vt:lpstr>
    </vt:vector>
  </TitlesOfParts>
  <Company>Stellenbosch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Information Technology</dc:creator>
  <cp:lastModifiedBy>it</cp:lastModifiedBy>
  <cp:revision>57</cp:revision>
  <dcterms:created xsi:type="dcterms:W3CDTF">2010-07-17T13:39:42Z</dcterms:created>
  <dcterms:modified xsi:type="dcterms:W3CDTF">2010-07-19T09:01:33Z</dcterms:modified>
</cp:coreProperties>
</file>