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Default Extension="gif" ContentType="image/gif"/>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8"/>
  </p:notesMasterIdLst>
  <p:handoutMasterIdLst>
    <p:handoutMasterId r:id="rId29"/>
  </p:handoutMasterIdLst>
  <p:sldIdLst>
    <p:sldId id="256" r:id="rId2"/>
    <p:sldId id="288" r:id="rId3"/>
    <p:sldId id="309" r:id="rId4"/>
    <p:sldId id="289" r:id="rId5"/>
    <p:sldId id="311" r:id="rId6"/>
    <p:sldId id="290" r:id="rId7"/>
    <p:sldId id="292" r:id="rId8"/>
    <p:sldId id="291" r:id="rId9"/>
    <p:sldId id="294" r:id="rId10"/>
    <p:sldId id="299" r:id="rId11"/>
    <p:sldId id="313" r:id="rId12"/>
    <p:sldId id="314" r:id="rId13"/>
    <p:sldId id="315" r:id="rId14"/>
    <p:sldId id="316" r:id="rId15"/>
    <p:sldId id="287" r:id="rId16"/>
    <p:sldId id="300" r:id="rId17"/>
    <p:sldId id="296" r:id="rId18"/>
    <p:sldId id="317" r:id="rId19"/>
    <p:sldId id="306" r:id="rId20"/>
    <p:sldId id="307" r:id="rId21"/>
    <p:sldId id="308" r:id="rId22"/>
    <p:sldId id="305" r:id="rId23"/>
    <p:sldId id="318" r:id="rId24"/>
    <p:sldId id="319" r:id="rId25"/>
    <p:sldId id="320" r:id="rId26"/>
    <p:sldId id="312" r:id="rId27"/>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67662" autoAdjust="0"/>
  </p:normalViewPr>
  <p:slideViewPr>
    <p:cSldViewPr>
      <p:cViewPr varScale="1">
        <p:scale>
          <a:sx n="70" d="100"/>
          <a:sy n="70" d="100"/>
        </p:scale>
        <p:origin x="-1164" y="-102"/>
      </p:cViewPr>
      <p:guideLst>
        <p:guide orient="horz" pos="2160"/>
        <p:guide pos="2880"/>
      </p:guideLst>
    </p:cSldViewPr>
  </p:slideViewPr>
  <p:outlineViewPr>
    <p:cViewPr>
      <p:scale>
        <a:sx n="33" d="100"/>
        <a:sy n="33" d="100"/>
      </p:scale>
      <p:origin x="0" y="979"/>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736" y="-58"/>
      </p:cViewPr>
      <p:guideLst>
        <p:guide orient="horz" pos="3224"/>
        <p:guide pos="223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8F2661-07E7-48E6-A73B-61F02C98A11A}"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ZA"/>
        </a:p>
      </dgm:t>
    </dgm:pt>
    <dgm:pt modelId="{993E3E6B-6254-4796-B4D5-0BB79C5D4588}">
      <dgm:prSet phldrT="[Text]"/>
      <dgm:spPr>
        <a:solidFill>
          <a:schemeClr val="bg2">
            <a:lumMod val="85000"/>
          </a:schemeClr>
        </a:solidFill>
      </dgm:spPr>
      <dgm:t>
        <a:bodyPr/>
        <a:lstStyle/>
        <a:p>
          <a:r>
            <a:rPr lang="en-US" b="1" dirty="0" smtClean="0">
              <a:solidFill>
                <a:srgbClr val="000000"/>
              </a:solidFill>
            </a:rPr>
            <a:t>Portal</a:t>
          </a:r>
          <a:endParaRPr lang="en-ZA" b="1" dirty="0">
            <a:solidFill>
              <a:srgbClr val="000000"/>
            </a:solidFill>
          </a:endParaRPr>
        </a:p>
      </dgm:t>
    </dgm:pt>
    <dgm:pt modelId="{552B2B82-A535-4275-98D2-277A28FAC06D}" type="parTrans" cxnId="{474E9DEC-0BE7-4AEA-8825-CA181C9E22DA}">
      <dgm:prSet/>
      <dgm:spPr/>
      <dgm:t>
        <a:bodyPr/>
        <a:lstStyle/>
        <a:p>
          <a:endParaRPr lang="en-ZA"/>
        </a:p>
      </dgm:t>
    </dgm:pt>
    <dgm:pt modelId="{EAAB953D-504A-44AC-AB10-50F1016F5DC5}" type="sibTrans" cxnId="{474E9DEC-0BE7-4AEA-8825-CA181C9E22DA}">
      <dgm:prSet/>
      <dgm:spPr/>
      <dgm:t>
        <a:bodyPr/>
        <a:lstStyle/>
        <a:p>
          <a:endParaRPr lang="en-ZA"/>
        </a:p>
      </dgm:t>
    </dgm:pt>
    <dgm:pt modelId="{E7D4144D-3B12-43DC-ADD4-7CB3B157CD99}">
      <dgm:prSet phldrT="[Text]"/>
      <dgm:spPr/>
      <dgm:t>
        <a:bodyPr/>
        <a:lstStyle/>
        <a:p>
          <a:r>
            <a:rPr lang="en-US" dirty="0" smtClean="0"/>
            <a:t>Nominated</a:t>
          </a:r>
          <a:endParaRPr lang="en-ZA" dirty="0"/>
        </a:p>
      </dgm:t>
    </dgm:pt>
    <dgm:pt modelId="{CB4C117B-AEC4-4D2F-92F0-AA3054802B50}" type="parTrans" cxnId="{FDFE2AC0-DE0B-4BC3-BDBD-4A4E06ED508F}">
      <dgm:prSet/>
      <dgm:spPr/>
      <dgm:t>
        <a:bodyPr/>
        <a:lstStyle/>
        <a:p>
          <a:endParaRPr lang="en-ZA"/>
        </a:p>
      </dgm:t>
    </dgm:pt>
    <dgm:pt modelId="{47399533-A3E8-4740-B5CA-CEBCA66E5E9D}" type="sibTrans" cxnId="{FDFE2AC0-DE0B-4BC3-BDBD-4A4E06ED508F}">
      <dgm:prSet/>
      <dgm:spPr/>
      <dgm:t>
        <a:bodyPr/>
        <a:lstStyle/>
        <a:p>
          <a:endParaRPr lang="en-ZA"/>
        </a:p>
      </dgm:t>
    </dgm:pt>
    <dgm:pt modelId="{7D4F977A-1DE7-41B4-BCA0-3256A209081C}">
      <dgm:prSet phldrT="[Text]"/>
      <dgm:spPr>
        <a:solidFill>
          <a:schemeClr val="tx1">
            <a:lumMod val="20000"/>
            <a:lumOff val="80000"/>
          </a:schemeClr>
        </a:solidFill>
      </dgm:spPr>
      <dgm:t>
        <a:bodyPr/>
        <a:lstStyle/>
        <a:p>
          <a:r>
            <a:rPr lang="en-US" dirty="0" smtClean="0">
              <a:solidFill>
                <a:srgbClr val="000000"/>
              </a:solidFill>
            </a:rPr>
            <a:t>ETD Loader</a:t>
          </a:r>
          <a:endParaRPr lang="en-ZA" dirty="0">
            <a:solidFill>
              <a:srgbClr val="000000"/>
            </a:solidFill>
          </a:endParaRPr>
        </a:p>
      </dgm:t>
    </dgm:pt>
    <dgm:pt modelId="{E626C309-E153-47C0-8512-F5E41D327319}" type="parTrans" cxnId="{B1B1145F-DFCE-4E65-A248-70B4ED8D018F}">
      <dgm:prSet/>
      <dgm:spPr/>
      <dgm:t>
        <a:bodyPr/>
        <a:lstStyle/>
        <a:p>
          <a:endParaRPr lang="en-ZA"/>
        </a:p>
      </dgm:t>
    </dgm:pt>
    <dgm:pt modelId="{5E761A66-36BD-4714-ABC7-9C188CD7949C}" type="sibTrans" cxnId="{B1B1145F-DFCE-4E65-A248-70B4ED8D018F}">
      <dgm:prSet/>
      <dgm:spPr/>
      <dgm:t>
        <a:bodyPr/>
        <a:lstStyle/>
        <a:p>
          <a:endParaRPr lang="en-ZA"/>
        </a:p>
      </dgm:t>
    </dgm:pt>
    <dgm:pt modelId="{983B9C56-3AEF-4063-8964-7BF3BCC421BF}">
      <dgm:prSet phldrT="[Text]"/>
      <dgm:spPr/>
      <dgm:t>
        <a:bodyPr/>
        <a:lstStyle/>
        <a:p>
          <a:r>
            <a:rPr lang="en-US" dirty="0" smtClean="0"/>
            <a:t>Submit</a:t>
          </a:r>
          <a:endParaRPr lang="en-ZA" dirty="0"/>
        </a:p>
      </dgm:t>
    </dgm:pt>
    <dgm:pt modelId="{A5C56AFC-EF05-41B5-8877-D39C10CADE28}" type="parTrans" cxnId="{CA46F184-DB74-4132-A8BE-F533A6B26C0C}">
      <dgm:prSet/>
      <dgm:spPr/>
      <dgm:t>
        <a:bodyPr/>
        <a:lstStyle/>
        <a:p>
          <a:endParaRPr lang="en-ZA"/>
        </a:p>
      </dgm:t>
    </dgm:pt>
    <dgm:pt modelId="{47A7ACE9-D4AB-4062-8C59-D30F2DD723FD}" type="sibTrans" cxnId="{CA46F184-DB74-4132-A8BE-F533A6B26C0C}">
      <dgm:prSet/>
      <dgm:spPr/>
      <dgm:t>
        <a:bodyPr/>
        <a:lstStyle/>
        <a:p>
          <a:endParaRPr lang="en-ZA"/>
        </a:p>
      </dgm:t>
    </dgm:pt>
    <dgm:pt modelId="{F12B21D6-06A0-48DD-98D1-C3167E159D81}">
      <dgm:prSet phldrT="[Text]"/>
      <dgm:spPr>
        <a:solidFill>
          <a:schemeClr val="tx1">
            <a:lumMod val="40000"/>
            <a:lumOff val="60000"/>
          </a:schemeClr>
        </a:solidFill>
      </dgm:spPr>
      <dgm:t>
        <a:bodyPr/>
        <a:lstStyle/>
        <a:p>
          <a:r>
            <a:rPr lang="en-US" dirty="0" smtClean="0">
              <a:solidFill>
                <a:srgbClr val="000000"/>
              </a:solidFill>
            </a:rPr>
            <a:t>Portal</a:t>
          </a:r>
          <a:endParaRPr lang="en-ZA" dirty="0">
            <a:solidFill>
              <a:srgbClr val="000000"/>
            </a:solidFill>
          </a:endParaRPr>
        </a:p>
      </dgm:t>
    </dgm:pt>
    <dgm:pt modelId="{D3F3917A-19B2-4DB3-9944-D260E2B01C96}" type="parTrans" cxnId="{CA322AD2-8513-4706-ABE5-87B0815709E0}">
      <dgm:prSet/>
      <dgm:spPr/>
      <dgm:t>
        <a:bodyPr/>
        <a:lstStyle/>
        <a:p>
          <a:endParaRPr lang="en-ZA"/>
        </a:p>
      </dgm:t>
    </dgm:pt>
    <dgm:pt modelId="{48D1AB66-CE5F-4E1D-AFD0-47F675D2704F}" type="sibTrans" cxnId="{CA322AD2-8513-4706-ABE5-87B0815709E0}">
      <dgm:prSet/>
      <dgm:spPr/>
      <dgm:t>
        <a:bodyPr/>
        <a:lstStyle/>
        <a:p>
          <a:endParaRPr lang="en-ZA"/>
        </a:p>
      </dgm:t>
    </dgm:pt>
    <dgm:pt modelId="{519DDCC9-8FA3-4C73-982B-AFD4735FBEBF}">
      <dgm:prSet phldrT="[Text]"/>
      <dgm:spPr/>
      <dgm:t>
        <a:bodyPr/>
        <a:lstStyle/>
        <a:p>
          <a:r>
            <a:rPr lang="en-US" dirty="0" smtClean="0"/>
            <a:t>Accept</a:t>
          </a:r>
          <a:endParaRPr lang="en-ZA" dirty="0"/>
        </a:p>
      </dgm:t>
    </dgm:pt>
    <dgm:pt modelId="{0719B6F1-A6AD-432F-90AD-FE51AE70FF87}" type="parTrans" cxnId="{045243CC-EF34-477E-8270-8B6A3F6B9BE9}">
      <dgm:prSet/>
      <dgm:spPr/>
      <dgm:t>
        <a:bodyPr/>
        <a:lstStyle/>
        <a:p>
          <a:endParaRPr lang="en-ZA"/>
        </a:p>
      </dgm:t>
    </dgm:pt>
    <dgm:pt modelId="{2155CDD5-AACD-430A-8DD4-146385476507}" type="sibTrans" cxnId="{045243CC-EF34-477E-8270-8B6A3F6B9BE9}">
      <dgm:prSet/>
      <dgm:spPr/>
      <dgm:t>
        <a:bodyPr/>
        <a:lstStyle/>
        <a:p>
          <a:endParaRPr lang="en-ZA"/>
        </a:p>
      </dgm:t>
    </dgm:pt>
    <dgm:pt modelId="{64B92F9D-32CB-4EC0-9F1C-89BBD005CAAC}">
      <dgm:prSet phldrT="[Text]"/>
      <dgm:spPr/>
      <dgm:t>
        <a:bodyPr/>
        <a:lstStyle/>
        <a:p>
          <a:r>
            <a:rPr lang="en-US" dirty="0" err="1" smtClean="0">
              <a:solidFill>
                <a:srgbClr val="000000"/>
              </a:solidFill>
            </a:rPr>
            <a:t>SUNScholar</a:t>
          </a:r>
          <a:endParaRPr lang="en-ZA" dirty="0">
            <a:solidFill>
              <a:srgbClr val="000000"/>
            </a:solidFill>
          </a:endParaRPr>
        </a:p>
      </dgm:t>
    </dgm:pt>
    <dgm:pt modelId="{28A7244D-8800-45DE-B86E-2E60686CAE08}" type="parTrans" cxnId="{88544E8B-F061-46F3-8F5D-56F8F2DBE75E}">
      <dgm:prSet/>
      <dgm:spPr/>
      <dgm:t>
        <a:bodyPr/>
        <a:lstStyle/>
        <a:p>
          <a:endParaRPr lang="en-ZA"/>
        </a:p>
      </dgm:t>
    </dgm:pt>
    <dgm:pt modelId="{D8804295-7F94-49B5-A58A-43DEE51A08ED}" type="sibTrans" cxnId="{88544E8B-F061-46F3-8F5D-56F8F2DBE75E}">
      <dgm:prSet/>
      <dgm:spPr/>
      <dgm:t>
        <a:bodyPr/>
        <a:lstStyle/>
        <a:p>
          <a:endParaRPr lang="en-ZA"/>
        </a:p>
      </dgm:t>
    </dgm:pt>
    <dgm:pt modelId="{C48DCC31-B34D-41D1-B359-F5A2BBF99AB7}">
      <dgm:prSet phldrT="[Text]"/>
      <dgm:spPr/>
      <dgm:t>
        <a:bodyPr/>
        <a:lstStyle/>
        <a:p>
          <a:r>
            <a:rPr lang="en-US" dirty="0" smtClean="0"/>
            <a:t>Reviewed</a:t>
          </a:r>
          <a:endParaRPr lang="en-ZA" dirty="0"/>
        </a:p>
      </dgm:t>
    </dgm:pt>
    <dgm:pt modelId="{A8656E98-6F4A-44AF-8DED-E7CA44216BDB}" type="parTrans" cxnId="{0F7FD684-9014-45DB-9D14-3BFE9BE5944A}">
      <dgm:prSet/>
      <dgm:spPr/>
      <dgm:t>
        <a:bodyPr/>
        <a:lstStyle/>
        <a:p>
          <a:endParaRPr lang="en-ZA"/>
        </a:p>
      </dgm:t>
    </dgm:pt>
    <dgm:pt modelId="{649D1FD6-A05D-4A3C-B300-E778B5EEEFC5}" type="sibTrans" cxnId="{0F7FD684-9014-45DB-9D14-3BFE9BE5944A}">
      <dgm:prSet/>
      <dgm:spPr/>
      <dgm:t>
        <a:bodyPr/>
        <a:lstStyle/>
        <a:p>
          <a:endParaRPr lang="en-ZA"/>
        </a:p>
      </dgm:t>
    </dgm:pt>
    <dgm:pt modelId="{95A6C659-211C-416D-B6AC-6DF13BB6F507}">
      <dgm:prSet phldrT="[Text]"/>
      <dgm:spPr/>
      <dgm:t>
        <a:bodyPr/>
        <a:lstStyle/>
        <a:p>
          <a:r>
            <a:rPr lang="en-US" dirty="0" smtClean="0"/>
            <a:t>Metadata edited</a:t>
          </a:r>
          <a:endParaRPr lang="en-ZA" dirty="0"/>
        </a:p>
      </dgm:t>
    </dgm:pt>
    <dgm:pt modelId="{F7596BFB-71F2-4E86-9572-B255095105E8}" type="parTrans" cxnId="{19580BE3-82CE-41C1-98F5-04777043E32C}">
      <dgm:prSet/>
      <dgm:spPr/>
      <dgm:t>
        <a:bodyPr/>
        <a:lstStyle/>
        <a:p>
          <a:endParaRPr lang="en-ZA"/>
        </a:p>
      </dgm:t>
    </dgm:pt>
    <dgm:pt modelId="{4D90A7D0-594C-47BF-894E-FB98408F7D7B}" type="sibTrans" cxnId="{19580BE3-82CE-41C1-98F5-04777043E32C}">
      <dgm:prSet/>
      <dgm:spPr/>
      <dgm:t>
        <a:bodyPr/>
        <a:lstStyle/>
        <a:p>
          <a:endParaRPr lang="en-ZA"/>
        </a:p>
      </dgm:t>
    </dgm:pt>
    <dgm:pt modelId="{F99C1362-6207-4840-BC64-C45CB821BD74}">
      <dgm:prSet phldrT="[Text]"/>
      <dgm:spPr/>
      <dgm:t>
        <a:bodyPr/>
        <a:lstStyle/>
        <a:p>
          <a:r>
            <a:rPr lang="en-US" dirty="0" smtClean="0"/>
            <a:t>Made available</a:t>
          </a:r>
          <a:endParaRPr lang="en-ZA" dirty="0"/>
        </a:p>
      </dgm:t>
    </dgm:pt>
    <dgm:pt modelId="{CE938D22-DF66-4987-ADAD-79FA82599B37}" type="parTrans" cxnId="{9F5A69D5-CB93-4392-88FA-F14095E3BD86}">
      <dgm:prSet/>
      <dgm:spPr/>
      <dgm:t>
        <a:bodyPr/>
        <a:lstStyle/>
        <a:p>
          <a:endParaRPr lang="en-ZA"/>
        </a:p>
      </dgm:t>
    </dgm:pt>
    <dgm:pt modelId="{211E440E-A816-4169-AE4B-416554ACFB89}" type="sibTrans" cxnId="{9F5A69D5-CB93-4392-88FA-F14095E3BD86}">
      <dgm:prSet/>
      <dgm:spPr/>
      <dgm:t>
        <a:bodyPr/>
        <a:lstStyle/>
        <a:p>
          <a:endParaRPr lang="en-ZA"/>
        </a:p>
      </dgm:t>
    </dgm:pt>
    <dgm:pt modelId="{AD8EFF90-0511-421C-B3E7-03247827969A}" type="pres">
      <dgm:prSet presAssocID="{D08F2661-07E7-48E6-A73B-61F02C98A11A}" presName="linearFlow" presStyleCnt="0">
        <dgm:presLayoutVars>
          <dgm:dir/>
          <dgm:animLvl val="lvl"/>
          <dgm:resizeHandles val="exact"/>
        </dgm:presLayoutVars>
      </dgm:prSet>
      <dgm:spPr/>
      <dgm:t>
        <a:bodyPr/>
        <a:lstStyle/>
        <a:p>
          <a:endParaRPr lang="en-ZA"/>
        </a:p>
      </dgm:t>
    </dgm:pt>
    <dgm:pt modelId="{7A26A0AC-78E3-4056-87FB-D938989CA80B}" type="pres">
      <dgm:prSet presAssocID="{993E3E6B-6254-4796-B4D5-0BB79C5D4588}" presName="composite" presStyleCnt="0"/>
      <dgm:spPr/>
    </dgm:pt>
    <dgm:pt modelId="{C84C11E6-76AE-438F-9DFB-053F154CEEF3}" type="pres">
      <dgm:prSet presAssocID="{993E3E6B-6254-4796-B4D5-0BB79C5D4588}" presName="parentText" presStyleLbl="alignNode1" presStyleIdx="0" presStyleCnt="4">
        <dgm:presLayoutVars>
          <dgm:chMax val="1"/>
          <dgm:bulletEnabled val="1"/>
        </dgm:presLayoutVars>
      </dgm:prSet>
      <dgm:spPr/>
      <dgm:t>
        <a:bodyPr/>
        <a:lstStyle/>
        <a:p>
          <a:endParaRPr lang="en-ZA"/>
        </a:p>
      </dgm:t>
    </dgm:pt>
    <dgm:pt modelId="{719301BC-3D9C-48A4-B741-8CDF13FE14B1}" type="pres">
      <dgm:prSet presAssocID="{993E3E6B-6254-4796-B4D5-0BB79C5D4588}" presName="descendantText" presStyleLbl="alignAcc1" presStyleIdx="0" presStyleCnt="4">
        <dgm:presLayoutVars>
          <dgm:bulletEnabled val="1"/>
        </dgm:presLayoutVars>
      </dgm:prSet>
      <dgm:spPr/>
      <dgm:t>
        <a:bodyPr/>
        <a:lstStyle/>
        <a:p>
          <a:endParaRPr lang="en-ZA"/>
        </a:p>
      </dgm:t>
    </dgm:pt>
    <dgm:pt modelId="{D913396D-C671-4F45-B20C-3CEE0BDA9B15}" type="pres">
      <dgm:prSet presAssocID="{EAAB953D-504A-44AC-AB10-50F1016F5DC5}" presName="sp" presStyleCnt="0"/>
      <dgm:spPr/>
    </dgm:pt>
    <dgm:pt modelId="{2F175E80-732A-4EF9-900F-30ABBD369221}" type="pres">
      <dgm:prSet presAssocID="{7D4F977A-1DE7-41B4-BCA0-3256A209081C}" presName="composite" presStyleCnt="0"/>
      <dgm:spPr/>
    </dgm:pt>
    <dgm:pt modelId="{4281580A-B272-41C2-BECC-DE756CEAC202}" type="pres">
      <dgm:prSet presAssocID="{7D4F977A-1DE7-41B4-BCA0-3256A209081C}" presName="parentText" presStyleLbl="alignNode1" presStyleIdx="1" presStyleCnt="4">
        <dgm:presLayoutVars>
          <dgm:chMax val="1"/>
          <dgm:bulletEnabled val="1"/>
        </dgm:presLayoutVars>
      </dgm:prSet>
      <dgm:spPr/>
      <dgm:t>
        <a:bodyPr/>
        <a:lstStyle/>
        <a:p>
          <a:endParaRPr lang="en-ZA"/>
        </a:p>
      </dgm:t>
    </dgm:pt>
    <dgm:pt modelId="{05735FC3-E569-49F4-8110-E7D2D87BF4EC}" type="pres">
      <dgm:prSet presAssocID="{7D4F977A-1DE7-41B4-BCA0-3256A209081C}" presName="descendantText" presStyleLbl="alignAcc1" presStyleIdx="1" presStyleCnt="4">
        <dgm:presLayoutVars>
          <dgm:bulletEnabled val="1"/>
        </dgm:presLayoutVars>
      </dgm:prSet>
      <dgm:spPr/>
      <dgm:t>
        <a:bodyPr/>
        <a:lstStyle/>
        <a:p>
          <a:endParaRPr lang="en-ZA"/>
        </a:p>
      </dgm:t>
    </dgm:pt>
    <dgm:pt modelId="{06C72C5F-80AA-47A4-9BB9-36A75AF38E40}" type="pres">
      <dgm:prSet presAssocID="{5E761A66-36BD-4714-ABC7-9C188CD7949C}" presName="sp" presStyleCnt="0"/>
      <dgm:spPr/>
    </dgm:pt>
    <dgm:pt modelId="{D38F8A22-9450-4BB0-8DF3-572C173CB704}" type="pres">
      <dgm:prSet presAssocID="{F12B21D6-06A0-48DD-98D1-C3167E159D81}" presName="composite" presStyleCnt="0"/>
      <dgm:spPr/>
    </dgm:pt>
    <dgm:pt modelId="{3EC2C91A-2FBC-45A0-9AF3-2569EA96436E}" type="pres">
      <dgm:prSet presAssocID="{F12B21D6-06A0-48DD-98D1-C3167E159D81}" presName="parentText" presStyleLbl="alignNode1" presStyleIdx="2" presStyleCnt="4">
        <dgm:presLayoutVars>
          <dgm:chMax val="1"/>
          <dgm:bulletEnabled val="1"/>
        </dgm:presLayoutVars>
      </dgm:prSet>
      <dgm:spPr/>
      <dgm:t>
        <a:bodyPr/>
        <a:lstStyle/>
        <a:p>
          <a:endParaRPr lang="en-ZA"/>
        </a:p>
      </dgm:t>
    </dgm:pt>
    <dgm:pt modelId="{071CD3D0-29C3-4A8D-A9D7-BC73B357FCCC}" type="pres">
      <dgm:prSet presAssocID="{F12B21D6-06A0-48DD-98D1-C3167E159D81}" presName="descendantText" presStyleLbl="alignAcc1" presStyleIdx="2" presStyleCnt="4">
        <dgm:presLayoutVars>
          <dgm:bulletEnabled val="1"/>
        </dgm:presLayoutVars>
      </dgm:prSet>
      <dgm:spPr/>
      <dgm:t>
        <a:bodyPr/>
        <a:lstStyle/>
        <a:p>
          <a:endParaRPr lang="en-ZA"/>
        </a:p>
      </dgm:t>
    </dgm:pt>
    <dgm:pt modelId="{DD54D0DC-42B3-45A4-97FD-A4A2906F35D5}" type="pres">
      <dgm:prSet presAssocID="{48D1AB66-CE5F-4E1D-AFD0-47F675D2704F}" presName="sp" presStyleCnt="0"/>
      <dgm:spPr/>
    </dgm:pt>
    <dgm:pt modelId="{B64CA9F8-01B3-4F6C-A456-413B5B213E36}" type="pres">
      <dgm:prSet presAssocID="{64B92F9D-32CB-4EC0-9F1C-89BBD005CAAC}" presName="composite" presStyleCnt="0"/>
      <dgm:spPr/>
    </dgm:pt>
    <dgm:pt modelId="{7465CB43-22A3-4BF6-A3D5-F78E79A16D7C}" type="pres">
      <dgm:prSet presAssocID="{64B92F9D-32CB-4EC0-9F1C-89BBD005CAAC}" presName="parentText" presStyleLbl="alignNode1" presStyleIdx="3" presStyleCnt="4">
        <dgm:presLayoutVars>
          <dgm:chMax val="1"/>
          <dgm:bulletEnabled val="1"/>
        </dgm:presLayoutVars>
      </dgm:prSet>
      <dgm:spPr/>
      <dgm:t>
        <a:bodyPr/>
        <a:lstStyle/>
        <a:p>
          <a:endParaRPr lang="en-ZA"/>
        </a:p>
      </dgm:t>
    </dgm:pt>
    <dgm:pt modelId="{1F070A59-CE0A-4277-872D-F2A67FC2D352}" type="pres">
      <dgm:prSet presAssocID="{64B92F9D-32CB-4EC0-9F1C-89BBD005CAAC}" presName="descendantText" presStyleLbl="alignAcc1" presStyleIdx="3" presStyleCnt="4">
        <dgm:presLayoutVars>
          <dgm:bulletEnabled val="1"/>
        </dgm:presLayoutVars>
      </dgm:prSet>
      <dgm:spPr/>
      <dgm:t>
        <a:bodyPr/>
        <a:lstStyle/>
        <a:p>
          <a:endParaRPr lang="en-ZA"/>
        </a:p>
      </dgm:t>
    </dgm:pt>
  </dgm:ptLst>
  <dgm:cxnLst>
    <dgm:cxn modelId="{474E9DEC-0BE7-4AEA-8825-CA181C9E22DA}" srcId="{D08F2661-07E7-48E6-A73B-61F02C98A11A}" destId="{993E3E6B-6254-4796-B4D5-0BB79C5D4588}" srcOrd="0" destOrd="0" parTransId="{552B2B82-A535-4275-98D2-277A28FAC06D}" sibTransId="{EAAB953D-504A-44AC-AB10-50F1016F5DC5}"/>
    <dgm:cxn modelId="{0F7FD684-9014-45DB-9D14-3BFE9BE5944A}" srcId="{64B92F9D-32CB-4EC0-9F1C-89BBD005CAAC}" destId="{C48DCC31-B34D-41D1-B359-F5A2BBF99AB7}" srcOrd="0" destOrd="0" parTransId="{A8656E98-6F4A-44AF-8DED-E7CA44216BDB}" sibTransId="{649D1FD6-A05D-4A3C-B300-E778B5EEEFC5}"/>
    <dgm:cxn modelId="{E25E5BE0-18DE-4F67-984C-163C26B83496}" type="presOf" srcId="{F12B21D6-06A0-48DD-98D1-C3167E159D81}" destId="{3EC2C91A-2FBC-45A0-9AF3-2569EA96436E}" srcOrd="0" destOrd="0" presId="urn:microsoft.com/office/officeart/2005/8/layout/chevron2"/>
    <dgm:cxn modelId="{CA322AD2-8513-4706-ABE5-87B0815709E0}" srcId="{D08F2661-07E7-48E6-A73B-61F02C98A11A}" destId="{F12B21D6-06A0-48DD-98D1-C3167E159D81}" srcOrd="2" destOrd="0" parTransId="{D3F3917A-19B2-4DB3-9944-D260E2B01C96}" sibTransId="{48D1AB66-CE5F-4E1D-AFD0-47F675D2704F}"/>
    <dgm:cxn modelId="{FDFE2AC0-DE0B-4BC3-BDBD-4A4E06ED508F}" srcId="{993E3E6B-6254-4796-B4D5-0BB79C5D4588}" destId="{E7D4144D-3B12-43DC-ADD4-7CB3B157CD99}" srcOrd="0" destOrd="0" parTransId="{CB4C117B-AEC4-4D2F-92F0-AA3054802B50}" sibTransId="{47399533-A3E8-4740-B5CA-CEBCA66E5E9D}"/>
    <dgm:cxn modelId="{1FF754D5-1D60-49E2-9253-BE5BBE3E50F8}" type="presOf" srcId="{C48DCC31-B34D-41D1-B359-F5A2BBF99AB7}" destId="{1F070A59-CE0A-4277-872D-F2A67FC2D352}" srcOrd="0" destOrd="0" presId="urn:microsoft.com/office/officeart/2005/8/layout/chevron2"/>
    <dgm:cxn modelId="{10A227B5-414B-4234-A4DF-F31A7A68216B}" type="presOf" srcId="{E7D4144D-3B12-43DC-ADD4-7CB3B157CD99}" destId="{719301BC-3D9C-48A4-B741-8CDF13FE14B1}" srcOrd="0" destOrd="0" presId="urn:microsoft.com/office/officeart/2005/8/layout/chevron2"/>
    <dgm:cxn modelId="{88544E8B-F061-46F3-8F5D-56F8F2DBE75E}" srcId="{D08F2661-07E7-48E6-A73B-61F02C98A11A}" destId="{64B92F9D-32CB-4EC0-9F1C-89BBD005CAAC}" srcOrd="3" destOrd="0" parTransId="{28A7244D-8800-45DE-B86E-2E60686CAE08}" sibTransId="{D8804295-7F94-49B5-A58A-43DEE51A08ED}"/>
    <dgm:cxn modelId="{9F5A69D5-CB93-4392-88FA-F14095E3BD86}" srcId="{64B92F9D-32CB-4EC0-9F1C-89BBD005CAAC}" destId="{F99C1362-6207-4840-BC64-C45CB821BD74}" srcOrd="2" destOrd="0" parTransId="{CE938D22-DF66-4987-ADAD-79FA82599B37}" sibTransId="{211E440E-A816-4169-AE4B-416554ACFB89}"/>
    <dgm:cxn modelId="{CA46F184-DB74-4132-A8BE-F533A6B26C0C}" srcId="{7D4F977A-1DE7-41B4-BCA0-3256A209081C}" destId="{983B9C56-3AEF-4063-8964-7BF3BCC421BF}" srcOrd="0" destOrd="0" parTransId="{A5C56AFC-EF05-41B5-8877-D39C10CADE28}" sibTransId="{47A7ACE9-D4AB-4062-8C59-D30F2DD723FD}"/>
    <dgm:cxn modelId="{6AA42DAE-D886-41C6-B029-6F8E22F38063}" type="presOf" srcId="{519DDCC9-8FA3-4C73-982B-AFD4735FBEBF}" destId="{071CD3D0-29C3-4A8D-A9D7-BC73B357FCCC}" srcOrd="0" destOrd="0" presId="urn:microsoft.com/office/officeart/2005/8/layout/chevron2"/>
    <dgm:cxn modelId="{19580BE3-82CE-41C1-98F5-04777043E32C}" srcId="{64B92F9D-32CB-4EC0-9F1C-89BBD005CAAC}" destId="{95A6C659-211C-416D-B6AC-6DF13BB6F507}" srcOrd="1" destOrd="0" parTransId="{F7596BFB-71F2-4E86-9572-B255095105E8}" sibTransId="{4D90A7D0-594C-47BF-894E-FB98408F7D7B}"/>
    <dgm:cxn modelId="{AEEA0C02-D793-4D18-AD82-6A0209DABB4C}" type="presOf" srcId="{983B9C56-3AEF-4063-8964-7BF3BCC421BF}" destId="{05735FC3-E569-49F4-8110-E7D2D87BF4EC}" srcOrd="0" destOrd="0" presId="urn:microsoft.com/office/officeart/2005/8/layout/chevron2"/>
    <dgm:cxn modelId="{BA90068A-6B8C-4002-A5F1-E7113D3FD4EF}" type="presOf" srcId="{F99C1362-6207-4840-BC64-C45CB821BD74}" destId="{1F070A59-CE0A-4277-872D-F2A67FC2D352}" srcOrd="0" destOrd="2" presId="urn:microsoft.com/office/officeart/2005/8/layout/chevron2"/>
    <dgm:cxn modelId="{DA582058-087E-4B3C-8A57-25D723F2E100}" type="presOf" srcId="{95A6C659-211C-416D-B6AC-6DF13BB6F507}" destId="{1F070A59-CE0A-4277-872D-F2A67FC2D352}" srcOrd="0" destOrd="1" presId="urn:microsoft.com/office/officeart/2005/8/layout/chevron2"/>
    <dgm:cxn modelId="{47EDA11B-55E8-465C-BE18-80A55E3D26A3}" type="presOf" srcId="{993E3E6B-6254-4796-B4D5-0BB79C5D4588}" destId="{C84C11E6-76AE-438F-9DFB-053F154CEEF3}" srcOrd="0" destOrd="0" presId="urn:microsoft.com/office/officeart/2005/8/layout/chevron2"/>
    <dgm:cxn modelId="{A80CDF41-8D24-47F0-8A05-0812FC3737B3}" type="presOf" srcId="{D08F2661-07E7-48E6-A73B-61F02C98A11A}" destId="{AD8EFF90-0511-421C-B3E7-03247827969A}" srcOrd="0" destOrd="0" presId="urn:microsoft.com/office/officeart/2005/8/layout/chevron2"/>
    <dgm:cxn modelId="{045243CC-EF34-477E-8270-8B6A3F6B9BE9}" srcId="{F12B21D6-06A0-48DD-98D1-C3167E159D81}" destId="{519DDCC9-8FA3-4C73-982B-AFD4735FBEBF}" srcOrd="0" destOrd="0" parTransId="{0719B6F1-A6AD-432F-90AD-FE51AE70FF87}" sibTransId="{2155CDD5-AACD-430A-8DD4-146385476507}"/>
    <dgm:cxn modelId="{1B2E1EF0-3F27-41A1-B4DC-788F8C649C4A}" type="presOf" srcId="{7D4F977A-1DE7-41B4-BCA0-3256A209081C}" destId="{4281580A-B272-41C2-BECC-DE756CEAC202}" srcOrd="0" destOrd="0" presId="urn:microsoft.com/office/officeart/2005/8/layout/chevron2"/>
    <dgm:cxn modelId="{4CA677DC-C5F6-4B70-BB02-095BBE74EA4A}" type="presOf" srcId="{64B92F9D-32CB-4EC0-9F1C-89BBD005CAAC}" destId="{7465CB43-22A3-4BF6-A3D5-F78E79A16D7C}" srcOrd="0" destOrd="0" presId="urn:microsoft.com/office/officeart/2005/8/layout/chevron2"/>
    <dgm:cxn modelId="{B1B1145F-DFCE-4E65-A248-70B4ED8D018F}" srcId="{D08F2661-07E7-48E6-A73B-61F02C98A11A}" destId="{7D4F977A-1DE7-41B4-BCA0-3256A209081C}" srcOrd="1" destOrd="0" parTransId="{E626C309-E153-47C0-8512-F5E41D327319}" sibTransId="{5E761A66-36BD-4714-ABC7-9C188CD7949C}"/>
    <dgm:cxn modelId="{BE78B0F0-63E5-43BA-A325-1B4F24609FCB}" type="presParOf" srcId="{AD8EFF90-0511-421C-B3E7-03247827969A}" destId="{7A26A0AC-78E3-4056-87FB-D938989CA80B}" srcOrd="0" destOrd="0" presId="urn:microsoft.com/office/officeart/2005/8/layout/chevron2"/>
    <dgm:cxn modelId="{F31D85E7-3E83-44B0-8E32-3C00F301AC6F}" type="presParOf" srcId="{7A26A0AC-78E3-4056-87FB-D938989CA80B}" destId="{C84C11E6-76AE-438F-9DFB-053F154CEEF3}" srcOrd="0" destOrd="0" presId="urn:microsoft.com/office/officeart/2005/8/layout/chevron2"/>
    <dgm:cxn modelId="{E8DA3EF4-8CD2-48BA-AA29-3AC74FCBB526}" type="presParOf" srcId="{7A26A0AC-78E3-4056-87FB-D938989CA80B}" destId="{719301BC-3D9C-48A4-B741-8CDF13FE14B1}" srcOrd="1" destOrd="0" presId="urn:microsoft.com/office/officeart/2005/8/layout/chevron2"/>
    <dgm:cxn modelId="{1D46F91D-ECFD-469C-A6BE-BAD76F5A1E1D}" type="presParOf" srcId="{AD8EFF90-0511-421C-B3E7-03247827969A}" destId="{D913396D-C671-4F45-B20C-3CEE0BDA9B15}" srcOrd="1" destOrd="0" presId="urn:microsoft.com/office/officeart/2005/8/layout/chevron2"/>
    <dgm:cxn modelId="{E767691E-7DBF-4A8E-A4A5-00A68A1D757D}" type="presParOf" srcId="{AD8EFF90-0511-421C-B3E7-03247827969A}" destId="{2F175E80-732A-4EF9-900F-30ABBD369221}" srcOrd="2" destOrd="0" presId="urn:microsoft.com/office/officeart/2005/8/layout/chevron2"/>
    <dgm:cxn modelId="{27C99EC9-A521-41F6-B431-811B59E6F05F}" type="presParOf" srcId="{2F175E80-732A-4EF9-900F-30ABBD369221}" destId="{4281580A-B272-41C2-BECC-DE756CEAC202}" srcOrd="0" destOrd="0" presId="urn:microsoft.com/office/officeart/2005/8/layout/chevron2"/>
    <dgm:cxn modelId="{642EC402-03A4-40D3-81D1-52825D03A755}" type="presParOf" srcId="{2F175E80-732A-4EF9-900F-30ABBD369221}" destId="{05735FC3-E569-49F4-8110-E7D2D87BF4EC}" srcOrd="1" destOrd="0" presId="urn:microsoft.com/office/officeart/2005/8/layout/chevron2"/>
    <dgm:cxn modelId="{9E36EB6A-F5CF-4032-A8B9-52124412E745}" type="presParOf" srcId="{AD8EFF90-0511-421C-B3E7-03247827969A}" destId="{06C72C5F-80AA-47A4-9BB9-36A75AF38E40}" srcOrd="3" destOrd="0" presId="urn:microsoft.com/office/officeart/2005/8/layout/chevron2"/>
    <dgm:cxn modelId="{1CE0212E-643C-4FBF-803E-51E4C2ABC9F5}" type="presParOf" srcId="{AD8EFF90-0511-421C-B3E7-03247827969A}" destId="{D38F8A22-9450-4BB0-8DF3-572C173CB704}" srcOrd="4" destOrd="0" presId="urn:microsoft.com/office/officeart/2005/8/layout/chevron2"/>
    <dgm:cxn modelId="{7DE39921-EC83-4CC5-9D22-775C185B0D51}" type="presParOf" srcId="{D38F8A22-9450-4BB0-8DF3-572C173CB704}" destId="{3EC2C91A-2FBC-45A0-9AF3-2569EA96436E}" srcOrd="0" destOrd="0" presId="urn:microsoft.com/office/officeart/2005/8/layout/chevron2"/>
    <dgm:cxn modelId="{B6697903-BE21-4F33-9D87-48EBBAEFA082}" type="presParOf" srcId="{D38F8A22-9450-4BB0-8DF3-572C173CB704}" destId="{071CD3D0-29C3-4A8D-A9D7-BC73B357FCCC}" srcOrd="1" destOrd="0" presId="urn:microsoft.com/office/officeart/2005/8/layout/chevron2"/>
    <dgm:cxn modelId="{B0C75940-54AE-4B48-BA2F-0FDECB4FF155}" type="presParOf" srcId="{AD8EFF90-0511-421C-B3E7-03247827969A}" destId="{DD54D0DC-42B3-45A4-97FD-A4A2906F35D5}" srcOrd="5" destOrd="0" presId="urn:microsoft.com/office/officeart/2005/8/layout/chevron2"/>
    <dgm:cxn modelId="{5DC3602B-FE35-4E17-8FCF-716EEF9337BF}" type="presParOf" srcId="{AD8EFF90-0511-421C-B3E7-03247827969A}" destId="{B64CA9F8-01B3-4F6C-A456-413B5B213E36}" srcOrd="6" destOrd="0" presId="urn:microsoft.com/office/officeart/2005/8/layout/chevron2"/>
    <dgm:cxn modelId="{C703892C-985E-48A3-BF26-81F7B7A859FF}" type="presParOf" srcId="{B64CA9F8-01B3-4F6C-A456-413B5B213E36}" destId="{7465CB43-22A3-4BF6-A3D5-F78E79A16D7C}" srcOrd="0" destOrd="0" presId="urn:microsoft.com/office/officeart/2005/8/layout/chevron2"/>
    <dgm:cxn modelId="{E5C35898-2B20-4220-A90F-4F559EE938F5}" type="presParOf" srcId="{B64CA9F8-01B3-4F6C-A456-413B5B213E36}" destId="{1F070A59-CE0A-4277-872D-F2A67FC2D352}" srcOrd="1" destOrd="0" presId="urn:microsoft.com/office/officeart/2005/8/layout/chevron2"/>
  </dgm:cxnLst>
  <dgm:bg>
    <a:solidFill>
      <a:schemeClr val="bg2"/>
    </a:soli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BAA9A5-E2A6-4DBE-AC3C-2978918FC07B}"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ZA"/>
        </a:p>
      </dgm:t>
    </dgm:pt>
    <dgm:pt modelId="{28C8863E-4126-4FAF-91B6-A812B8CA7161}">
      <dgm:prSet phldrT="[Text]"/>
      <dgm:spPr>
        <a:solidFill>
          <a:schemeClr val="tx1">
            <a:lumMod val="20000"/>
            <a:lumOff val="80000"/>
          </a:schemeClr>
        </a:solidFill>
      </dgm:spPr>
      <dgm:t>
        <a:bodyPr/>
        <a:lstStyle/>
        <a:p>
          <a:r>
            <a:rPr lang="en-US" dirty="0" smtClean="0"/>
            <a:t>Submitter</a:t>
          </a:r>
          <a:endParaRPr lang="en-ZA" dirty="0"/>
        </a:p>
      </dgm:t>
    </dgm:pt>
    <dgm:pt modelId="{42A826A9-7375-4C25-87E8-B82DDAC3AB9C}" type="parTrans" cxnId="{8875A0DE-8467-4896-8B3D-2584DEBB233B}">
      <dgm:prSet/>
      <dgm:spPr/>
      <dgm:t>
        <a:bodyPr/>
        <a:lstStyle/>
        <a:p>
          <a:endParaRPr lang="en-ZA"/>
        </a:p>
      </dgm:t>
    </dgm:pt>
    <dgm:pt modelId="{5614B29D-FBC2-476E-9682-C41849EEA32A}" type="sibTrans" cxnId="{8875A0DE-8467-4896-8B3D-2584DEBB233B}">
      <dgm:prSet/>
      <dgm:spPr/>
      <dgm:t>
        <a:bodyPr/>
        <a:lstStyle/>
        <a:p>
          <a:endParaRPr lang="en-ZA"/>
        </a:p>
      </dgm:t>
    </dgm:pt>
    <dgm:pt modelId="{3E94E3AC-E697-4656-B261-CCCB8D8648BB}">
      <dgm:prSet phldrT="[Text]"/>
      <dgm:spPr/>
      <dgm:t>
        <a:bodyPr/>
        <a:lstStyle/>
        <a:p>
          <a:r>
            <a:rPr lang="en-US" dirty="0" smtClean="0"/>
            <a:t>Submitter submits</a:t>
          </a:r>
          <a:endParaRPr lang="en-ZA" dirty="0"/>
        </a:p>
      </dgm:t>
    </dgm:pt>
    <dgm:pt modelId="{90CE2E1E-81DE-444F-8A47-01FA4C091745}" type="parTrans" cxnId="{05643060-47B5-4672-AD73-2A798C1461A2}">
      <dgm:prSet/>
      <dgm:spPr/>
      <dgm:t>
        <a:bodyPr/>
        <a:lstStyle/>
        <a:p>
          <a:endParaRPr lang="en-ZA"/>
        </a:p>
      </dgm:t>
    </dgm:pt>
    <dgm:pt modelId="{8B206D52-9109-462B-B803-C1EB09E6B004}" type="sibTrans" cxnId="{05643060-47B5-4672-AD73-2A798C1461A2}">
      <dgm:prSet/>
      <dgm:spPr/>
      <dgm:t>
        <a:bodyPr/>
        <a:lstStyle/>
        <a:p>
          <a:endParaRPr lang="en-ZA"/>
        </a:p>
      </dgm:t>
    </dgm:pt>
    <dgm:pt modelId="{1349307A-5F68-41D9-9294-E9749B17A7C0}">
      <dgm:prSet phldrT="[Text]"/>
      <dgm:spPr>
        <a:solidFill>
          <a:schemeClr val="tx1">
            <a:lumMod val="60000"/>
            <a:lumOff val="40000"/>
          </a:schemeClr>
        </a:solidFill>
      </dgm:spPr>
      <dgm:t>
        <a:bodyPr/>
        <a:lstStyle/>
        <a:p>
          <a:r>
            <a:rPr lang="en-US" dirty="0" smtClean="0"/>
            <a:t>Reviewer</a:t>
          </a:r>
          <a:endParaRPr lang="en-ZA" dirty="0"/>
        </a:p>
      </dgm:t>
    </dgm:pt>
    <dgm:pt modelId="{6F49BE52-6B9E-4862-9B4F-30491DC6C3BE}" type="parTrans" cxnId="{80AE59F7-C46E-4709-979F-B3E6605B87F0}">
      <dgm:prSet/>
      <dgm:spPr/>
      <dgm:t>
        <a:bodyPr/>
        <a:lstStyle/>
        <a:p>
          <a:endParaRPr lang="en-ZA"/>
        </a:p>
      </dgm:t>
    </dgm:pt>
    <dgm:pt modelId="{58FA518B-AAE3-4343-BAD8-E5F43F49BCAE}" type="sibTrans" cxnId="{80AE59F7-C46E-4709-979F-B3E6605B87F0}">
      <dgm:prSet/>
      <dgm:spPr/>
      <dgm:t>
        <a:bodyPr/>
        <a:lstStyle/>
        <a:p>
          <a:endParaRPr lang="en-ZA"/>
        </a:p>
      </dgm:t>
    </dgm:pt>
    <dgm:pt modelId="{6A50A525-59A9-4728-B08D-4B0DC443D4C2}">
      <dgm:prSet phldrT="[Text]"/>
      <dgm:spPr/>
      <dgm:t>
        <a:bodyPr/>
        <a:lstStyle/>
        <a:p>
          <a:r>
            <a:rPr lang="en-US" dirty="0" smtClean="0"/>
            <a:t>Clear copyright</a:t>
          </a:r>
          <a:endParaRPr lang="en-ZA" dirty="0"/>
        </a:p>
      </dgm:t>
    </dgm:pt>
    <dgm:pt modelId="{9D812B4A-9ED3-402D-97DC-11B0A2A5A9A0}" type="parTrans" cxnId="{C43DC1D7-8324-4611-9DEB-FC44FF2D4974}">
      <dgm:prSet/>
      <dgm:spPr/>
      <dgm:t>
        <a:bodyPr/>
        <a:lstStyle/>
        <a:p>
          <a:endParaRPr lang="en-ZA"/>
        </a:p>
      </dgm:t>
    </dgm:pt>
    <dgm:pt modelId="{1F8CB3EA-D792-447C-869D-849479AE4BFD}" type="sibTrans" cxnId="{C43DC1D7-8324-4611-9DEB-FC44FF2D4974}">
      <dgm:prSet/>
      <dgm:spPr/>
      <dgm:t>
        <a:bodyPr/>
        <a:lstStyle/>
        <a:p>
          <a:endParaRPr lang="en-ZA"/>
        </a:p>
      </dgm:t>
    </dgm:pt>
    <dgm:pt modelId="{88B4E698-96F7-4744-A989-F6188F37ACDA}">
      <dgm:prSet phldrT="[Text]"/>
      <dgm:spPr/>
      <dgm:t>
        <a:bodyPr/>
        <a:lstStyle/>
        <a:p>
          <a:r>
            <a:rPr lang="en-US" dirty="0" smtClean="0"/>
            <a:t>Basic metadata editing</a:t>
          </a:r>
          <a:endParaRPr lang="en-ZA" dirty="0"/>
        </a:p>
      </dgm:t>
    </dgm:pt>
    <dgm:pt modelId="{DD59EFF2-8CEB-44FF-A3A2-CD7E2A4924DB}" type="parTrans" cxnId="{0DB1094C-A474-48BF-9214-A2BB249FF402}">
      <dgm:prSet/>
      <dgm:spPr/>
      <dgm:t>
        <a:bodyPr/>
        <a:lstStyle/>
        <a:p>
          <a:endParaRPr lang="en-ZA"/>
        </a:p>
      </dgm:t>
    </dgm:pt>
    <dgm:pt modelId="{4E6E88D8-C805-43D7-B34C-7D1C223A3C62}" type="sibTrans" cxnId="{0DB1094C-A474-48BF-9214-A2BB249FF402}">
      <dgm:prSet/>
      <dgm:spPr/>
      <dgm:t>
        <a:bodyPr/>
        <a:lstStyle/>
        <a:p>
          <a:endParaRPr lang="en-ZA"/>
        </a:p>
      </dgm:t>
    </dgm:pt>
    <dgm:pt modelId="{8DB57E61-FB81-44FC-A7B0-B2029BD86A8E}">
      <dgm:prSet phldrT="[Text]"/>
      <dgm:spPr/>
      <dgm:t>
        <a:bodyPr/>
        <a:lstStyle/>
        <a:p>
          <a:r>
            <a:rPr lang="en-US" dirty="0" smtClean="0"/>
            <a:t>Metadata Editor</a:t>
          </a:r>
          <a:endParaRPr lang="en-ZA" dirty="0"/>
        </a:p>
      </dgm:t>
    </dgm:pt>
    <dgm:pt modelId="{89C505B8-E20F-45D3-AFEA-46F26367C4D3}" type="parTrans" cxnId="{077AF7D4-9B9B-4403-8124-752B4D19A705}">
      <dgm:prSet/>
      <dgm:spPr/>
      <dgm:t>
        <a:bodyPr/>
        <a:lstStyle/>
        <a:p>
          <a:endParaRPr lang="en-ZA"/>
        </a:p>
      </dgm:t>
    </dgm:pt>
    <dgm:pt modelId="{E2D007D4-2747-4383-93A4-46C054B58279}" type="sibTrans" cxnId="{077AF7D4-9B9B-4403-8124-752B4D19A705}">
      <dgm:prSet/>
      <dgm:spPr/>
      <dgm:t>
        <a:bodyPr/>
        <a:lstStyle/>
        <a:p>
          <a:endParaRPr lang="en-ZA"/>
        </a:p>
      </dgm:t>
    </dgm:pt>
    <dgm:pt modelId="{96ADAD93-8656-49F4-A949-F694A51D3CEE}">
      <dgm:prSet phldrT="[Text]"/>
      <dgm:spPr/>
      <dgm:t>
        <a:bodyPr/>
        <a:lstStyle/>
        <a:p>
          <a:r>
            <a:rPr lang="en-US" dirty="0" smtClean="0"/>
            <a:t>Edits metadata</a:t>
          </a:r>
          <a:endParaRPr lang="en-ZA" dirty="0"/>
        </a:p>
      </dgm:t>
    </dgm:pt>
    <dgm:pt modelId="{D93C43A2-3395-49FE-A78B-6DDA92134667}" type="parTrans" cxnId="{C7938F13-6066-4A51-A84E-29B514639254}">
      <dgm:prSet/>
      <dgm:spPr/>
      <dgm:t>
        <a:bodyPr/>
        <a:lstStyle/>
        <a:p>
          <a:endParaRPr lang="en-ZA"/>
        </a:p>
      </dgm:t>
    </dgm:pt>
    <dgm:pt modelId="{DBF0EBEF-9558-4971-B511-291CCF5B269A}" type="sibTrans" cxnId="{C7938F13-6066-4A51-A84E-29B514639254}">
      <dgm:prSet/>
      <dgm:spPr/>
      <dgm:t>
        <a:bodyPr/>
        <a:lstStyle/>
        <a:p>
          <a:endParaRPr lang="en-ZA"/>
        </a:p>
      </dgm:t>
    </dgm:pt>
    <dgm:pt modelId="{A467F693-54EC-495E-B596-FEAB00CCB795}">
      <dgm:prSet phldrT="[Text]"/>
      <dgm:spPr/>
      <dgm:t>
        <a:bodyPr/>
        <a:lstStyle/>
        <a:p>
          <a:r>
            <a:rPr lang="en-US" dirty="0" smtClean="0"/>
            <a:t>Commits to archive</a:t>
          </a:r>
          <a:endParaRPr lang="en-ZA" dirty="0"/>
        </a:p>
      </dgm:t>
    </dgm:pt>
    <dgm:pt modelId="{9869D808-79E8-408C-830C-0F0EF026BC5D}" type="parTrans" cxnId="{B4E1827C-C5B4-4914-9CE4-355E297A12D7}">
      <dgm:prSet/>
      <dgm:spPr/>
      <dgm:t>
        <a:bodyPr/>
        <a:lstStyle/>
        <a:p>
          <a:endParaRPr lang="en-ZA"/>
        </a:p>
      </dgm:t>
    </dgm:pt>
    <dgm:pt modelId="{BA8BF9A7-A9B9-4321-A39D-EEC2D5D72FCF}" type="sibTrans" cxnId="{B4E1827C-C5B4-4914-9CE4-355E297A12D7}">
      <dgm:prSet/>
      <dgm:spPr/>
      <dgm:t>
        <a:bodyPr/>
        <a:lstStyle/>
        <a:p>
          <a:endParaRPr lang="en-ZA"/>
        </a:p>
      </dgm:t>
    </dgm:pt>
    <dgm:pt modelId="{0F224FA0-8AE3-4FB0-A58D-BD43267C1339}" type="pres">
      <dgm:prSet presAssocID="{16BAA9A5-E2A6-4DBE-AC3C-2978918FC07B}" presName="linearFlow" presStyleCnt="0">
        <dgm:presLayoutVars>
          <dgm:dir/>
          <dgm:animLvl val="lvl"/>
          <dgm:resizeHandles val="exact"/>
        </dgm:presLayoutVars>
      </dgm:prSet>
      <dgm:spPr/>
      <dgm:t>
        <a:bodyPr/>
        <a:lstStyle/>
        <a:p>
          <a:endParaRPr lang="en-ZA"/>
        </a:p>
      </dgm:t>
    </dgm:pt>
    <dgm:pt modelId="{FCE0F77C-ACE7-42A3-A3CA-A735459EF0B1}" type="pres">
      <dgm:prSet presAssocID="{28C8863E-4126-4FAF-91B6-A812B8CA7161}" presName="composite" presStyleCnt="0"/>
      <dgm:spPr/>
    </dgm:pt>
    <dgm:pt modelId="{D52BF379-48ED-4E78-940E-8FA264A59A8C}" type="pres">
      <dgm:prSet presAssocID="{28C8863E-4126-4FAF-91B6-A812B8CA7161}" presName="parentText" presStyleLbl="alignNode1" presStyleIdx="0" presStyleCnt="3">
        <dgm:presLayoutVars>
          <dgm:chMax val="1"/>
          <dgm:bulletEnabled val="1"/>
        </dgm:presLayoutVars>
      </dgm:prSet>
      <dgm:spPr/>
      <dgm:t>
        <a:bodyPr/>
        <a:lstStyle/>
        <a:p>
          <a:endParaRPr lang="en-ZA"/>
        </a:p>
      </dgm:t>
    </dgm:pt>
    <dgm:pt modelId="{3EBA6F52-18BE-4D2F-88EB-A2DCE53B4AC4}" type="pres">
      <dgm:prSet presAssocID="{28C8863E-4126-4FAF-91B6-A812B8CA7161}" presName="descendantText" presStyleLbl="alignAcc1" presStyleIdx="0" presStyleCnt="3">
        <dgm:presLayoutVars>
          <dgm:bulletEnabled val="1"/>
        </dgm:presLayoutVars>
      </dgm:prSet>
      <dgm:spPr/>
      <dgm:t>
        <a:bodyPr/>
        <a:lstStyle/>
        <a:p>
          <a:endParaRPr lang="en-ZA"/>
        </a:p>
      </dgm:t>
    </dgm:pt>
    <dgm:pt modelId="{8E2470DB-C83F-4846-BEDE-5FED9A85C44D}" type="pres">
      <dgm:prSet presAssocID="{5614B29D-FBC2-476E-9682-C41849EEA32A}" presName="sp" presStyleCnt="0"/>
      <dgm:spPr/>
    </dgm:pt>
    <dgm:pt modelId="{929B5253-59A4-4C99-8FE5-6DE46F79609D}" type="pres">
      <dgm:prSet presAssocID="{1349307A-5F68-41D9-9294-E9749B17A7C0}" presName="composite" presStyleCnt="0"/>
      <dgm:spPr/>
    </dgm:pt>
    <dgm:pt modelId="{CC5B2BE2-A1AD-491F-8A72-C91E3B25F133}" type="pres">
      <dgm:prSet presAssocID="{1349307A-5F68-41D9-9294-E9749B17A7C0}" presName="parentText" presStyleLbl="alignNode1" presStyleIdx="1" presStyleCnt="3">
        <dgm:presLayoutVars>
          <dgm:chMax val="1"/>
          <dgm:bulletEnabled val="1"/>
        </dgm:presLayoutVars>
      </dgm:prSet>
      <dgm:spPr/>
      <dgm:t>
        <a:bodyPr/>
        <a:lstStyle/>
        <a:p>
          <a:endParaRPr lang="en-ZA"/>
        </a:p>
      </dgm:t>
    </dgm:pt>
    <dgm:pt modelId="{AB6DE375-B987-4904-9F1A-4400C2B39C87}" type="pres">
      <dgm:prSet presAssocID="{1349307A-5F68-41D9-9294-E9749B17A7C0}" presName="descendantText" presStyleLbl="alignAcc1" presStyleIdx="1" presStyleCnt="3">
        <dgm:presLayoutVars>
          <dgm:bulletEnabled val="1"/>
        </dgm:presLayoutVars>
      </dgm:prSet>
      <dgm:spPr/>
      <dgm:t>
        <a:bodyPr/>
        <a:lstStyle/>
        <a:p>
          <a:endParaRPr lang="en-ZA"/>
        </a:p>
      </dgm:t>
    </dgm:pt>
    <dgm:pt modelId="{E4932120-9C8E-44EF-AFC2-4BE41560592D}" type="pres">
      <dgm:prSet presAssocID="{58FA518B-AAE3-4343-BAD8-E5F43F49BCAE}" presName="sp" presStyleCnt="0"/>
      <dgm:spPr/>
    </dgm:pt>
    <dgm:pt modelId="{F1D05CC9-E49D-4D8C-BB45-62EE1655D7DE}" type="pres">
      <dgm:prSet presAssocID="{8DB57E61-FB81-44FC-A7B0-B2029BD86A8E}" presName="composite" presStyleCnt="0"/>
      <dgm:spPr/>
    </dgm:pt>
    <dgm:pt modelId="{8EAE609F-BCD3-4E98-8410-9B7DFC816694}" type="pres">
      <dgm:prSet presAssocID="{8DB57E61-FB81-44FC-A7B0-B2029BD86A8E}" presName="parentText" presStyleLbl="alignNode1" presStyleIdx="2" presStyleCnt="3">
        <dgm:presLayoutVars>
          <dgm:chMax val="1"/>
          <dgm:bulletEnabled val="1"/>
        </dgm:presLayoutVars>
      </dgm:prSet>
      <dgm:spPr/>
      <dgm:t>
        <a:bodyPr/>
        <a:lstStyle/>
        <a:p>
          <a:endParaRPr lang="en-ZA"/>
        </a:p>
      </dgm:t>
    </dgm:pt>
    <dgm:pt modelId="{6133E961-208B-4258-8257-C110120E43FE}" type="pres">
      <dgm:prSet presAssocID="{8DB57E61-FB81-44FC-A7B0-B2029BD86A8E}" presName="descendantText" presStyleLbl="alignAcc1" presStyleIdx="2" presStyleCnt="3">
        <dgm:presLayoutVars>
          <dgm:bulletEnabled val="1"/>
        </dgm:presLayoutVars>
      </dgm:prSet>
      <dgm:spPr/>
      <dgm:t>
        <a:bodyPr/>
        <a:lstStyle/>
        <a:p>
          <a:endParaRPr lang="en-ZA"/>
        </a:p>
      </dgm:t>
    </dgm:pt>
  </dgm:ptLst>
  <dgm:cxnLst>
    <dgm:cxn modelId="{80AE59F7-C46E-4709-979F-B3E6605B87F0}" srcId="{16BAA9A5-E2A6-4DBE-AC3C-2978918FC07B}" destId="{1349307A-5F68-41D9-9294-E9749B17A7C0}" srcOrd="1" destOrd="0" parTransId="{6F49BE52-6B9E-4862-9B4F-30491DC6C3BE}" sibTransId="{58FA518B-AAE3-4343-BAD8-E5F43F49BCAE}"/>
    <dgm:cxn modelId="{BBF7FC5B-3073-4EBD-B759-5D8E95EAF48C}" type="presOf" srcId="{16BAA9A5-E2A6-4DBE-AC3C-2978918FC07B}" destId="{0F224FA0-8AE3-4FB0-A58D-BD43267C1339}" srcOrd="0" destOrd="0" presId="urn:microsoft.com/office/officeart/2005/8/layout/chevron2"/>
    <dgm:cxn modelId="{385C0804-FDA5-49EC-BE49-1D321AB3A1CC}" type="presOf" srcId="{96ADAD93-8656-49F4-A949-F694A51D3CEE}" destId="{6133E961-208B-4258-8257-C110120E43FE}" srcOrd="0" destOrd="0" presId="urn:microsoft.com/office/officeart/2005/8/layout/chevron2"/>
    <dgm:cxn modelId="{AD1DECBF-5F60-4F59-A895-07D39CB9AFB9}" type="presOf" srcId="{3E94E3AC-E697-4656-B261-CCCB8D8648BB}" destId="{3EBA6F52-18BE-4D2F-88EB-A2DCE53B4AC4}" srcOrd="0" destOrd="0" presId="urn:microsoft.com/office/officeart/2005/8/layout/chevron2"/>
    <dgm:cxn modelId="{9E4DCD53-0405-4D03-BCEF-7C863BF23EED}" type="presOf" srcId="{88B4E698-96F7-4744-A989-F6188F37ACDA}" destId="{AB6DE375-B987-4904-9F1A-4400C2B39C87}" srcOrd="0" destOrd="1" presId="urn:microsoft.com/office/officeart/2005/8/layout/chevron2"/>
    <dgm:cxn modelId="{AFDAD0ED-FC4D-45DD-A99F-30295A872EBB}" type="presOf" srcId="{1349307A-5F68-41D9-9294-E9749B17A7C0}" destId="{CC5B2BE2-A1AD-491F-8A72-C91E3B25F133}" srcOrd="0" destOrd="0" presId="urn:microsoft.com/office/officeart/2005/8/layout/chevron2"/>
    <dgm:cxn modelId="{C7938F13-6066-4A51-A84E-29B514639254}" srcId="{8DB57E61-FB81-44FC-A7B0-B2029BD86A8E}" destId="{96ADAD93-8656-49F4-A949-F694A51D3CEE}" srcOrd="0" destOrd="0" parTransId="{D93C43A2-3395-49FE-A78B-6DDA92134667}" sibTransId="{DBF0EBEF-9558-4971-B511-291CCF5B269A}"/>
    <dgm:cxn modelId="{4A48257E-939D-4E99-8E51-CCDD8578146C}" type="presOf" srcId="{A467F693-54EC-495E-B596-FEAB00CCB795}" destId="{6133E961-208B-4258-8257-C110120E43FE}" srcOrd="0" destOrd="1" presId="urn:microsoft.com/office/officeart/2005/8/layout/chevron2"/>
    <dgm:cxn modelId="{C43DC1D7-8324-4611-9DEB-FC44FF2D4974}" srcId="{1349307A-5F68-41D9-9294-E9749B17A7C0}" destId="{6A50A525-59A9-4728-B08D-4B0DC443D4C2}" srcOrd="0" destOrd="0" parTransId="{9D812B4A-9ED3-402D-97DC-11B0A2A5A9A0}" sibTransId="{1F8CB3EA-D792-447C-869D-849479AE4BFD}"/>
    <dgm:cxn modelId="{61E7ACB4-BA46-4F47-9A7F-CA3E2203C2B1}" type="presOf" srcId="{28C8863E-4126-4FAF-91B6-A812B8CA7161}" destId="{D52BF379-48ED-4E78-940E-8FA264A59A8C}" srcOrd="0" destOrd="0" presId="urn:microsoft.com/office/officeart/2005/8/layout/chevron2"/>
    <dgm:cxn modelId="{077AF7D4-9B9B-4403-8124-752B4D19A705}" srcId="{16BAA9A5-E2A6-4DBE-AC3C-2978918FC07B}" destId="{8DB57E61-FB81-44FC-A7B0-B2029BD86A8E}" srcOrd="2" destOrd="0" parTransId="{89C505B8-E20F-45D3-AFEA-46F26367C4D3}" sibTransId="{E2D007D4-2747-4383-93A4-46C054B58279}"/>
    <dgm:cxn modelId="{B4E1827C-C5B4-4914-9CE4-355E297A12D7}" srcId="{8DB57E61-FB81-44FC-A7B0-B2029BD86A8E}" destId="{A467F693-54EC-495E-B596-FEAB00CCB795}" srcOrd="1" destOrd="0" parTransId="{9869D808-79E8-408C-830C-0F0EF026BC5D}" sibTransId="{BA8BF9A7-A9B9-4321-A39D-EEC2D5D72FCF}"/>
    <dgm:cxn modelId="{0DB1094C-A474-48BF-9214-A2BB249FF402}" srcId="{1349307A-5F68-41D9-9294-E9749B17A7C0}" destId="{88B4E698-96F7-4744-A989-F6188F37ACDA}" srcOrd="1" destOrd="0" parTransId="{DD59EFF2-8CEB-44FF-A3A2-CD7E2A4924DB}" sibTransId="{4E6E88D8-C805-43D7-B34C-7D1C223A3C62}"/>
    <dgm:cxn modelId="{EC4BE97A-B8BB-4A0E-8C92-43216155D15E}" type="presOf" srcId="{8DB57E61-FB81-44FC-A7B0-B2029BD86A8E}" destId="{8EAE609F-BCD3-4E98-8410-9B7DFC816694}" srcOrd="0" destOrd="0" presId="urn:microsoft.com/office/officeart/2005/8/layout/chevron2"/>
    <dgm:cxn modelId="{8875A0DE-8467-4896-8B3D-2584DEBB233B}" srcId="{16BAA9A5-E2A6-4DBE-AC3C-2978918FC07B}" destId="{28C8863E-4126-4FAF-91B6-A812B8CA7161}" srcOrd="0" destOrd="0" parTransId="{42A826A9-7375-4C25-87E8-B82DDAC3AB9C}" sibTransId="{5614B29D-FBC2-476E-9682-C41849EEA32A}"/>
    <dgm:cxn modelId="{05643060-47B5-4672-AD73-2A798C1461A2}" srcId="{28C8863E-4126-4FAF-91B6-A812B8CA7161}" destId="{3E94E3AC-E697-4656-B261-CCCB8D8648BB}" srcOrd="0" destOrd="0" parTransId="{90CE2E1E-81DE-444F-8A47-01FA4C091745}" sibTransId="{8B206D52-9109-462B-B803-C1EB09E6B004}"/>
    <dgm:cxn modelId="{955972CB-F473-4516-BEB1-ACAFF4D39B1C}" type="presOf" srcId="{6A50A525-59A9-4728-B08D-4B0DC443D4C2}" destId="{AB6DE375-B987-4904-9F1A-4400C2B39C87}" srcOrd="0" destOrd="0" presId="urn:microsoft.com/office/officeart/2005/8/layout/chevron2"/>
    <dgm:cxn modelId="{B68AFBB7-632B-46AA-BCE1-5B1BBE79F49F}" type="presParOf" srcId="{0F224FA0-8AE3-4FB0-A58D-BD43267C1339}" destId="{FCE0F77C-ACE7-42A3-A3CA-A735459EF0B1}" srcOrd="0" destOrd="0" presId="urn:microsoft.com/office/officeart/2005/8/layout/chevron2"/>
    <dgm:cxn modelId="{3AB679B4-AEA6-4F5E-9537-8C07A57C843B}" type="presParOf" srcId="{FCE0F77C-ACE7-42A3-A3CA-A735459EF0B1}" destId="{D52BF379-48ED-4E78-940E-8FA264A59A8C}" srcOrd="0" destOrd="0" presId="urn:microsoft.com/office/officeart/2005/8/layout/chevron2"/>
    <dgm:cxn modelId="{E5BAE029-E59E-4A08-829A-59CA41852E8A}" type="presParOf" srcId="{FCE0F77C-ACE7-42A3-A3CA-A735459EF0B1}" destId="{3EBA6F52-18BE-4D2F-88EB-A2DCE53B4AC4}" srcOrd="1" destOrd="0" presId="urn:microsoft.com/office/officeart/2005/8/layout/chevron2"/>
    <dgm:cxn modelId="{E58663A2-F6E8-4CD6-AA51-C4F6414C2EDC}" type="presParOf" srcId="{0F224FA0-8AE3-4FB0-A58D-BD43267C1339}" destId="{8E2470DB-C83F-4846-BEDE-5FED9A85C44D}" srcOrd="1" destOrd="0" presId="urn:microsoft.com/office/officeart/2005/8/layout/chevron2"/>
    <dgm:cxn modelId="{5CB21E0E-D81D-4CED-A8B2-398C5AA95670}" type="presParOf" srcId="{0F224FA0-8AE3-4FB0-A58D-BD43267C1339}" destId="{929B5253-59A4-4C99-8FE5-6DE46F79609D}" srcOrd="2" destOrd="0" presId="urn:microsoft.com/office/officeart/2005/8/layout/chevron2"/>
    <dgm:cxn modelId="{1FB61650-FA1F-442F-8F25-BB6F8FC2F622}" type="presParOf" srcId="{929B5253-59A4-4C99-8FE5-6DE46F79609D}" destId="{CC5B2BE2-A1AD-491F-8A72-C91E3B25F133}" srcOrd="0" destOrd="0" presId="urn:microsoft.com/office/officeart/2005/8/layout/chevron2"/>
    <dgm:cxn modelId="{7A794C53-10C6-4D09-8A32-8D0DC63D3880}" type="presParOf" srcId="{929B5253-59A4-4C99-8FE5-6DE46F79609D}" destId="{AB6DE375-B987-4904-9F1A-4400C2B39C87}" srcOrd="1" destOrd="0" presId="urn:microsoft.com/office/officeart/2005/8/layout/chevron2"/>
    <dgm:cxn modelId="{74E15179-2E8E-4311-9285-206924D34CCA}" type="presParOf" srcId="{0F224FA0-8AE3-4FB0-A58D-BD43267C1339}" destId="{E4932120-9C8E-44EF-AFC2-4BE41560592D}" srcOrd="3" destOrd="0" presId="urn:microsoft.com/office/officeart/2005/8/layout/chevron2"/>
    <dgm:cxn modelId="{E3E70EB3-65B9-4DF5-9E80-ECECA834ABB3}" type="presParOf" srcId="{0F224FA0-8AE3-4FB0-A58D-BD43267C1339}" destId="{F1D05CC9-E49D-4D8C-BB45-62EE1655D7DE}" srcOrd="4" destOrd="0" presId="urn:microsoft.com/office/officeart/2005/8/layout/chevron2"/>
    <dgm:cxn modelId="{BC53E064-C9B8-4FC3-8DF6-3B30D7F6F71D}" type="presParOf" srcId="{F1D05CC9-E49D-4D8C-BB45-62EE1655D7DE}" destId="{8EAE609F-BCD3-4E98-8410-9B7DFC816694}" srcOrd="0" destOrd="0" presId="urn:microsoft.com/office/officeart/2005/8/layout/chevron2"/>
    <dgm:cxn modelId="{3C111170-474D-4D87-8F81-FB180DD886E0}" type="presParOf" srcId="{F1D05CC9-E49D-4D8C-BB45-62EE1655D7DE}" destId="{6133E961-208B-4258-8257-C110120E43FE}"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4C11E6-76AE-438F-9DFB-053F154CEEF3}">
      <dsp:nvSpPr>
        <dsp:cNvPr id="0" name=""/>
        <dsp:cNvSpPr/>
      </dsp:nvSpPr>
      <dsp:spPr>
        <a:xfrm rot="5400000">
          <a:off x="-220786" y="224039"/>
          <a:ext cx="1471910" cy="1030337"/>
        </a:xfrm>
        <a:prstGeom prst="chevron">
          <a:avLst/>
        </a:prstGeom>
        <a:solidFill>
          <a:schemeClr val="bg2">
            <a:lumMod val="8500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000000"/>
              </a:solidFill>
            </a:rPr>
            <a:t>Portal</a:t>
          </a:r>
          <a:endParaRPr lang="en-ZA" sz="1400" b="1" kern="1200" dirty="0">
            <a:solidFill>
              <a:srgbClr val="000000"/>
            </a:solidFill>
          </a:endParaRPr>
        </a:p>
      </dsp:txBody>
      <dsp:txXfrm rot="5400000">
        <a:off x="-220786" y="224039"/>
        <a:ext cx="1471910" cy="1030337"/>
      </dsp:txXfrm>
    </dsp:sp>
    <dsp:sp modelId="{719301BC-3D9C-48A4-B741-8CDF13FE14B1}">
      <dsp:nvSpPr>
        <dsp:cNvPr id="0" name=""/>
        <dsp:cNvSpPr/>
      </dsp:nvSpPr>
      <dsp:spPr>
        <a:xfrm rot="5400000">
          <a:off x="3084797" y="-2051207"/>
          <a:ext cx="956741" cy="506566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Nominated</a:t>
          </a:r>
          <a:endParaRPr lang="en-ZA" sz="1400" kern="1200" dirty="0"/>
        </a:p>
      </dsp:txBody>
      <dsp:txXfrm rot="5400000">
        <a:off x="3084797" y="-2051207"/>
        <a:ext cx="956741" cy="5065662"/>
      </dsp:txXfrm>
    </dsp:sp>
    <dsp:sp modelId="{4281580A-B272-41C2-BECC-DE756CEAC202}">
      <dsp:nvSpPr>
        <dsp:cNvPr id="0" name=""/>
        <dsp:cNvSpPr/>
      </dsp:nvSpPr>
      <dsp:spPr>
        <a:xfrm rot="5400000">
          <a:off x="-220786" y="1551567"/>
          <a:ext cx="1471910" cy="1030337"/>
        </a:xfrm>
        <a:prstGeom prst="chevron">
          <a:avLst/>
        </a:prstGeom>
        <a:solidFill>
          <a:schemeClr val="tx1">
            <a:lumMod val="20000"/>
            <a:lumOff val="8000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ETD Loader</a:t>
          </a:r>
          <a:endParaRPr lang="en-ZA" sz="1400" kern="1200" dirty="0">
            <a:solidFill>
              <a:srgbClr val="000000"/>
            </a:solidFill>
          </a:endParaRPr>
        </a:p>
      </dsp:txBody>
      <dsp:txXfrm rot="5400000">
        <a:off x="-220786" y="1551567"/>
        <a:ext cx="1471910" cy="1030337"/>
      </dsp:txXfrm>
    </dsp:sp>
    <dsp:sp modelId="{05735FC3-E569-49F4-8110-E7D2D87BF4EC}">
      <dsp:nvSpPr>
        <dsp:cNvPr id="0" name=""/>
        <dsp:cNvSpPr/>
      </dsp:nvSpPr>
      <dsp:spPr>
        <a:xfrm rot="5400000">
          <a:off x="3084797" y="-723679"/>
          <a:ext cx="956741" cy="506566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Submit</a:t>
          </a:r>
          <a:endParaRPr lang="en-ZA" sz="1400" kern="1200" dirty="0"/>
        </a:p>
      </dsp:txBody>
      <dsp:txXfrm rot="5400000">
        <a:off x="3084797" y="-723679"/>
        <a:ext cx="956741" cy="5065662"/>
      </dsp:txXfrm>
    </dsp:sp>
    <dsp:sp modelId="{3EC2C91A-2FBC-45A0-9AF3-2569EA96436E}">
      <dsp:nvSpPr>
        <dsp:cNvPr id="0" name=""/>
        <dsp:cNvSpPr/>
      </dsp:nvSpPr>
      <dsp:spPr>
        <a:xfrm rot="5400000">
          <a:off x="-220786" y="2879095"/>
          <a:ext cx="1471910" cy="1030337"/>
        </a:xfrm>
        <a:prstGeom prst="chevron">
          <a:avLst/>
        </a:prstGeom>
        <a:solidFill>
          <a:schemeClr val="tx1">
            <a:lumMod val="40000"/>
            <a:lumOff val="6000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Portal</a:t>
          </a:r>
          <a:endParaRPr lang="en-ZA" sz="1400" kern="1200" dirty="0">
            <a:solidFill>
              <a:srgbClr val="000000"/>
            </a:solidFill>
          </a:endParaRPr>
        </a:p>
      </dsp:txBody>
      <dsp:txXfrm rot="5400000">
        <a:off x="-220786" y="2879095"/>
        <a:ext cx="1471910" cy="1030337"/>
      </dsp:txXfrm>
    </dsp:sp>
    <dsp:sp modelId="{071CD3D0-29C3-4A8D-A9D7-BC73B357FCCC}">
      <dsp:nvSpPr>
        <dsp:cNvPr id="0" name=""/>
        <dsp:cNvSpPr/>
      </dsp:nvSpPr>
      <dsp:spPr>
        <a:xfrm rot="5400000">
          <a:off x="3084797" y="603848"/>
          <a:ext cx="956741" cy="506566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Accept</a:t>
          </a:r>
          <a:endParaRPr lang="en-ZA" sz="1400" kern="1200" dirty="0"/>
        </a:p>
      </dsp:txBody>
      <dsp:txXfrm rot="5400000">
        <a:off x="3084797" y="603848"/>
        <a:ext cx="956741" cy="5065662"/>
      </dsp:txXfrm>
    </dsp:sp>
    <dsp:sp modelId="{7465CB43-22A3-4BF6-A3D5-F78E79A16D7C}">
      <dsp:nvSpPr>
        <dsp:cNvPr id="0" name=""/>
        <dsp:cNvSpPr/>
      </dsp:nvSpPr>
      <dsp:spPr>
        <a:xfrm rot="5400000">
          <a:off x="-220786" y="4206622"/>
          <a:ext cx="1471910" cy="103033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err="1" smtClean="0">
              <a:solidFill>
                <a:srgbClr val="000000"/>
              </a:solidFill>
            </a:rPr>
            <a:t>SUNScholar</a:t>
          </a:r>
          <a:endParaRPr lang="en-ZA" sz="1400" kern="1200" dirty="0">
            <a:solidFill>
              <a:srgbClr val="000000"/>
            </a:solidFill>
          </a:endParaRPr>
        </a:p>
      </dsp:txBody>
      <dsp:txXfrm rot="5400000">
        <a:off x="-220786" y="4206622"/>
        <a:ext cx="1471910" cy="1030337"/>
      </dsp:txXfrm>
    </dsp:sp>
    <dsp:sp modelId="{1F070A59-CE0A-4277-872D-F2A67FC2D352}">
      <dsp:nvSpPr>
        <dsp:cNvPr id="0" name=""/>
        <dsp:cNvSpPr/>
      </dsp:nvSpPr>
      <dsp:spPr>
        <a:xfrm rot="5400000">
          <a:off x="3084797" y="1931375"/>
          <a:ext cx="956741" cy="506566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Reviewed</a:t>
          </a:r>
          <a:endParaRPr lang="en-ZA" sz="1400" kern="1200" dirty="0"/>
        </a:p>
        <a:p>
          <a:pPr marL="114300" lvl="1" indent="-114300" algn="l" defTabSz="622300">
            <a:lnSpc>
              <a:spcPct val="90000"/>
            </a:lnSpc>
            <a:spcBef>
              <a:spcPct val="0"/>
            </a:spcBef>
            <a:spcAft>
              <a:spcPct val="15000"/>
            </a:spcAft>
            <a:buChar char="••"/>
          </a:pPr>
          <a:r>
            <a:rPr lang="en-US" sz="1400" kern="1200" dirty="0" smtClean="0"/>
            <a:t>Metadata edited</a:t>
          </a:r>
          <a:endParaRPr lang="en-ZA" sz="1400" kern="1200" dirty="0"/>
        </a:p>
        <a:p>
          <a:pPr marL="114300" lvl="1" indent="-114300" algn="l" defTabSz="622300">
            <a:lnSpc>
              <a:spcPct val="90000"/>
            </a:lnSpc>
            <a:spcBef>
              <a:spcPct val="0"/>
            </a:spcBef>
            <a:spcAft>
              <a:spcPct val="15000"/>
            </a:spcAft>
            <a:buChar char="••"/>
          </a:pPr>
          <a:r>
            <a:rPr lang="en-US" sz="1400" kern="1200" dirty="0" smtClean="0"/>
            <a:t>Made available</a:t>
          </a:r>
          <a:endParaRPr lang="en-ZA" sz="1400" kern="1200" dirty="0"/>
        </a:p>
      </dsp:txBody>
      <dsp:txXfrm rot="5400000">
        <a:off x="3084797" y="1931375"/>
        <a:ext cx="956741" cy="506566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52BF379-48ED-4E78-940E-8FA264A59A8C}">
      <dsp:nvSpPr>
        <dsp:cNvPr id="0" name=""/>
        <dsp:cNvSpPr/>
      </dsp:nvSpPr>
      <dsp:spPr>
        <a:xfrm rot="5400000">
          <a:off x="-222646" y="223826"/>
          <a:ext cx="1484312" cy="1039018"/>
        </a:xfrm>
        <a:prstGeom prst="chevron">
          <a:avLst/>
        </a:prstGeom>
        <a:solidFill>
          <a:schemeClr val="tx1">
            <a:lumMod val="20000"/>
            <a:lumOff val="8000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Submitter</a:t>
          </a:r>
          <a:endParaRPr lang="en-ZA" sz="1200" kern="1200" dirty="0"/>
        </a:p>
      </dsp:txBody>
      <dsp:txXfrm rot="5400000">
        <a:off x="-222646" y="223826"/>
        <a:ext cx="1484312" cy="1039018"/>
      </dsp:txXfrm>
    </dsp:sp>
    <dsp:sp modelId="{3EBA6F52-18BE-4D2F-88EB-A2DCE53B4AC4}">
      <dsp:nvSpPr>
        <dsp:cNvPr id="0" name=""/>
        <dsp:cNvSpPr/>
      </dsp:nvSpPr>
      <dsp:spPr>
        <a:xfrm rot="5400000">
          <a:off x="3085107" y="-2044909"/>
          <a:ext cx="964803" cy="5056981"/>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Submitter submits</a:t>
          </a:r>
          <a:endParaRPr lang="en-ZA" sz="2100" kern="1200" dirty="0"/>
        </a:p>
      </dsp:txBody>
      <dsp:txXfrm rot="5400000">
        <a:off x="3085107" y="-2044909"/>
        <a:ext cx="964803" cy="5056981"/>
      </dsp:txXfrm>
    </dsp:sp>
    <dsp:sp modelId="{CC5B2BE2-A1AD-491F-8A72-C91E3B25F133}">
      <dsp:nvSpPr>
        <dsp:cNvPr id="0" name=""/>
        <dsp:cNvSpPr/>
      </dsp:nvSpPr>
      <dsp:spPr>
        <a:xfrm rot="5400000">
          <a:off x="-222646" y="1512490"/>
          <a:ext cx="1484312" cy="1039018"/>
        </a:xfrm>
        <a:prstGeom prst="chevron">
          <a:avLst/>
        </a:prstGeom>
        <a:solidFill>
          <a:schemeClr val="tx1">
            <a:lumMod val="60000"/>
            <a:lumOff val="4000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Reviewer</a:t>
          </a:r>
          <a:endParaRPr lang="en-ZA" sz="1200" kern="1200" dirty="0"/>
        </a:p>
      </dsp:txBody>
      <dsp:txXfrm rot="5400000">
        <a:off x="-222646" y="1512490"/>
        <a:ext cx="1484312" cy="1039018"/>
      </dsp:txXfrm>
    </dsp:sp>
    <dsp:sp modelId="{AB6DE375-B987-4904-9F1A-4400C2B39C87}">
      <dsp:nvSpPr>
        <dsp:cNvPr id="0" name=""/>
        <dsp:cNvSpPr/>
      </dsp:nvSpPr>
      <dsp:spPr>
        <a:xfrm rot="5400000">
          <a:off x="3085107" y="-756245"/>
          <a:ext cx="964803" cy="5056981"/>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Clear copyright</a:t>
          </a:r>
          <a:endParaRPr lang="en-ZA" sz="2100" kern="1200" dirty="0"/>
        </a:p>
        <a:p>
          <a:pPr marL="228600" lvl="1" indent="-228600" algn="l" defTabSz="933450">
            <a:lnSpc>
              <a:spcPct val="90000"/>
            </a:lnSpc>
            <a:spcBef>
              <a:spcPct val="0"/>
            </a:spcBef>
            <a:spcAft>
              <a:spcPct val="15000"/>
            </a:spcAft>
            <a:buChar char="••"/>
          </a:pPr>
          <a:r>
            <a:rPr lang="en-US" sz="2100" kern="1200" dirty="0" smtClean="0"/>
            <a:t>Basic metadata editing</a:t>
          </a:r>
          <a:endParaRPr lang="en-ZA" sz="2100" kern="1200" dirty="0"/>
        </a:p>
      </dsp:txBody>
      <dsp:txXfrm rot="5400000">
        <a:off x="3085107" y="-756245"/>
        <a:ext cx="964803" cy="5056981"/>
      </dsp:txXfrm>
    </dsp:sp>
    <dsp:sp modelId="{8EAE609F-BCD3-4E98-8410-9B7DFC816694}">
      <dsp:nvSpPr>
        <dsp:cNvPr id="0" name=""/>
        <dsp:cNvSpPr/>
      </dsp:nvSpPr>
      <dsp:spPr>
        <a:xfrm rot="5400000">
          <a:off x="-222646" y="2801154"/>
          <a:ext cx="1484312" cy="1039018"/>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Metadata Editor</a:t>
          </a:r>
          <a:endParaRPr lang="en-ZA" sz="1200" kern="1200" dirty="0"/>
        </a:p>
      </dsp:txBody>
      <dsp:txXfrm rot="5400000">
        <a:off x="-222646" y="2801154"/>
        <a:ext cx="1484312" cy="1039018"/>
      </dsp:txXfrm>
    </dsp:sp>
    <dsp:sp modelId="{6133E961-208B-4258-8257-C110120E43FE}">
      <dsp:nvSpPr>
        <dsp:cNvPr id="0" name=""/>
        <dsp:cNvSpPr/>
      </dsp:nvSpPr>
      <dsp:spPr>
        <a:xfrm rot="5400000">
          <a:off x="3085107" y="532418"/>
          <a:ext cx="964803" cy="5056981"/>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Edits metadata</a:t>
          </a:r>
          <a:endParaRPr lang="en-ZA" sz="2100" kern="1200" dirty="0"/>
        </a:p>
        <a:p>
          <a:pPr marL="228600" lvl="1" indent="-228600" algn="l" defTabSz="933450">
            <a:lnSpc>
              <a:spcPct val="90000"/>
            </a:lnSpc>
            <a:spcBef>
              <a:spcPct val="0"/>
            </a:spcBef>
            <a:spcAft>
              <a:spcPct val="15000"/>
            </a:spcAft>
            <a:buChar char="••"/>
          </a:pPr>
          <a:r>
            <a:rPr lang="en-US" sz="2100" kern="1200" dirty="0" smtClean="0"/>
            <a:t>Commits to archive</a:t>
          </a:r>
          <a:endParaRPr lang="en-ZA" sz="2100" kern="1200" dirty="0"/>
        </a:p>
      </dsp:txBody>
      <dsp:txXfrm rot="5400000">
        <a:off x="3085107" y="532418"/>
        <a:ext cx="964803" cy="505698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76363" cy="511731"/>
          </a:xfrm>
          <a:prstGeom prst="rect">
            <a:avLst/>
          </a:prstGeom>
        </p:spPr>
        <p:txBody>
          <a:bodyPr vert="horz" lIns="94839" tIns="47420" rIns="94839" bIns="47420" rtlCol="0"/>
          <a:lstStyle>
            <a:lvl1pPr algn="l">
              <a:defRPr sz="1200"/>
            </a:lvl1pPr>
          </a:lstStyle>
          <a:p>
            <a:endParaRPr lang="en-US" dirty="0"/>
          </a:p>
        </p:txBody>
      </p:sp>
      <p:sp>
        <p:nvSpPr>
          <p:cNvPr id="3" name="Date Placeholder 2"/>
          <p:cNvSpPr>
            <a:spLocks noGrp="1"/>
          </p:cNvSpPr>
          <p:nvPr>
            <p:ph type="dt" sz="quarter" idx="1"/>
          </p:nvPr>
        </p:nvSpPr>
        <p:spPr>
          <a:xfrm>
            <a:off x="4021296" y="0"/>
            <a:ext cx="3076363" cy="511731"/>
          </a:xfrm>
          <a:prstGeom prst="rect">
            <a:avLst/>
          </a:prstGeom>
        </p:spPr>
        <p:txBody>
          <a:bodyPr vert="horz" lIns="94839" tIns="47420" rIns="94839" bIns="47420" rtlCol="0"/>
          <a:lstStyle>
            <a:lvl1pPr algn="r">
              <a:defRPr sz="1200"/>
            </a:lvl1pPr>
          </a:lstStyle>
          <a:p>
            <a:fld id="{65AAE197-C3DD-43DB-9D0B-18FBBD770C4B}" type="datetimeFigureOut">
              <a:rPr lang="en-US" smtClean="0"/>
              <a:pPr/>
              <a:t>11/15/2010</a:t>
            </a:fld>
            <a:endParaRPr lang="en-US" dirty="0"/>
          </a:p>
        </p:txBody>
      </p:sp>
      <p:sp>
        <p:nvSpPr>
          <p:cNvPr id="4" name="Footer Placeholder 3"/>
          <p:cNvSpPr>
            <a:spLocks noGrp="1"/>
          </p:cNvSpPr>
          <p:nvPr>
            <p:ph type="ftr" sz="quarter" idx="2"/>
          </p:nvPr>
        </p:nvSpPr>
        <p:spPr>
          <a:xfrm>
            <a:off x="2" y="9721107"/>
            <a:ext cx="3076363" cy="511731"/>
          </a:xfrm>
          <a:prstGeom prst="rect">
            <a:avLst/>
          </a:prstGeom>
        </p:spPr>
        <p:txBody>
          <a:bodyPr vert="horz" lIns="94839" tIns="47420" rIns="94839" bIns="474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1296" y="9721107"/>
            <a:ext cx="3076363" cy="511731"/>
          </a:xfrm>
          <a:prstGeom prst="rect">
            <a:avLst/>
          </a:prstGeom>
        </p:spPr>
        <p:txBody>
          <a:bodyPr vert="horz" lIns="94839" tIns="47420" rIns="94839" bIns="47420" rtlCol="0" anchor="b"/>
          <a:lstStyle>
            <a:lvl1pPr algn="r">
              <a:defRPr sz="1200"/>
            </a:lvl1pPr>
          </a:lstStyle>
          <a:p>
            <a:fld id="{6795B29D-5397-4DDD-BFF3-D7D830EBA0A3}" type="slidenum">
              <a:rPr lang="en-US" smtClean="0"/>
              <a:pPr/>
              <a:t>‹#›</a:t>
            </a:fld>
            <a:endParaRPr lang="en-US" dirty="0"/>
          </a:p>
        </p:txBody>
      </p:sp>
    </p:spTree>
    <p:extLst>
      <p:ext uri="{BB962C8B-B14F-4D97-AF65-F5344CB8AC3E}">
        <p14:creationId xmlns="" xmlns:p14="http://schemas.microsoft.com/office/powerpoint/2010/main" val="25249321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76363" cy="511731"/>
          </a:xfrm>
          <a:prstGeom prst="rect">
            <a:avLst/>
          </a:prstGeom>
        </p:spPr>
        <p:txBody>
          <a:bodyPr vert="horz" lIns="94839" tIns="47420" rIns="94839" bIns="47420" rtlCol="0"/>
          <a:lstStyle>
            <a:lvl1pPr algn="l">
              <a:defRPr sz="1200"/>
            </a:lvl1pPr>
          </a:lstStyle>
          <a:p>
            <a:endParaRPr lang="en-US" dirty="0"/>
          </a:p>
        </p:txBody>
      </p:sp>
      <p:sp>
        <p:nvSpPr>
          <p:cNvPr id="3" name="Date Placeholder 2"/>
          <p:cNvSpPr>
            <a:spLocks noGrp="1"/>
          </p:cNvSpPr>
          <p:nvPr>
            <p:ph type="dt" idx="1"/>
          </p:nvPr>
        </p:nvSpPr>
        <p:spPr>
          <a:xfrm>
            <a:off x="4021296" y="0"/>
            <a:ext cx="3076363" cy="511731"/>
          </a:xfrm>
          <a:prstGeom prst="rect">
            <a:avLst/>
          </a:prstGeom>
        </p:spPr>
        <p:txBody>
          <a:bodyPr vert="horz" lIns="94839" tIns="47420" rIns="94839" bIns="47420" rtlCol="0"/>
          <a:lstStyle>
            <a:lvl1pPr algn="r">
              <a:defRPr sz="1200"/>
            </a:lvl1pPr>
          </a:lstStyle>
          <a:p>
            <a:fld id="{2BD58358-84D8-454B-A1BB-BDF7F2AB354F}" type="datetimeFigureOut">
              <a:rPr lang="en-US" smtClean="0"/>
              <a:pPr/>
              <a:t>11/15/2010</a:t>
            </a:fld>
            <a:endParaRPr lang="en-US" dirty="0"/>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839" tIns="47420" rIns="94839" bIns="47420" rtlCol="0" anchor="ctr"/>
          <a:lstStyle/>
          <a:p>
            <a:endParaRPr lang="en-US" dirty="0"/>
          </a:p>
        </p:txBody>
      </p:sp>
      <p:sp>
        <p:nvSpPr>
          <p:cNvPr id="5" name="Notes Placeholder 4"/>
          <p:cNvSpPr>
            <a:spLocks noGrp="1"/>
          </p:cNvSpPr>
          <p:nvPr>
            <p:ph type="body" sz="quarter" idx="3"/>
          </p:nvPr>
        </p:nvSpPr>
        <p:spPr>
          <a:xfrm>
            <a:off x="709930" y="4861443"/>
            <a:ext cx="5679440" cy="4605576"/>
          </a:xfrm>
          <a:prstGeom prst="rect">
            <a:avLst/>
          </a:prstGeom>
        </p:spPr>
        <p:txBody>
          <a:bodyPr vert="horz" lIns="94839" tIns="47420" rIns="94839" bIns="474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721107"/>
            <a:ext cx="3076363" cy="511731"/>
          </a:xfrm>
          <a:prstGeom prst="rect">
            <a:avLst/>
          </a:prstGeom>
        </p:spPr>
        <p:txBody>
          <a:bodyPr vert="horz" lIns="94839" tIns="47420" rIns="94839" bIns="474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1296" y="9721107"/>
            <a:ext cx="3076363" cy="511731"/>
          </a:xfrm>
          <a:prstGeom prst="rect">
            <a:avLst/>
          </a:prstGeom>
        </p:spPr>
        <p:txBody>
          <a:bodyPr vert="horz" lIns="94839" tIns="47420" rIns="94839" bIns="47420" rtlCol="0" anchor="b"/>
          <a:lstStyle>
            <a:lvl1pPr algn="r">
              <a:defRPr sz="1200"/>
            </a:lvl1pPr>
          </a:lstStyle>
          <a:p>
            <a:fld id="{AAB51169-6B18-46C7-84A3-22048D8A2AE6}" type="slidenum">
              <a:rPr lang="en-US" smtClean="0"/>
              <a:pPr/>
              <a:t>‹#›</a:t>
            </a:fld>
            <a:endParaRPr lang="en-US" dirty="0"/>
          </a:p>
        </p:txBody>
      </p:sp>
    </p:spTree>
    <p:extLst>
      <p:ext uri="{BB962C8B-B14F-4D97-AF65-F5344CB8AC3E}">
        <p14:creationId xmlns="" xmlns:p14="http://schemas.microsoft.com/office/powerpoint/2010/main" val="596829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sun.ac.za/"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openaccess4africa.blogspot.com/"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sun.ac.za/"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openaccess4africa.blogspot.com/"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biomedcentral.com/inst/"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www.openrepository.com/products/products"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ZA" dirty="0" smtClean="0"/>
              <a:t>“Thank you very much for staging this great event. I watched the whole session and think it can be a best practice for other organizations contemplating signing the Berlin Declaration. Thanks again to you and all who helped organizing this event!” – </a:t>
            </a:r>
            <a:r>
              <a:rPr lang="en-ZA" dirty="0" err="1" smtClean="0"/>
              <a:t>Christoph</a:t>
            </a:r>
            <a:r>
              <a:rPr lang="en-ZA" dirty="0" smtClean="0"/>
              <a:t> Bruch, Head of Open Access, Max Planck Digital Library (MPDL) (Berlin)</a:t>
            </a:r>
          </a:p>
          <a:p>
            <a:r>
              <a:rPr lang="en-ZA" dirty="0" smtClean="0"/>
              <a:t>“Congratulations on all the achievements and excellent presentation of the event.” – </a:t>
            </a:r>
            <a:r>
              <a:rPr lang="en-ZA" dirty="0" err="1" smtClean="0"/>
              <a:t>Rima</a:t>
            </a:r>
            <a:r>
              <a:rPr lang="en-ZA" dirty="0" smtClean="0"/>
              <a:t> </a:t>
            </a:r>
            <a:r>
              <a:rPr lang="en-ZA" dirty="0" err="1" smtClean="0"/>
              <a:t>Kupryte</a:t>
            </a:r>
            <a:r>
              <a:rPr lang="en-ZA" dirty="0" smtClean="0"/>
              <a:t>, Director: eIFL.net (25/10/2010)</a:t>
            </a:r>
          </a:p>
          <a:p>
            <a:r>
              <a:rPr lang="en-ZA" dirty="0" smtClean="0"/>
              <a:t>“Congratulations to </a:t>
            </a:r>
            <a:r>
              <a:rPr lang="en-ZA" dirty="0" smtClean="0">
                <a:hlinkClick r:id="rId3"/>
              </a:rPr>
              <a:t>Stellenbosch University</a:t>
            </a:r>
            <a:r>
              <a:rPr lang="en-ZA" dirty="0" smtClean="0"/>
              <a:t> for signing the </a:t>
            </a:r>
            <a:r>
              <a:rPr lang="en-ZA" dirty="0" err="1" smtClean="0"/>
              <a:t>The</a:t>
            </a:r>
            <a:r>
              <a:rPr lang="en-ZA" dirty="0" smtClean="0"/>
              <a:t> Berlin Declaration on Open Access to Knowledge in the Sciences and Humanities.” – Prof Pierre de Villiers, </a:t>
            </a:r>
            <a:r>
              <a:rPr lang="en-ZA" dirty="0" smtClean="0">
                <a:hlinkClick r:id="rId4"/>
              </a:rPr>
              <a:t>AOSIS</a:t>
            </a:r>
            <a:r>
              <a:rPr lang="en-ZA" dirty="0" smtClean="0"/>
              <a:t> (22/10/2010)</a:t>
            </a:r>
          </a:p>
          <a:p>
            <a:r>
              <a:rPr lang="en-ZA" dirty="0" smtClean="0"/>
              <a:t>“Good News for world research and open source accessible﻿ education which must be use to implement activities to improve comprehensive community and social progressive advancement in the spirit of﻿ </a:t>
            </a:r>
            <a:r>
              <a:rPr lang="en-ZA" dirty="0" err="1" smtClean="0"/>
              <a:t>ubuntu</a:t>
            </a:r>
            <a:r>
              <a:rPr lang="en-ZA" dirty="0" smtClean="0"/>
              <a:t>.” – </a:t>
            </a:r>
            <a:r>
              <a:rPr lang="en-ZA" dirty="0" err="1" smtClean="0"/>
              <a:t>Khuluma</a:t>
            </a:r>
            <a:r>
              <a:rPr lang="en-ZA" dirty="0" smtClean="0"/>
              <a:t>, YouTube</a:t>
            </a:r>
          </a:p>
          <a:p>
            <a:r>
              <a:rPr lang="en-ZA" dirty="0" smtClean="0"/>
              <a:t>“Finally! We are heading in the right direction:) This is a huge milestone for the continent . I expect the transaction cost of acquiring information to be reduced significantly. </a:t>
            </a:r>
            <a:r>
              <a:rPr lang="en-ZA" dirty="0" err="1" smtClean="0"/>
              <a:t>Shuttleworth</a:t>
            </a:r>
            <a:r>
              <a:rPr lang="en-ZA" dirty="0" smtClean="0"/>
              <a:t> for Ministry of﻿ Science and Technology. Forget Ms﻿ </a:t>
            </a:r>
            <a:r>
              <a:rPr lang="en-ZA" dirty="0" err="1" smtClean="0"/>
              <a:t>Pandor</a:t>
            </a:r>
            <a:r>
              <a:rPr lang="en-ZA" dirty="0" smtClean="0"/>
              <a:t>! The future is right here. Now:).” – </a:t>
            </a:r>
            <a:r>
              <a:rPr lang="en-ZA" dirty="0" err="1" smtClean="0"/>
              <a:t>daHumbleOne</a:t>
            </a:r>
            <a:r>
              <a:rPr lang="en-ZA" dirty="0" smtClean="0"/>
              <a:t>, YouTube</a:t>
            </a:r>
          </a:p>
          <a:p>
            <a:r>
              <a:rPr lang="en-ZA" dirty="0" smtClean="0"/>
              <a:t>“Open strategy steers profound collaborations in the research sciences through information technology for﻿ future institutional and﻿ communities progressive social advancement via both Open Access and Open Source.” – mandysauls1, YouTube</a:t>
            </a:r>
          </a:p>
          <a:p>
            <a:r>
              <a:rPr lang="en-ZA" dirty="0" smtClean="0"/>
              <a:t>“What an excellent idea. Sharing information, whether on a small project with colleagues or on a massive scale such as this, is a vital requirement for success for both the individual/organization sharing and the whole team. For SU to be adopting this great trait, greater success is headed their way and more and more collaborative opportunities will be created to better the country, the continent and the world as a whole. Well done SU!” – </a:t>
            </a:r>
            <a:r>
              <a:rPr lang="en-ZA" dirty="0" err="1" smtClean="0"/>
              <a:t>Masike</a:t>
            </a:r>
            <a:r>
              <a:rPr lang="en-ZA" dirty="0" smtClean="0"/>
              <a:t> </a:t>
            </a:r>
            <a:r>
              <a:rPr lang="en-ZA" dirty="0" err="1" smtClean="0"/>
              <a:t>Malatji</a:t>
            </a:r>
            <a:endParaRPr lang="en-ZA" dirty="0" smtClean="0"/>
          </a:p>
          <a:p>
            <a:r>
              <a:rPr lang="en-ZA" dirty="0" smtClean="0"/>
              <a:t>“This is a big step for South Africa and </a:t>
            </a:r>
            <a:r>
              <a:rPr lang="en-ZA" dirty="0" err="1" smtClean="0"/>
              <a:t>Maties</a:t>
            </a:r>
            <a:r>
              <a:rPr lang="en-ZA" dirty="0" smtClean="0"/>
              <a:t> are leading the way in this regard.” – David Duarte (social media expert for the show), Good Hope FM</a:t>
            </a:r>
          </a:p>
          <a:p>
            <a:r>
              <a:rPr lang="en-ZA" dirty="0" smtClean="0"/>
              <a:t>Jane H Smith &amp; Peter Millington, SHERPA Services, Centre for Research Communications, University of Nottingham:</a:t>
            </a:r>
          </a:p>
          <a:p>
            <a:r>
              <a:rPr lang="en-ZA" dirty="0" smtClean="0"/>
              <a:t>“We just received this praise for your repository.”</a:t>
            </a:r>
          </a:p>
          <a:p>
            <a:r>
              <a:rPr lang="en-ZA" dirty="0" smtClean="0"/>
              <a:t>“Just a heartfelt word of thanks for this product.  In local government you have to share knowledge and continuously search for best practise and insight that can better service delivery. Access to </a:t>
            </a:r>
            <a:r>
              <a:rPr lang="en-ZA" dirty="0" err="1" smtClean="0"/>
              <a:t>SUNScholar</a:t>
            </a:r>
            <a:r>
              <a:rPr lang="en-ZA" dirty="0" smtClean="0"/>
              <a:t> is one of the best things to happen in this respect. Thank you.” - A. Vorster</a:t>
            </a:r>
          </a:p>
          <a:p>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17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ZA" dirty="0" smtClean="0"/>
              <a:t>“Thank you very much for staging this great event. I watched the whole session and think it can be a best practice for other organizations contemplating signing the Berlin Declaration. Thanks again to you and all who helped organizing this event!” – </a:t>
            </a:r>
            <a:r>
              <a:rPr lang="en-ZA" dirty="0" err="1" smtClean="0"/>
              <a:t>Christoph</a:t>
            </a:r>
            <a:r>
              <a:rPr lang="en-ZA" dirty="0" smtClean="0"/>
              <a:t> Bruch, Head of Open Access, Max Planck Digital Library (MPDL) (Berlin)</a:t>
            </a:r>
          </a:p>
          <a:p>
            <a:r>
              <a:rPr lang="en-ZA" dirty="0" smtClean="0"/>
              <a:t>“Congratulations on all the achievements and excellent presentation of the event.” – </a:t>
            </a:r>
            <a:r>
              <a:rPr lang="en-ZA" dirty="0" err="1" smtClean="0"/>
              <a:t>Rima</a:t>
            </a:r>
            <a:r>
              <a:rPr lang="en-ZA" dirty="0" smtClean="0"/>
              <a:t> </a:t>
            </a:r>
            <a:r>
              <a:rPr lang="en-ZA" dirty="0" err="1" smtClean="0"/>
              <a:t>Kupryte</a:t>
            </a:r>
            <a:r>
              <a:rPr lang="en-ZA" dirty="0" smtClean="0"/>
              <a:t>, Director: eIFL.net (25/10/2010)</a:t>
            </a:r>
          </a:p>
          <a:p>
            <a:r>
              <a:rPr lang="en-ZA" dirty="0" smtClean="0"/>
              <a:t>“Congratulations to </a:t>
            </a:r>
            <a:r>
              <a:rPr lang="en-ZA" dirty="0" smtClean="0">
                <a:hlinkClick r:id="rId3"/>
              </a:rPr>
              <a:t>Stellenbosch University</a:t>
            </a:r>
            <a:r>
              <a:rPr lang="en-ZA" dirty="0" smtClean="0"/>
              <a:t> for signing the </a:t>
            </a:r>
            <a:r>
              <a:rPr lang="en-ZA" dirty="0" err="1" smtClean="0"/>
              <a:t>The</a:t>
            </a:r>
            <a:r>
              <a:rPr lang="en-ZA" dirty="0" smtClean="0"/>
              <a:t> Berlin Declaration on Open Access to Knowledge in the Sciences and Humanities.” – Prof Pierre de Villiers, </a:t>
            </a:r>
            <a:r>
              <a:rPr lang="en-ZA" dirty="0" smtClean="0">
                <a:hlinkClick r:id="rId4"/>
              </a:rPr>
              <a:t>AOSIS</a:t>
            </a:r>
            <a:r>
              <a:rPr lang="en-ZA" dirty="0" smtClean="0"/>
              <a:t> (22/10/2010)</a:t>
            </a:r>
          </a:p>
          <a:p>
            <a:r>
              <a:rPr lang="en-ZA" dirty="0" smtClean="0"/>
              <a:t>“Good News for world research and open source accessible﻿ education which must be use to implement activities to improve comprehensive community and social progressive advancement in the spirit of﻿ </a:t>
            </a:r>
            <a:r>
              <a:rPr lang="en-ZA" dirty="0" err="1" smtClean="0"/>
              <a:t>ubuntu</a:t>
            </a:r>
            <a:r>
              <a:rPr lang="en-ZA" dirty="0" smtClean="0"/>
              <a:t>.” – </a:t>
            </a:r>
            <a:r>
              <a:rPr lang="en-ZA" dirty="0" err="1" smtClean="0"/>
              <a:t>Khuluma</a:t>
            </a:r>
            <a:r>
              <a:rPr lang="en-ZA" dirty="0" smtClean="0"/>
              <a:t>, YouTube</a:t>
            </a:r>
          </a:p>
          <a:p>
            <a:r>
              <a:rPr lang="en-ZA" dirty="0" smtClean="0"/>
              <a:t>“Finally! We are heading in the right direction:) This is a huge milestone for the continent . I expect the transaction cost of acquiring information to be reduced significantly. </a:t>
            </a:r>
            <a:r>
              <a:rPr lang="en-ZA" dirty="0" err="1" smtClean="0"/>
              <a:t>Shuttleworth</a:t>
            </a:r>
            <a:r>
              <a:rPr lang="en-ZA" dirty="0" smtClean="0"/>
              <a:t> for Ministry of﻿ Science and Technology. Forget Ms﻿ </a:t>
            </a:r>
            <a:r>
              <a:rPr lang="en-ZA" dirty="0" err="1" smtClean="0"/>
              <a:t>Pandor</a:t>
            </a:r>
            <a:r>
              <a:rPr lang="en-ZA" dirty="0" smtClean="0"/>
              <a:t>! The future is right here. Now:).” – </a:t>
            </a:r>
            <a:r>
              <a:rPr lang="en-ZA" dirty="0" err="1" smtClean="0"/>
              <a:t>daHumbleOne</a:t>
            </a:r>
            <a:r>
              <a:rPr lang="en-ZA" dirty="0" smtClean="0"/>
              <a:t>, YouTube</a:t>
            </a:r>
          </a:p>
          <a:p>
            <a:r>
              <a:rPr lang="en-ZA" dirty="0" smtClean="0"/>
              <a:t>“Open strategy steers profound collaborations in the research sciences through information technology for﻿ future institutional and﻿ communities progressive social advancement via both Open Access and Open Source.” – mandysauls1, YouTube</a:t>
            </a:r>
          </a:p>
          <a:p>
            <a:r>
              <a:rPr lang="en-ZA" dirty="0" smtClean="0"/>
              <a:t>“What an excellent idea. Sharing information, whether on a small project with colleagues or on a massive scale such as this, is a vital requirement for success for both the individual/organization sharing and the whole team. For SU to be adopting this great trait, greater success is headed their way and more and more collaborative opportunities will be created to better the country, the continent and the world as a whole. Well done SU!” – </a:t>
            </a:r>
            <a:r>
              <a:rPr lang="en-ZA" dirty="0" err="1" smtClean="0"/>
              <a:t>Masike</a:t>
            </a:r>
            <a:r>
              <a:rPr lang="en-ZA" dirty="0" smtClean="0"/>
              <a:t> </a:t>
            </a:r>
            <a:r>
              <a:rPr lang="en-ZA" dirty="0" err="1" smtClean="0"/>
              <a:t>Malatji</a:t>
            </a:r>
            <a:endParaRPr lang="en-ZA" dirty="0" smtClean="0"/>
          </a:p>
          <a:p>
            <a:r>
              <a:rPr lang="en-ZA" dirty="0" smtClean="0"/>
              <a:t>“This is a big step for South Africa and </a:t>
            </a:r>
            <a:r>
              <a:rPr lang="en-ZA" dirty="0" err="1" smtClean="0"/>
              <a:t>Maties</a:t>
            </a:r>
            <a:r>
              <a:rPr lang="en-ZA" dirty="0" smtClean="0"/>
              <a:t> are leading the way in this regard.” – David Duarte (social media expert for the show), Good Hope FM</a:t>
            </a:r>
          </a:p>
          <a:p>
            <a:r>
              <a:rPr lang="en-ZA" dirty="0" smtClean="0"/>
              <a:t>Jane H Smith &amp; Peter Millington, SHERPA Services, Centre for Research Communications, University of Nottingham:</a:t>
            </a:r>
          </a:p>
          <a:p>
            <a:r>
              <a:rPr lang="en-ZA" dirty="0" smtClean="0"/>
              <a:t>“We just received this praise for your repository.”</a:t>
            </a:r>
          </a:p>
          <a:p>
            <a:r>
              <a:rPr lang="en-ZA" dirty="0" smtClean="0"/>
              <a:t>“Just a heartfelt word of thanks for this product.  In local government you have to share knowledge and continuously search for best practise and insight that can better service delivery. Access to </a:t>
            </a:r>
            <a:r>
              <a:rPr lang="en-ZA" dirty="0" err="1" smtClean="0"/>
              <a:t>SUNScholar</a:t>
            </a:r>
            <a:r>
              <a:rPr lang="en-ZA" dirty="0" smtClean="0"/>
              <a:t> is one of the best things to happen in this respect. Thank you.” - A. Vorster</a:t>
            </a:r>
          </a:p>
          <a:p>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Strategic objectives</a:t>
            </a:r>
          </a:p>
          <a:p>
            <a:r>
              <a:rPr lang="en-ZA" dirty="0" smtClean="0"/>
              <a:t>Strategic objective of Vice Rector Research</a:t>
            </a:r>
          </a:p>
          <a:p>
            <a:r>
              <a:rPr lang="en-ZA" b="1" i="1" dirty="0" smtClean="0"/>
              <a:t>Leave a scientific footprint in Africa</a:t>
            </a:r>
          </a:p>
          <a:p>
            <a:r>
              <a:rPr lang="en-ZA" dirty="0" smtClean="0"/>
              <a:t>Action plans associated with this strategic objective</a:t>
            </a:r>
          </a:p>
          <a:p>
            <a:r>
              <a:rPr lang="en-ZA" dirty="0" smtClean="0"/>
              <a:t>􀂾Supporting, developing and contributing to </a:t>
            </a:r>
            <a:r>
              <a:rPr lang="en-ZA" b="1" dirty="0" smtClean="0"/>
              <a:t>high-level scholarly</a:t>
            </a:r>
          </a:p>
          <a:p>
            <a:r>
              <a:rPr lang="en-ZA" b="1" dirty="0" smtClean="0"/>
              <a:t>publication output and sharing research data and results with the rest</a:t>
            </a:r>
          </a:p>
          <a:p>
            <a:r>
              <a:rPr lang="en-ZA" dirty="0" smtClean="0"/>
              <a:t>of the world, especially with researchers from the developing world</a:t>
            </a:r>
          </a:p>
          <a:p>
            <a:r>
              <a:rPr lang="en-ZA" dirty="0" smtClean="0"/>
              <a:t>􀂾Establishing a </a:t>
            </a:r>
            <a:r>
              <a:rPr lang="en-ZA" b="1" dirty="0" smtClean="0"/>
              <a:t>Central Open Access fund to support and facilitate the</a:t>
            </a:r>
          </a:p>
          <a:p>
            <a:r>
              <a:rPr lang="en-ZA" dirty="0" smtClean="0"/>
              <a:t>University’s Open Access mandate</a:t>
            </a:r>
          </a:p>
          <a:p>
            <a:r>
              <a:rPr lang="en-ZA" dirty="0" smtClean="0"/>
              <a:t>􀂾Establishing an </a:t>
            </a:r>
            <a:r>
              <a:rPr lang="en-ZA" b="1" dirty="0" smtClean="0"/>
              <a:t>e-Repository Research system (for primary data,</a:t>
            </a:r>
          </a:p>
          <a:p>
            <a:r>
              <a:rPr lang="en-ZA" dirty="0" smtClean="0"/>
              <a:t>research output, Open Access publication based content, digitized special</a:t>
            </a:r>
          </a:p>
          <a:p>
            <a:r>
              <a:rPr lang="en-ZA" dirty="0" smtClean="0"/>
              <a:t>collections, and rich media content types) to ingest, preserve and</a:t>
            </a:r>
          </a:p>
          <a:p>
            <a:r>
              <a:rPr lang="en-ZA" dirty="0" smtClean="0"/>
              <a:t>disseminate the intellectual output of the institution</a:t>
            </a:r>
          </a:p>
          <a:p>
            <a:r>
              <a:rPr lang="en-ZA" dirty="0" smtClean="0"/>
              <a:t>􀂾Organising an </a:t>
            </a:r>
            <a:r>
              <a:rPr lang="en-ZA" b="1" dirty="0" smtClean="0"/>
              <a:t>African Conference on Open Access and Scholarly</a:t>
            </a:r>
          </a:p>
          <a:p>
            <a:r>
              <a:rPr lang="en-ZA" b="1" dirty="0" smtClean="0"/>
              <a:t>Communication</a:t>
            </a:r>
          </a:p>
          <a:p>
            <a:endParaRPr lang="en-US" b="1" dirty="0" smtClean="0"/>
          </a:p>
          <a:p>
            <a:r>
              <a:rPr lang="en-ZA" dirty="0" smtClean="0"/>
              <a:t>The University has positioned itself as a builder of hope by aligning its core activities with the following development themes from the international Millennium Development Goals:</a:t>
            </a:r>
          </a:p>
          <a:p>
            <a:r>
              <a:rPr lang="en-ZA" dirty="0" smtClean="0"/>
              <a:t>Eradicating poverty and related condition </a:t>
            </a:r>
          </a:p>
          <a:p>
            <a:r>
              <a:rPr lang="en-ZA" dirty="0" smtClean="0"/>
              <a:t>Promoting human dignity and health </a:t>
            </a:r>
          </a:p>
          <a:p>
            <a:r>
              <a:rPr lang="en-ZA" dirty="0" smtClean="0"/>
              <a:t>Promoting democracy and human rights </a:t>
            </a:r>
          </a:p>
          <a:p>
            <a:r>
              <a:rPr lang="en-ZA" dirty="0" smtClean="0"/>
              <a:t>Promoting peace and security </a:t>
            </a:r>
          </a:p>
          <a:p>
            <a:r>
              <a:rPr lang="en-ZA" dirty="0" smtClean="0"/>
              <a:t>Promoting a sustainable environment and a competitive industry </a:t>
            </a:r>
          </a:p>
          <a:p>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Comments by </a:t>
            </a:r>
            <a:r>
              <a:rPr lang="en-ZA" dirty="0" err="1" smtClean="0"/>
              <a:t>Lor</a:t>
            </a:r>
            <a:r>
              <a:rPr lang="en-ZA" dirty="0" smtClean="0"/>
              <a:t> (2007)</a:t>
            </a:r>
          </a:p>
          <a:p>
            <a:r>
              <a:rPr lang="en-ZA" dirty="0" smtClean="0"/>
              <a:t>Aptly describes the path followed by academic and</a:t>
            </a:r>
          </a:p>
          <a:p>
            <a:r>
              <a:rPr lang="en-ZA" dirty="0" smtClean="0"/>
              <a:t>research institutions in developing repositories.</a:t>
            </a:r>
          </a:p>
          <a:p>
            <a:r>
              <a:rPr lang="en-ZA" dirty="0" smtClean="0"/>
              <a:t>States that:</a:t>
            </a:r>
          </a:p>
          <a:p>
            <a:r>
              <a:rPr lang="en-ZA" i="1" dirty="0" smtClean="0"/>
              <a:t>an old tradition, a new technology and a new role have</a:t>
            </a:r>
          </a:p>
          <a:p>
            <a:r>
              <a:rPr lang="en-ZA" i="1" dirty="0" smtClean="0"/>
              <a:t>converged to make possible an unprecedented public</a:t>
            </a:r>
          </a:p>
          <a:p>
            <a:r>
              <a:rPr lang="en-ZA" i="1" dirty="0" smtClean="0"/>
              <a:t>good. The old tradition is the willingness of scientists</a:t>
            </a:r>
          </a:p>
          <a:p>
            <a:r>
              <a:rPr lang="en-ZA" i="1" dirty="0" smtClean="0"/>
              <a:t>and scholars to publish their research in scholarly</a:t>
            </a:r>
          </a:p>
          <a:p>
            <a:r>
              <a:rPr lang="en-ZA" i="1" dirty="0" smtClean="0"/>
              <a:t>journals without payment, for the sake of inquiry and</a:t>
            </a:r>
          </a:p>
          <a:p>
            <a:r>
              <a:rPr lang="en-ZA" i="1" dirty="0" smtClean="0"/>
              <a:t>knowledge. The new technology is the internet. And, the</a:t>
            </a:r>
          </a:p>
          <a:p>
            <a:r>
              <a:rPr lang="en-ZA" i="1" dirty="0" smtClean="0"/>
              <a:t>new role is that of the librarian as the publisher of the</a:t>
            </a:r>
          </a:p>
          <a:p>
            <a:r>
              <a:rPr lang="en-ZA" i="1" dirty="0" smtClean="0"/>
              <a:t>scholarly information for public good.</a:t>
            </a:r>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Implementation of strategy</a:t>
            </a:r>
          </a:p>
          <a:p>
            <a:r>
              <a:rPr lang="en-ZA" dirty="0" smtClean="0"/>
              <a:t>􀂾Growth of the repository into </a:t>
            </a:r>
            <a:r>
              <a:rPr lang="en-ZA" dirty="0" err="1" smtClean="0"/>
              <a:t>SUNScholar</a:t>
            </a:r>
            <a:endParaRPr lang="en-ZA" dirty="0" smtClean="0"/>
          </a:p>
          <a:p>
            <a:r>
              <a:rPr lang="en-ZA" dirty="0" smtClean="0"/>
              <a:t>􀂾Exploitation of technology</a:t>
            </a:r>
          </a:p>
          <a:p>
            <a:r>
              <a:rPr lang="en-ZA" dirty="0" smtClean="0"/>
              <a:t>􀂾Cataloguers creating expert metadata</a:t>
            </a:r>
          </a:p>
          <a:p>
            <a:r>
              <a:rPr lang="en-ZA" dirty="0" smtClean="0"/>
              <a:t>􀂾Use of cell phone technology and satellite television</a:t>
            </a:r>
          </a:p>
          <a:p>
            <a:r>
              <a:rPr lang="en-ZA" dirty="0" smtClean="0"/>
              <a:t>technology</a:t>
            </a:r>
          </a:p>
          <a:p>
            <a:r>
              <a:rPr lang="en-ZA" dirty="0" smtClean="0"/>
              <a:t>􀂾</a:t>
            </a:r>
            <a:r>
              <a:rPr lang="en-ZA" dirty="0" err="1" smtClean="0"/>
              <a:t>BioMed</a:t>
            </a:r>
            <a:r>
              <a:rPr lang="en-ZA" dirty="0" smtClean="0"/>
              <a:t> Central</a:t>
            </a:r>
          </a:p>
          <a:p>
            <a:r>
              <a:rPr lang="en-ZA" dirty="0" smtClean="0"/>
              <a:t>􀂾Berlin 10 Conference</a:t>
            </a:r>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Strategic objective </a:t>
            </a:r>
            <a:r>
              <a:rPr lang="en-US" dirty="0" smtClean="0"/>
              <a:t>of library: </a:t>
            </a:r>
            <a:r>
              <a:rPr lang="en-ZA" dirty="0" smtClean="0"/>
              <a:t>Support, develop and contribute to high-level scholarly publication output</a:t>
            </a:r>
            <a:endParaRPr lang="en-US" dirty="0" smtClean="0"/>
          </a:p>
          <a:p>
            <a:r>
              <a:rPr lang="en-US" b="1" dirty="0" smtClean="0"/>
              <a:t>Full text central digital research repository</a:t>
            </a:r>
            <a:r>
              <a:rPr lang="en-US" dirty="0" smtClean="0"/>
              <a:t> of the University of Stellenbosch </a:t>
            </a:r>
            <a:r>
              <a:rPr lang="en-US" dirty="0" err="1" smtClean="0"/>
              <a:t>Dspace</a:t>
            </a:r>
            <a:r>
              <a:rPr lang="en-US" dirty="0" smtClean="0"/>
              <a:t> open</a:t>
            </a:r>
            <a:r>
              <a:rPr lang="en-US" baseline="0" dirty="0" smtClean="0"/>
              <a:t> source software 907 instances</a:t>
            </a:r>
            <a:endParaRPr lang="en-US" dirty="0" smtClean="0"/>
          </a:p>
          <a:p>
            <a:r>
              <a:rPr lang="en-US" dirty="0" smtClean="0"/>
              <a:t>Provide </a:t>
            </a:r>
            <a:r>
              <a:rPr lang="en-US" b="1" dirty="0" smtClean="0"/>
              <a:t>open access </a:t>
            </a:r>
            <a:r>
              <a:rPr lang="en-US" dirty="0" smtClean="0"/>
              <a:t>where possible</a:t>
            </a:r>
          </a:p>
          <a:p>
            <a:r>
              <a:rPr lang="en-US" b="1" dirty="0" smtClean="0"/>
              <a:t>Digitally preserve </a:t>
            </a:r>
            <a:r>
              <a:rPr lang="en-US" dirty="0" smtClean="0"/>
              <a:t>research output</a:t>
            </a:r>
          </a:p>
          <a:p>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err="1" smtClean="0"/>
              <a:t>BioMed</a:t>
            </a:r>
            <a:r>
              <a:rPr lang="en-ZA" dirty="0" smtClean="0"/>
              <a:t> Central is committed to providing immediate and barrier-free access to all the research they publish. We work with many institutes around the world that advocate open access to their intellectual output and help them to make the most of an integrated OA policy, involving both open access publishing and policies encouraging or mandating open access deposit. </a:t>
            </a:r>
          </a:p>
          <a:p>
            <a:r>
              <a:rPr lang="en-ZA" dirty="0" smtClean="0"/>
              <a:t>Repositories are now rapidly gaining pace as institutes start to feel the benefits that they bring, although many organizations find populating their repositories a challenge. </a:t>
            </a:r>
            <a:r>
              <a:rPr lang="en-ZA" dirty="0" err="1" smtClean="0"/>
              <a:t>BioMed</a:t>
            </a:r>
            <a:r>
              <a:rPr lang="en-ZA" dirty="0" smtClean="0"/>
              <a:t> Central's Automated Article-Deposit helps institutes populate their repositories remotely with the SWORD (Simple Web-service Offering Repository Deposit) protocol.</a:t>
            </a:r>
          </a:p>
          <a:p>
            <a:r>
              <a:rPr lang="en-ZA" b="1" dirty="0" smtClean="0"/>
              <a:t>What is SWORD?</a:t>
            </a:r>
            <a:r>
              <a:rPr lang="en-ZA" dirty="0" smtClean="0"/>
              <a:t/>
            </a:r>
            <a:br>
              <a:rPr lang="en-ZA" dirty="0" smtClean="0"/>
            </a:br>
            <a:r>
              <a:rPr lang="en-ZA" dirty="0" smtClean="0"/>
              <a:t>The SWORD vision is 'lowering the barriers to deposit'. </a:t>
            </a:r>
            <a:r>
              <a:rPr lang="en-ZA" dirty="0" err="1" smtClean="0"/>
              <a:t>BioMed</a:t>
            </a:r>
            <a:r>
              <a:rPr lang="en-ZA" dirty="0" smtClean="0"/>
              <a:t> Central's Automated Article-Deposit is a standard protocol for transferring complete article content (including PDFs, additional files, and article metadata) from one repository to another.</a:t>
            </a:r>
          </a:p>
          <a:p>
            <a:r>
              <a:rPr lang="en-ZA" b="1" dirty="0" smtClean="0"/>
              <a:t>How does </a:t>
            </a:r>
            <a:r>
              <a:rPr lang="en-ZA" b="1" dirty="0" err="1" smtClean="0"/>
              <a:t>BioMed</a:t>
            </a:r>
            <a:r>
              <a:rPr lang="en-ZA" b="1" dirty="0" smtClean="0"/>
              <a:t> Central's Automated Article-Deposit work?</a:t>
            </a:r>
            <a:r>
              <a:rPr lang="en-ZA" dirty="0" smtClean="0"/>
              <a:t/>
            </a:r>
            <a:br>
              <a:rPr lang="en-ZA" dirty="0" smtClean="0"/>
            </a:br>
            <a:r>
              <a:rPr lang="en-ZA" dirty="0" smtClean="0"/>
              <a:t>As soon as the official final version of an article is published in a </a:t>
            </a:r>
            <a:r>
              <a:rPr lang="en-ZA" dirty="0" err="1" smtClean="0"/>
              <a:t>BioMed</a:t>
            </a:r>
            <a:r>
              <a:rPr lang="en-ZA" dirty="0" smtClean="0"/>
              <a:t> Central journal, we will automatically populate the author's institutional repository with the published article. (Articles are transferred on a nightly basis.)</a:t>
            </a:r>
          </a:p>
          <a:p>
            <a:endParaRPr lang="en-US" dirty="0" smtClean="0"/>
          </a:p>
          <a:p>
            <a:r>
              <a:rPr lang="en-ZA" dirty="0" smtClean="0"/>
              <a:t>Automated Article-Deposit feeds are offered as standard, at no additional charge to:</a:t>
            </a:r>
          </a:p>
          <a:p>
            <a:r>
              <a:rPr lang="en-ZA" dirty="0" err="1" smtClean="0">
                <a:hlinkClick r:id="rId3" action="ppaction://hlinkfile"/>
              </a:rPr>
              <a:t>BioMed</a:t>
            </a:r>
            <a:r>
              <a:rPr lang="en-ZA" dirty="0" smtClean="0">
                <a:hlinkClick r:id="rId3" action="ppaction://hlinkfile"/>
              </a:rPr>
              <a:t> Central Members</a:t>
            </a:r>
            <a:r>
              <a:rPr lang="en-ZA" dirty="0" smtClean="0"/>
              <a:t/>
            </a:r>
            <a:br>
              <a:rPr lang="en-ZA" dirty="0" smtClean="0"/>
            </a:br>
            <a:r>
              <a:rPr lang="en-ZA" dirty="0" smtClean="0">
                <a:hlinkClick r:id="rId4"/>
              </a:rPr>
              <a:t>Open Repository Enhanced Customers</a:t>
            </a:r>
            <a:r>
              <a:rPr lang="en-ZA" dirty="0" smtClean="0"/>
              <a:t> </a:t>
            </a:r>
          </a:p>
          <a:p>
            <a:r>
              <a:rPr lang="en-ZA" dirty="0" smtClean="0"/>
              <a:t>Automated Article-Deposit feeds are also available as a separately-chargeable service to non-Members - please contact our institutional sales team for more information. </a:t>
            </a:r>
          </a:p>
          <a:p>
            <a:endParaRPr lang="en-US" dirty="0" smtClean="0"/>
          </a:p>
          <a:p>
            <a:r>
              <a:rPr lang="en-ZA" b="1" dirty="0" smtClean="0"/>
              <a:t>Effortless ~ Reliable ~ Flexible ~ Cost-effective</a:t>
            </a:r>
          </a:p>
          <a:p>
            <a:r>
              <a:rPr lang="en-ZA" dirty="0" smtClean="0"/>
              <a:t>Open Repository is available in two editions, Standard and Enhanced, offering different levels of service depending on the needs of your organisation. </a:t>
            </a:r>
          </a:p>
          <a:p>
            <a:r>
              <a:rPr lang="en-ZA" b="1" dirty="0" smtClean="0"/>
              <a:t>Standard:</a:t>
            </a:r>
          </a:p>
          <a:p>
            <a:r>
              <a:rPr lang="en-ZA" dirty="0" smtClean="0"/>
              <a:t>Complete set-up within 3 months </a:t>
            </a:r>
          </a:p>
          <a:p>
            <a:r>
              <a:rPr lang="en-ZA" dirty="0" smtClean="0"/>
              <a:t>Standards-based Open Source technology platform: </a:t>
            </a:r>
            <a:r>
              <a:rPr lang="en-ZA" dirty="0" err="1" smtClean="0"/>
              <a:t>DSpace</a:t>
            </a:r>
            <a:r>
              <a:rPr lang="en-ZA" dirty="0" smtClean="0"/>
              <a:t> </a:t>
            </a:r>
          </a:p>
          <a:p>
            <a:r>
              <a:rPr lang="en-ZA" dirty="0" smtClean="0"/>
              <a:t>Nightly back-up of all data files </a:t>
            </a:r>
          </a:p>
          <a:p>
            <a:r>
              <a:rPr lang="en-ZA" dirty="0" smtClean="0"/>
              <a:t>Technical support </a:t>
            </a:r>
          </a:p>
          <a:p>
            <a:r>
              <a:rPr lang="en-ZA" dirty="0" smtClean="0"/>
              <a:t>Training materials for users and administrators </a:t>
            </a:r>
          </a:p>
          <a:p>
            <a:r>
              <a:rPr lang="en-ZA" dirty="0" smtClean="0"/>
              <a:t>Content is organised in a hierarchical manner </a:t>
            </a:r>
          </a:p>
          <a:p>
            <a:r>
              <a:rPr lang="en-ZA" dirty="0" smtClean="0"/>
              <a:t>Multiple ways to browse and search the content </a:t>
            </a:r>
          </a:p>
          <a:p>
            <a:r>
              <a:rPr lang="en-ZA" dirty="0" smtClean="0"/>
              <a:t>All data entries can use the full uniform character set </a:t>
            </a:r>
          </a:p>
          <a:p>
            <a:r>
              <a:rPr lang="en-ZA" dirty="0" smtClean="0"/>
              <a:t>Any file format can be submitted </a:t>
            </a:r>
          </a:p>
          <a:p>
            <a:r>
              <a:rPr lang="en-ZA" dirty="0" smtClean="0"/>
              <a:t>Interface customization options </a:t>
            </a:r>
          </a:p>
          <a:p>
            <a:r>
              <a:rPr lang="en-ZA" dirty="0" smtClean="0"/>
              <a:t>RSS feeds and email alerts for new submissions </a:t>
            </a:r>
          </a:p>
          <a:p>
            <a:r>
              <a:rPr lang="en-ZA" b="1" dirty="0" smtClean="0"/>
              <a:t>Enhanced:</a:t>
            </a:r>
          </a:p>
          <a:p>
            <a:r>
              <a:rPr lang="en-ZA" dirty="0" smtClean="0"/>
              <a:t>The Enhanced edition includes all of the above Standard features plus:</a:t>
            </a:r>
          </a:p>
          <a:p>
            <a:r>
              <a:rPr lang="en-ZA" dirty="0" smtClean="0"/>
              <a:t>Batch uploading of content to pre-populate repository for customers </a:t>
            </a:r>
          </a:p>
          <a:p>
            <a:r>
              <a:rPr lang="en-ZA" dirty="0" smtClean="0"/>
              <a:t>Automatic conversion of proprietary file formats to PDF and other formats, e.g. html </a:t>
            </a:r>
          </a:p>
          <a:p>
            <a:r>
              <a:rPr lang="en-ZA" dirty="0" smtClean="0"/>
              <a:t>Institutional authentication integration </a:t>
            </a:r>
          </a:p>
          <a:p>
            <a:r>
              <a:rPr lang="en-ZA" dirty="0" err="1" smtClean="0"/>
              <a:t>Datafeeds</a:t>
            </a:r>
            <a:r>
              <a:rPr lang="en-ZA" dirty="0" smtClean="0"/>
              <a:t> to automatically populate repository with new open access articles' metadata from your organization </a:t>
            </a:r>
          </a:p>
          <a:p>
            <a:endParaRPr lang="en-ZA" dirty="0" smtClean="0"/>
          </a:p>
          <a:p>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15</a:t>
            </a:fld>
            <a:endParaRPr lang="en-US" dirty="0"/>
          </a:p>
        </p:txBody>
      </p:sp>
    </p:spTree>
    <p:extLst>
      <p:ext uri="{BB962C8B-B14F-4D97-AF65-F5344CB8AC3E}">
        <p14:creationId xmlns="" xmlns:p14="http://schemas.microsoft.com/office/powerpoint/2010/main" val="3266689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9056">
              <a:defRPr/>
            </a:pPr>
            <a:r>
              <a:rPr lang="en-GB" dirty="0" smtClean="0"/>
              <a:t>That sounds correct – you should also have received another dozen or so articles this afternoon. I’m glad the deliveries are coming through fine, I will continue to trawl our historical archive for </a:t>
            </a:r>
            <a:r>
              <a:rPr lang="en-GB" dirty="0" err="1" smtClean="0"/>
              <a:t>Stellenbosch</a:t>
            </a:r>
            <a:r>
              <a:rPr lang="en-GB" dirty="0" smtClean="0"/>
              <a:t> authored articles until I have reached year zero! Will let you know once the whole process is complete.</a:t>
            </a:r>
            <a:endParaRPr lang="en-ZA" dirty="0" smtClean="0"/>
          </a:p>
          <a:p>
            <a:r>
              <a:rPr lang="en-GB" dirty="0" smtClean="0"/>
              <a:t>Automated delivery will now be up and running, so the next time an article by one of your researchers is published with us, you will receive it automatically. </a:t>
            </a:r>
            <a:endParaRPr lang="en-ZA" dirty="0" smtClean="0"/>
          </a:p>
          <a:p>
            <a:r>
              <a:rPr lang="en-GB" dirty="0" smtClean="0"/>
              <a:t> </a:t>
            </a:r>
            <a:endParaRPr lang="en-ZA" dirty="0" smtClean="0"/>
          </a:p>
          <a:p>
            <a:r>
              <a:rPr lang="en-GB" dirty="0" smtClean="0"/>
              <a:t>Our database will have recorded successful delivery for the articles we have previously reported as being delivered, but following a clean up of that data I will also be able to arrange delivery of historical articles that have been published with us.</a:t>
            </a:r>
            <a:endParaRPr lang="en-ZA" dirty="0" smtClean="0"/>
          </a:p>
          <a:p>
            <a:r>
              <a:rPr lang="en-GB" dirty="0" smtClean="0"/>
              <a:t> </a:t>
            </a:r>
            <a:endParaRPr lang="en-ZA" dirty="0" smtClean="0"/>
          </a:p>
          <a:p>
            <a:r>
              <a:rPr lang="en-GB" dirty="0" smtClean="0"/>
              <a:t>I’ll speak to our developers tomorrow and see when we can arrange it.</a:t>
            </a:r>
            <a:endParaRPr lang="en-ZA" dirty="0" smtClean="0"/>
          </a:p>
          <a:p>
            <a:endParaRPr lang="en-ZA" dirty="0"/>
          </a:p>
        </p:txBody>
      </p:sp>
      <p:sp>
        <p:nvSpPr>
          <p:cNvPr id="4" name="Slide Number Placeholder 3"/>
          <p:cNvSpPr>
            <a:spLocks noGrp="1"/>
          </p:cNvSpPr>
          <p:nvPr>
            <p:ph type="sldNum" sz="quarter" idx="10"/>
          </p:nvPr>
        </p:nvSpPr>
        <p:spPr/>
        <p:txBody>
          <a:bodyPr/>
          <a:lstStyle/>
          <a:p>
            <a:fld id="{AAB51169-6B18-46C7-84A3-22048D8A2AE6}" type="slidenum">
              <a:rPr lang="en-US" smtClean="0"/>
              <a:pPr/>
              <a:t>16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0767809-899B-4AB1-8AF0-79816B69344F}" type="datetimeFigureOut">
              <a:rPr lang="en-US" smtClean="0"/>
              <a:pPr/>
              <a:t>11/15/2010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06F659D-2D57-42D1-94B4-183A10776B82}" type="slidenum">
              <a:rPr lang="en-US" smtClean="0"/>
              <a:pPr/>
              <a:t>‹#›</a:t>
            </a:fld>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0767809-899B-4AB1-8AF0-79816B69344F}" type="datetimeFigureOut">
              <a:rPr lang="en-US" smtClean="0"/>
              <a:pPr/>
              <a:t>11/15/2010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06F659D-2D57-42D1-94B4-183A10776B82}" type="slidenum">
              <a:rPr lang="en-US" smtClean="0"/>
              <a:pPr/>
              <a:t>‹#›</a:t>
            </a:fld>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0767809-899B-4AB1-8AF0-79816B69344F}" type="datetimeFigureOut">
              <a:rPr lang="en-US" smtClean="0"/>
              <a:pPr/>
              <a:t>11/15/2010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06F659D-2D57-42D1-94B4-183A10776B82}" type="slidenum">
              <a:rPr lang="en-US" smtClean="0"/>
              <a:pPr/>
              <a:t>‹#›</a:t>
            </a:fld>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70767809-899B-4AB1-8AF0-79816B69344F}" type="datetimeFigureOut">
              <a:rPr lang="en-US" smtClean="0"/>
              <a:pPr/>
              <a:t>11/15/2010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06F659D-2D57-42D1-94B4-183A10776B82}" type="slidenum">
              <a:rPr lang="en-US" smtClean="0"/>
              <a:pPr/>
              <a:t>‹#›</a:t>
            </a:fld>
            <a:endParaRPr lang="en-US" dirty="0"/>
          </a:p>
        </p:txBody>
      </p:sp>
      <p:sp>
        <p:nvSpPr>
          <p:cNvPr id="7" name="Title 6"/>
          <p:cNvSpPr>
            <a:spLocks noGrp="1"/>
          </p:cNvSpPr>
          <p:nvPr>
            <p:ph type="title"/>
          </p:nvPr>
        </p:nvSpPr>
        <p:spPr>
          <a:xfrm>
            <a:off x="2514600" y="76200"/>
            <a:ext cx="6477000" cy="1143000"/>
          </a:xfrm>
        </p:spPr>
        <p:txBody>
          <a:bodyPr rtlCol="0"/>
          <a:lstStyle>
            <a:extLst/>
          </a:lstStyle>
          <a:p>
            <a:r>
              <a:rPr kumimoji="0" lang="en-US" dirty="0" smtClean="0"/>
              <a:t>Click to edit Master title style</a:t>
            </a:r>
            <a:endParaRPr kumimoji="0" lang="en-US" dirty="0"/>
          </a:p>
        </p:txBody>
      </p:sp>
      <p:pic>
        <p:nvPicPr>
          <p:cNvPr id="29697" name="Picture 1"/>
          <p:cNvPicPr>
            <a:picLocks noChangeAspect="1" noChangeArrowheads="1"/>
          </p:cNvPicPr>
          <p:nvPr userDrawn="1"/>
        </p:nvPicPr>
        <p:blipFill>
          <a:blip r:embed="rId2" cstate="print"/>
          <a:srcRect/>
          <a:stretch>
            <a:fillRect/>
          </a:stretch>
        </p:blipFill>
        <p:spPr bwMode="auto">
          <a:xfrm>
            <a:off x="7929586" y="5715016"/>
            <a:ext cx="781050" cy="8001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tmplLst>
          <p:tmpl lvl="1">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0767809-899B-4AB1-8AF0-79816B69344F}" type="datetimeFigureOut">
              <a:rPr lang="en-US" smtClean="0"/>
              <a:pPr/>
              <a:t>11/15/2010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06F659D-2D57-42D1-94B4-183A10776B82}"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0767809-899B-4AB1-8AF0-79816B69344F}" type="datetimeFigureOut">
              <a:rPr lang="en-US" smtClean="0"/>
              <a:pPr/>
              <a:t>11/15/2010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06F659D-2D57-42D1-94B4-183A10776B82}"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hasCustomPrompt="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baseline="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dirty="0" smtClean="0"/>
              <a:t>13 August 2010</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0767809-899B-4AB1-8AF0-79816B69344F}" type="datetimeFigureOut">
              <a:rPr lang="en-US" smtClean="0"/>
              <a:pPr/>
              <a:t>11/15/2010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06F659D-2D57-42D1-94B4-183A10776B82}" type="slidenum">
              <a:rPr lang="en-US" smtClean="0"/>
              <a:pPr/>
              <a:t>‹#›</a:t>
            </a:fld>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0767809-899B-4AB1-8AF0-79816B69344F}" type="datetimeFigureOut">
              <a:rPr lang="en-US" smtClean="0"/>
              <a:pPr/>
              <a:t>11/15/2010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06F659D-2D57-42D1-94B4-183A10776B82}"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0767809-899B-4AB1-8AF0-79816B69344F}" type="datetimeFigureOut">
              <a:rPr lang="en-US" smtClean="0"/>
              <a:pPr/>
              <a:t>11/15/2010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06F659D-2D57-42D1-94B4-183A10776B82}" type="slidenum">
              <a:rPr lang="en-US" smtClean="0"/>
              <a:pPr/>
              <a:t>‹#›</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0767809-899B-4AB1-8AF0-79816B69344F}" type="datetimeFigureOut">
              <a:rPr lang="en-US" smtClean="0"/>
              <a:pPr/>
              <a:t>11/15/2010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06F659D-2D57-42D1-94B4-183A10776B82}" type="slidenum">
              <a:rPr lang="en-US" smtClean="0"/>
              <a:pPr/>
              <a:t>‹#›</a:t>
            </a:fld>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0767809-899B-4AB1-8AF0-79816B69344F}" type="datetimeFigureOut">
              <a:rPr lang="en-US" smtClean="0"/>
              <a:pPr/>
              <a:t>11/15/2010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06F659D-2D57-42D1-94B4-183A10776B82}"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0767809-899B-4AB1-8AF0-79816B69344F}" type="datetimeFigureOut">
              <a:rPr lang="en-US" smtClean="0"/>
              <a:pPr/>
              <a:t>11/15/2010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06F659D-2D57-42D1-94B4-183A10776B8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fade/>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oa.sun.ac.z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mailto:ismith@sun.ac.za"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arl.org/newsltr/226/ir.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cholar.sun.ac.z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iblogo_A4_png.jpg"/>
          <p:cNvPicPr>
            <a:picLocks noChangeAspect="1"/>
          </p:cNvPicPr>
          <p:nvPr/>
        </p:nvPicPr>
        <p:blipFill>
          <a:blip r:embed="rId3" cstate="print"/>
          <a:stretch>
            <a:fillRect/>
          </a:stretch>
        </p:blipFill>
        <p:spPr>
          <a:xfrm>
            <a:off x="3995936" y="304801"/>
            <a:ext cx="4767064" cy="521394"/>
          </a:xfrm>
          <a:prstGeom prst="rect">
            <a:avLst/>
          </a:prstGeom>
        </p:spPr>
      </p:pic>
      <p:sp>
        <p:nvSpPr>
          <p:cNvPr id="2" name="Title 1"/>
          <p:cNvSpPr>
            <a:spLocks noGrp="1"/>
          </p:cNvSpPr>
          <p:nvPr>
            <p:ph type="ctrTitle"/>
          </p:nvPr>
        </p:nvSpPr>
        <p:spPr>
          <a:xfrm>
            <a:off x="0" y="1928802"/>
            <a:ext cx="9144000" cy="2362200"/>
          </a:xfrm>
        </p:spPr>
        <p:txBody>
          <a:bodyPr>
            <a:normAutofit fontScale="90000"/>
          </a:bodyPr>
          <a:lstStyle/>
          <a:p>
            <a:pPr algn="ctr"/>
            <a:r>
              <a:rPr lang="en-ZA" sz="3600" i="1" dirty="0" smtClean="0"/>
              <a:t/>
            </a:r>
            <a:br>
              <a:rPr lang="en-ZA" sz="3600" i="1" dirty="0" smtClean="0"/>
            </a:br>
            <a:r>
              <a:rPr lang="en-US" sz="4000" dirty="0" smtClean="0"/>
              <a:t>Access to information has no boundaries</a:t>
            </a:r>
            <a:br>
              <a:rPr lang="en-US" sz="4000" dirty="0" smtClean="0"/>
            </a:br>
            <a:r>
              <a:rPr lang="en-US" sz="3600" dirty="0" smtClean="0"/>
              <a:t/>
            </a:r>
            <a:br>
              <a:rPr lang="en-US" sz="3600" dirty="0" smtClean="0"/>
            </a:br>
            <a:r>
              <a:rPr lang="en-US" sz="3100" dirty="0" smtClean="0"/>
              <a:t>Stellenbosch University engaging Open Access to information</a:t>
            </a:r>
            <a:endParaRPr lang="en-ZA" sz="3100" dirty="0"/>
          </a:p>
        </p:txBody>
      </p:sp>
      <p:sp>
        <p:nvSpPr>
          <p:cNvPr id="3" name="Subtitle 2"/>
          <p:cNvSpPr>
            <a:spLocks noGrp="1"/>
          </p:cNvSpPr>
          <p:nvPr>
            <p:ph type="subTitle" idx="1"/>
          </p:nvPr>
        </p:nvSpPr>
        <p:spPr>
          <a:xfrm>
            <a:off x="428596" y="5786454"/>
            <a:ext cx="8001000" cy="1071546"/>
          </a:xfrm>
        </p:spPr>
        <p:txBody>
          <a:bodyPr>
            <a:normAutofit/>
          </a:bodyPr>
          <a:lstStyle/>
          <a:p>
            <a:r>
              <a:rPr lang="en-US" sz="1800" dirty="0" smtClean="0">
                <a:solidFill>
                  <a:schemeClr val="bg1"/>
                </a:solidFill>
              </a:rPr>
              <a:t>Ina Smith</a:t>
            </a:r>
          </a:p>
          <a:p>
            <a:r>
              <a:rPr lang="en-US" sz="1800" dirty="0" smtClean="0">
                <a:solidFill>
                  <a:schemeClr val="bg1"/>
                </a:solidFill>
              </a:rPr>
              <a:t>Open Access Africa 10-11 November 2010</a:t>
            </a:r>
          </a:p>
          <a:p>
            <a:r>
              <a:rPr lang="en-US" sz="1800" dirty="0" smtClean="0">
                <a:solidFill>
                  <a:schemeClr val="bg1"/>
                </a:solidFill>
              </a:rPr>
              <a:t>Kenyatta University, Nairobi, Kenya</a:t>
            </a:r>
          </a:p>
          <a:p>
            <a:endParaRPr lang="en-US" sz="2400" dirty="0" smtClean="0">
              <a:solidFill>
                <a:schemeClr val="bg1"/>
              </a:solidFill>
            </a:endParaRPr>
          </a:p>
          <a:p>
            <a:endParaRPr lang="en-US" sz="3600" dirty="0" smtClean="0">
              <a:solidFill>
                <a:schemeClr val="bg1"/>
              </a:solidFill>
            </a:endParaRPr>
          </a:p>
          <a:p>
            <a:endParaRPr lang="en-US" sz="36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ZA"/>
          </a:p>
        </p:txBody>
      </p:sp>
      <p:sp>
        <p:nvSpPr>
          <p:cNvPr id="3" name="Title 2"/>
          <p:cNvSpPr>
            <a:spLocks noGrp="1"/>
          </p:cNvSpPr>
          <p:nvPr>
            <p:ph type="title"/>
          </p:nvPr>
        </p:nvSpPr>
        <p:spPr/>
        <p:txBody>
          <a:bodyPr/>
          <a:lstStyle/>
          <a:p>
            <a:endParaRPr lang="en-ZA"/>
          </a:p>
        </p:txBody>
      </p:sp>
      <p:pic>
        <p:nvPicPr>
          <p:cNvPr id="7170" name="Picture 2"/>
          <p:cNvPicPr>
            <a:picLocks noChangeAspect="1" noChangeArrowheads="1"/>
          </p:cNvPicPr>
          <p:nvPr/>
        </p:nvPicPr>
        <p:blipFill>
          <a:blip r:embed="rId2" cstate="print"/>
          <a:srcRect/>
          <a:stretch>
            <a:fillRect/>
          </a:stretch>
        </p:blipFill>
        <p:spPr bwMode="auto">
          <a:xfrm>
            <a:off x="827584" y="476672"/>
            <a:ext cx="7812009" cy="590783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2008: </a:t>
            </a:r>
            <a:r>
              <a:rPr lang="en-US" dirty="0" err="1" smtClean="0"/>
              <a:t>SUNeTD</a:t>
            </a:r>
            <a:r>
              <a:rPr lang="en-US" dirty="0" smtClean="0"/>
              <a:t> (2 300 items)</a:t>
            </a:r>
          </a:p>
          <a:p>
            <a:r>
              <a:rPr lang="en-US" dirty="0" smtClean="0"/>
              <a:t>Dec. 2009: </a:t>
            </a:r>
            <a:r>
              <a:rPr lang="en-US" dirty="0" err="1" smtClean="0"/>
              <a:t>SUNScholar</a:t>
            </a:r>
            <a:r>
              <a:rPr lang="en-US" dirty="0" smtClean="0"/>
              <a:t> Office</a:t>
            </a:r>
          </a:p>
          <a:p>
            <a:r>
              <a:rPr lang="en-US" dirty="0" smtClean="0"/>
              <a:t>2010 (3 600 items):</a:t>
            </a:r>
          </a:p>
          <a:p>
            <a:pPr lvl="1"/>
            <a:r>
              <a:rPr lang="en-US" dirty="0" smtClean="0"/>
              <a:t>Merging repositories</a:t>
            </a:r>
          </a:p>
          <a:p>
            <a:pPr lvl="1"/>
            <a:r>
              <a:rPr lang="en-US" dirty="0" smtClean="0"/>
              <a:t>Structure</a:t>
            </a:r>
          </a:p>
          <a:p>
            <a:pPr lvl="1"/>
            <a:r>
              <a:rPr lang="en-US" dirty="0" smtClean="0"/>
              <a:t>Metadata</a:t>
            </a:r>
            <a:endParaRPr lang="en-ZA" dirty="0" smtClean="0"/>
          </a:p>
          <a:p>
            <a:pPr lvl="1"/>
            <a:r>
              <a:rPr lang="en-US" dirty="0" smtClean="0"/>
              <a:t>Workflows</a:t>
            </a:r>
          </a:p>
          <a:p>
            <a:pPr lvl="1"/>
            <a:r>
              <a:rPr lang="en-US" dirty="0" smtClean="0"/>
              <a:t>Roles &amp; responsibilities</a:t>
            </a:r>
          </a:p>
          <a:p>
            <a:pPr lvl="1"/>
            <a:r>
              <a:rPr lang="en-US" dirty="0" smtClean="0"/>
              <a:t>Marketing</a:t>
            </a:r>
          </a:p>
          <a:p>
            <a:pPr lvl="1"/>
            <a:r>
              <a:rPr lang="en-US" dirty="0" smtClean="0"/>
              <a:t>Training</a:t>
            </a:r>
          </a:p>
          <a:p>
            <a:pPr lvl="1"/>
            <a:r>
              <a:rPr lang="en-US" dirty="0" smtClean="0"/>
              <a:t>Upgrade to 1.6.2</a:t>
            </a:r>
          </a:p>
          <a:p>
            <a:pPr lvl="1"/>
            <a:r>
              <a:rPr lang="en-US" dirty="0" err="1" smtClean="0"/>
              <a:t>Manakin</a:t>
            </a:r>
            <a:r>
              <a:rPr lang="en-US" dirty="0" smtClean="0"/>
              <a:t> interface</a:t>
            </a:r>
          </a:p>
          <a:p>
            <a:pPr lvl="1"/>
            <a:r>
              <a:rPr lang="en-US" dirty="0" smtClean="0"/>
              <a:t>Plug-</a:t>
            </a:r>
            <a:r>
              <a:rPr lang="en-US" dirty="0" err="1" smtClean="0"/>
              <a:t>in’s</a:t>
            </a:r>
            <a:endParaRPr lang="en-ZA" dirty="0"/>
          </a:p>
        </p:txBody>
      </p:sp>
      <p:sp>
        <p:nvSpPr>
          <p:cNvPr id="3" name="Title 2"/>
          <p:cNvSpPr>
            <a:spLocks noGrp="1"/>
          </p:cNvSpPr>
          <p:nvPr>
            <p:ph type="title"/>
          </p:nvPr>
        </p:nvSpPr>
        <p:spPr/>
        <p:txBody>
          <a:bodyPr/>
          <a:lstStyle/>
          <a:p>
            <a:pPr algn="r"/>
            <a:r>
              <a:rPr lang="en-US" dirty="0" err="1" smtClean="0"/>
              <a:t>SUNScholar</a:t>
            </a:r>
            <a:endParaRPr lang="en-ZA" dirty="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Primary: </a:t>
            </a:r>
          </a:p>
          <a:p>
            <a:pPr lvl="1"/>
            <a:r>
              <a:rPr lang="en-US" b="1" dirty="0" smtClean="0"/>
              <a:t>Research Articles</a:t>
            </a:r>
            <a:r>
              <a:rPr lang="en-US" dirty="0" smtClean="0"/>
              <a:t>, Chapters in Books, Books, </a:t>
            </a:r>
            <a:r>
              <a:rPr lang="en-US" b="1" dirty="0" smtClean="0"/>
              <a:t>Conference Proceedings, Theses, Dissertations</a:t>
            </a:r>
          </a:p>
          <a:p>
            <a:r>
              <a:rPr lang="en-US" dirty="0" smtClean="0"/>
              <a:t>Secondary: </a:t>
            </a:r>
          </a:p>
          <a:p>
            <a:pPr lvl="1"/>
            <a:r>
              <a:rPr lang="en-US" dirty="0" smtClean="0"/>
              <a:t>Inaugural Addresses, Conference Presentations &amp; Posters, Images, Audio- &amp; Audiovisual Clips, Seminars/Open Lectures, Conferences, Experiments, Data sets, and many more!</a:t>
            </a:r>
            <a:endParaRPr lang="en-ZA" dirty="0" smtClean="0"/>
          </a:p>
          <a:p>
            <a:endParaRPr lang="en-ZA" b="1" dirty="0"/>
          </a:p>
        </p:txBody>
      </p:sp>
      <p:sp>
        <p:nvSpPr>
          <p:cNvPr id="3" name="Title 2"/>
          <p:cNvSpPr>
            <a:spLocks noGrp="1"/>
          </p:cNvSpPr>
          <p:nvPr>
            <p:ph type="title"/>
          </p:nvPr>
        </p:nvSpPr>
        <p:spPr/>
        <p:txBody>
          <a:bodyPr/>
          <a:lstStyle/>
          <a:p>
            <a:pPr algn="r"/>
            <a:r>
              <a:rPr lang="en-US" dirty="0" smtClean="0"/>
              <a:t>Items on </a:t>
            </a:r>
            <a:r>
              <a:rPr lang="en-US" dirty="0" err="1" smtClean="0"/>
              <a:t>SUNScholar</a:t>
            </a:r>
            <a:endParaRPr lang="en-ZA" dirty="0"/>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en-US" dirty="0" smtClean="0"/>
              <a:t>Workflow: Theses</a:t>
            </a:r>
            <a:endParaRPr lang="en-ZA" dirty="0"/>
          </a:p>
        </p:txBody>
      </p:sp>
      <p:graphicFrame>
        <p:nvGraphicFramePr>
          <p:cNvPr id="4" name="Diagram 3"/>
          <p:cNvGraphicFramePr/>
          <p:nvPr/>
        </p:nvGraphicFramePr>
        <p:xfrm>
          <a:off x="1524000" y="1397000"/>
          <a:ext cx="6096000"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en-US" dirty="0" smtClean="0"/>
              <a:t>Workflow: Articles</a:t>
            </a:r>
            <a:endParaRPr lang="en-ZA" dirty="0"/>
          </a:p>
        </p:txBody>
      </p:sp>
      <p:graphicFrame>
        <p:nvGraphicFramePr>
          <p:cNvPr id="4" name="Diagram 3"/>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a:r>
              <a:rPr lang="en-US" dirty="0" err="1" smtClean="0"/>
              <a:t>BioMed</a:t>
            </a:r>
            <a:r>
              <a:rPr lang="en-US" dirty="0" smtClean="0"/>
              <a:t> Article Deposit</a:t>
            </a:r>
            <a:endParaRPr lang="en-US" dirty="0"/>
          </a:p>
        </p:txBody>
      </p:sp>
      <p:pic>
        <p:nvPicPr>
          <p:cNvPr id="11266" name="Picture 2" descr="http://www.biomedcentral.com/graphics/sword1.gif"/>
          <p:cNvPicPr>
            <a:picLocks noChangeAspect="1" noChangeArrowheads="1"/>
          </p:cNvPicPr>
          <p:nvPr/>
        </p:nvPicPr>
        <p:blipFill>
          <a:blip r:embed="rId3" cstate="print"/>
          <a:srcRect/>
          <a:stretch>
            <a:fillRect/>
          </a:stretch>
        </p:blipFill>
        <p:spPr bwMode="auto">
          <a:xfrm>
            <a:off x="1500166" y="1142984"/>
            <a:ext cx="6500858" cy="4599358"/>
          </a:xfrm>
          <a:prstGeom prst="rect">
            <a:avLst/>
          </a:prstGeom>
          <a:noFill/>
        </p:spPr>
      </p:pic>
      <p:sp>
        <p:nvSpPr>
          <p:cNvPr id="5" name="Rectangle 4"/>
          <p:cNvSpPr/>
          <p:nvPr/>
        </p:nvSpPr>
        <p:spPr>
          <a:xfrm>
            <a:off x="2571736" y="5643578"/>
            <a:ext cx="4572000" cy="276999"/>
          </a:xfrm>
          <a:prstGeom prst="rect">
            <a:avLst/>
          </a:prstGeom>
        </p:spPr>
        <p:txBody>
          <a:bodyPr>
            <a:spAutoFit/>
          </a:bodyPr>
          <a:lstStyle/>
          <a:p>
            <a:r>
              <a:rPr lang="en-ZA" sz="1200" dirty="0" smtClean="0"/>
              <a:t>http://www.biomedcentral.com/info/libraries/sword</a:t>
            </a:r>
            <a:endParaRPr lang="en-ZA" sz="1200"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ZA" dirty="0"/>
          </a:p>
        </p:txBody>
      </p:sp>
      <p:pic>
        <p:nvPicPr>
          <p:cNvPr id="1026" name="Picture 2"/>
          <p:cNvPicPr>
            <a:picLocks noChangeAspect="1" noChangeArrowheads="1"/>
          </p:cNvPicPr>
          <p:nvPr/>
        </p:nvPicPr>
        <p:blipFill>
          <a:blip r:embed="rId3" cstate="print"/>
          <a:srcRect/>
          <a:stretch>
            <a:fillRect/>
          </a:stretch>
        </p:blipFill>
        <p:spPr bwMode="auto">
          <a:xfrm>
            <a:off x="0" y="2214554"/>
            <a:ext cx="3672408" cy="2777258"/>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3958403" y="1772816"/>
            <a:ext cx="4646045" cy="3513572"/>
          </a:xfrm>
          <a:prstGeom prst="rect">
            <a:avLst/>
          </a:prstGeom>
          <a:noFill/>
          <a:ln w="9525">
            <a:noFill/>
            <a:miter lim="800000"/>
            <a:headEnd/>
            <a:tailEnd/>
          </a:ln>
        </p:spPr>
      </p:pic>
      <p:sp>
        <p:nvSpPr>
          <p:cNvPr id="7" name="Circular Arrow 6"/>
          <p:cNvSpPr/>
          <p:nvPr/>
        </p:nvSpPr>
        <p:spPr>
          <a:xfrm>
            <a:off x="3071802" y="500042"/>
            <a:ext cx="3000396" cy="2143140"/>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8" name="Rectangle 7"/>
          <p:cNvSpPr/>
          <p:nvPr/>
        </p:nvSpPr>
        <p:spPr>
          <a:xfrm>
            <a:off x="5786446" y="3214686"/>
            <a:ext cx="785818" cy="207170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ZA"/>
          </a:p>
        </p:txBody>
      </p:sp>
      <p:sp>
        <p:nvSpPr>
          <p:cNvPr id="3" name="Title 2"/>
          <p:cNvSpPr>
            <a:spLocks noGrp="1"/>
          </p:cNvSpPr>
          <p:nvPr>
            <p:ph type="title"/>
          </p:nvPr>
        </p:nvSpPr>
        <p:spPr/>
        <p:txBody>
          <a:bodyPr/>
          <a:lstStyle/>
          <a:p>
            <a:endParaRPr lang="en-ZA"/>
          </a:p>
        </p:txBody>
      </p:sp>
      <p:pic>
        <p:nvPicPr>
          <p:cNvPr id="11266" name="Picture 2"/>
          <p:cNvPicPr>
            <a:picLocks noChangeAspect="1" noChangeArrowheads="1"/>
          </p:cNvPicPr>
          <p:nvPr/>
        </p:nvPicPr>
        <p:blipFill>
          <a:blip r:embed="rId3" cstate="print"/>
          <a:srcRect/>
          <a:stretch>
            <a:fillRect/>
          </a:stretch>
        </p:blipFill>
        <p:spPr bwMode="auto">
          <a:xfrm>
            <a:off x="683568" y="476672"/>
            <a:ext cx="7920880" cy="5990165"/>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ZA"/>
          </a:p>
        </p:txBody>
      </p:sp>
      <p:sp>
        <p:nvSpPr>
          <p:cNvPr id="3" name="Title 2"/>
          <p:cNvSpPr>
            <a:spLocks noGrp="1"/>
          </p:cNvSpPr>
          <p:nvPr>
            <p:ph type="title"/>
          </p:nvPr>
        </p:nvSpPr>
        <p:spPr>
          <a:xfrm>
            <a:off x="571472" y="76200"/>
            <a:ext cx="8420128" cy="1143000"/>
          </a:xfrm>
        </p:spPr>
        <p:txBody>
          <a:bodyPr>
            <a:normAutofit/>
          </a:bodyPr>
          <a:lstStyle/>
          <a:p>
            <a:pPr algn="r"/>
            <a:r>
              <a:rPr lang="en-US" dirty="0" smtClean="0"/>
              <a:t>Open Access Journals </a:t>
            </a:r>
            <a:r>
              <a:rPr lang="en-US" dirty="0" smtClean="0">
                <a:solidFill>
                  <a:srgbClr val="FFC000"/>
                </a:solidFill>
              </a:rPr>
              <a:t>(Gold)</a:t>
            </a:r>
            <a:endParaRPr lang="en-ZA" dirty="0">
              <a:solidFill>
                <a:srgbClr val="FFC000"/>
              </a:solidFill>
            </a:endParaRPr>
          </a:p>
        </p:txBody>
      </p:sp>
      <p:pic>
        <p:nvPicPr>
          <p:cNvPr id="4" name="Picture 2"/>
          <p:cNvPicPr>
            <a:picLocks noChangeAspect="1" noChangeArrowheads="1"/>
          </p:cNvPicPr>
          <p:nvPr/>
        </p:nvPicPr>
        <p:blipFill>
          <a:blip r:embed="rId2" cstate="print"/>
          <a:srcRect/>
          <a:stretch>
            <a:fillRect/>
          </a:stretch>
        </p:blipFill>
        <p:spPr bwMode="auto">
          <a:xfrm>
            <a:off x="1115616" y="1196752"/>
            <a:ext cx="6935416" cy="524490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ZA"/>
          </a:p>
        </p:txBody>
      </p:sp>
      <p:pic>
        <p:nvPicPr>
          <p:cNvPr id="12290" name="Picture 2"/>
          <p:cNvPicPr>
            <a:picLocks noChangeAspect="1" noChangeArrowheads="1"/>
          </p:cNvPicPr>
          <p:nvPr/>
        </p:nvPicPr>
        <p:blipFill>
          <a:blip r:embed="rId2" cstate="print"/>
          <a:srcRect/>
          <a:stretch>
            <a:fillRect/>
          </a:stretch>
        </p:blipFill>
        <p:spPr bwMode="auto">
          <a:xfrm>
            <a:off x="323528" y="764704"/>
            <a:ext cx="7079432" cy="5353820"/>
          </a:xfrm>
          <a:prstGeom prst="rect">
            <a:avLst/>
          </a:prstGeom>
          <a:noFill/>
          <a:ln w="9525">
            <a:noFill/>
            <a:miter lim="800000"/>
            <a:headEnd/>
            <a:tailEnd/>
          </a:ln>
        </p:spPr>
      </p:pic>
      <p:pic>
        <p:nvPicPr>
          <p:cNvPr id="12291" name="Picture 3"/>
          <p:cNvPicPr>
            <a:picLocks noGrp="1" noChangeAspect="1" noChangeArrowheads="1"/>
          </p:cNvPicPr>
          <p:nvPr>
            <p:ph idx="1"/>
          </p:nvPr>
        </p:nvPicPr>
        <p:blipFill>
          <a:blip r:embed="rId3" cstate="print"/>
          <a:srcRect/>
          <a:stretch>
            <a:fillRect/>
          </a:stretch>
        </p:blipFill>
        <p:spPr bwMode="auto">
          <a:xfrm>
            <a:off x="6572264" y="428604"/>
            <a:ext cx="1647825" cy="2314575"/>
          </a:xfrm>
          <a:prstGeom prst="rect">
            <a:avLst/>
          </a:prstGeom>
          <a:noFill/>
          <a:ln w="9525">
            <a:solidFill>
              <a:schemeClr val="accent1"/>
            </a:solidFill>
            <a:miter lim="800000"/>
            <a:headEnd/>
            <a:tailEnd/>
          </a:ln>
        </p:spPr>
      </p:pic>
      <p:sp>
        <p:nvSpPr>
          <p:cNvPr id="5" name="TextBox 4"/>
          <p:cNvSpPr txBox="1"/>
          <p:nvPr/>
        </p:nvSpPr>
        <p:spPr>
          <a:xfrm>
            <a:off x="3857620" y="4000504"/>
            <a:ext cx="4643470" cy="461665"/>
          </a:xfrm>
          <a:prstGeom prst="rect">
            <a:avLst/>
          </a:prstGeom>
          <a:solidFill>
            <a:schemeClr val="tx1">
              <a:lumMod val="60000"/>
              <a:lumOff val="40000"/>
            </a:schemeClr>
          </a:solidFill>
          <a:ln>
            <a:solidFill>
              <a:schemeClr val="accent2">
                <a:lumMod val="75000"/>
              </a:schemeClr>
            </a:solidFill>
          </a:ln>
        </p:spPr>
        <p:txBody>
          <a:bodyPr wrap="square" rtlCol="0">
            <a:spAutoFit/>
          </a:bodyPr>
          <a:lstStyle/>
          <a:p>
            <a:pPr algn="ctr"/>
            <a:r>
              <a:rPr lang="en-US" sz="2400" dirty="0" smtClean="0"/>
              <a:t>Increase impact factor</a:t>
            </a:r>
            <a:endParaRPr lang="en-ZA" sz="2400"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Strategic Objectives</a:t>
            </a:r>
          </a:p>
          <a:p>
            <a:r>
              <a:rPr lang="en-US" dirty="0" smtClean="0"/>
              <a:t>Institutional Repositories</a:t>
            </a:r>
          </a:p>
          <a:p>
            <a:r>
              <a:rPr lang="en-US" dirty="0" err="1" smtClean="0"/>
              <a:t>SUNScholar</a:t>
            </a:r>
            <a:endParaRPr lang="en-US" dirty="0" smtClean="0"/>
          </a:p>
          <a:p>
            <a:r>
              <a:rPr lang="en-US" dirty="0" err="1" smtClean="0"/>
              <a:t>BioMed</a:t>
            </a:r>
            <a:r>
              <a:rPr lang="en-US" dirty="0" smtClean="0"/>
              <a:t> Central and </a:t>
            </a:r>
            <a:r>
              <a:rPr lang="en-US" dirty="0" err="1" smtClean="0"/>
              <a:t>SUNScholar</a:t>
            </a:r>
            <a:endParaRPr lang="en-US" dirty="0" smtClean="0"/>
          </a:p>
          <a:p>
            <a:r>
              <a:rPr lang="en-US" dirty="0" smtClean="0"/>
              <a:t>Open Access Awareness</a:t>
            </a:r>
          </a:p>
          <a:p>
            <a:r>
              <a:rPr lang="en-US" dirty="0" smtClean="0"/>
              <a:t>Conclusion</a:t>
            </a:r>
            <a:endParaRPr lang="en-ZA" dirty="0"/>
          </a:p>
        </p:txBody>
      </p:sp>
      <p:sp>
        <p:nvSpPr>
          <p:cNvPr id="3" name="Title 2"/>
          <p:cNvSpPr>
            <a:spLocks noGrp="1"/>
          </p:cNvSpPr>
          <p:nvPr>
            <p:ph type="title"/>
          </p:nvPr>
        </p:nvSpPr>
        <p:spPr>
          <a:xfrm>
            <a:off x="2514600" y="76200"/>
            <a:ext cx="6200804" cy="1143000"/>
          </a:xfrm>
        </p:spPr>
        <p:txBody>
          <a:bodyPr/>
          <a:lstStyle/>
          <a:p>
            <a:pPr algn="r"/>
            <a:r>
              <a:rPr lang="en-US" dirty="0" smtClean="0"/>
              <a:t>Agenda</a:t>
            </a:r>
            <a:endParaRPr lang="en-ZA" dirty="0"/>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ZA"/>
          </a:p>
        </p:txBody>
      </p:sp>
      <p:sp>
        <p:nvSpPr>
          <p:cNvPr id="3" name="Title 2"/>
          <p:cNvSpPr>
            <a:spLocks noGrp="1"/>
          </p:cNvSpPr>
          <p:nvPr>
            <p:ph type="title"/>
          </p:nvPr>
        </p:nvSpPr>
        <p:spPr/>
        <p:txBody>
          <a:bodyPr/>
          <a:lstStyle/>
          <a:p>
            <a:endParaRPr lang="en-ZA"/>
          </a:p>
        </p:txBody>
      </p:sp>
      <p:pic>
        <p:nvPicPr>
          <p:cNvPr id="13314" name="Picture 2"/>
          <p:cNvPicPr>
            <a:picLocks noChangeAspect="1" noChangeArrowheads="1"/>
          </p:cNvPicPr>
          <p:nvPr/>
        </p:nvPicPr>
        <p:blipFill>
          <a:blip r:embed="rId2" cstate="print"/>
          <a:srcRect/>
          <a:stretch>
            <a:fillRect/>
          </a:stretch>
        </p:blipFill>
        <p:spPr bwMode="auto">
          <a:xfrm>
            <a:off x="1214414" y="500042"/>
            <a:ext cx="6959126" cy="5262839"/>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ZA"/>
          </a:p>
        </p:txBody>
      </p:sp>
      <p:sp>
        <p:nvSpPr>
          <p:cNvPr id="3" name="Title 2"/>
          <p:cNvSpPr>
            <a:spLocks noGrp="1"/>
          </p:cNvSpPr>
          <p:nvPr>
            <p:ph type="title"/>
          </p:nvPr>
        </p:nvSpPr>
        <p:spPr/>
        <p:txBody>
          <a:bodyPr/>
          <a:lstStyle/>
          <a:p>
            <a:endParaRPr lang="en-ZA"/>
          </a:p>
        </p:txBody>
      </p:sp>
      <p:pic>
        <p:nvPicPr>
          <p:cNvPr id="14338" name="Picture 2"/>
          <p:cNvPicPr>
            <a:picLocks noChangeAspect="1" noChangeArrowheads="1"/>
          </p:cNvPicPr>
          <p:nvPr/>
        </p:nvPicPr>
        <p:blipFill>
          <a:blip r:embed="rId2" cstate="print"/>
          <a:srcRect/>
          <a:stretch>
            <a:fillRect/>
          </a:stretch>
        </p:blipFill>
        <p:spPr bwMode="auto">
          <a:xfrm>
            <a:off x="1115616" y="599017"/>
            <a:ext cx="7007424" cy="5299364"/>
          </a:xfrm>
          <a:prstGeom prst="rect">
            <a:avLst/>
          </a:prstGeom>
          <a:noFill/>
          <a:ln w="9525">
            <a:noFill/>
            <a:miter lim="800000"/>
            <a:headEnd/>
            <a:tailEnd/>
          </a:ln>
        </p:spPr>
      </p:pic>
      <p:pic>
        <p:nvPicPr>
          <p:cNvPr id="14339" name="Picture 3"/>
          <p:cNvPicPr>
            <a:picLocks noChangeAspect="1" noChangeArrowheads="1"/>
          </p:cNvPicPr>
          <p:nvPr/>
        </p:nvPicPr>
        <p:blipFill>
          <a:blip r:embed="rId3" cstate="print"/>
          <a:srcRect/>
          <a:stretch>
            <a:fillRect/>
          </a:stretch>
        </p:blipFill>
        <p:spPr bwMode="auto">
          <a:xfrm>
            <a:off x="4584848" y="3410141"/>
            <a:ext cx="4559152" cy="3447859"/>
          </a:xfrm>
          <a:prstGeom prst="rect">
            <a:avLst/>
          </a:prstGeom>
          <a:noFill/>
          <a:ln w="9525">
            <a:noFill/>
            <a:miter lim="800000"/>
            <a:headEnd/>
            <a:tailEnd/>
          </a:ln>
        </p:spPr>
      </p:pic>
      <p:sp>
        <p:nvSpPr>
          <p:cNvPr id="6" name="Left-Right Arrow 5"/>
          <p:cNvSpPr/>
          <p:nvPr/>
        </p:nvSpPr>
        <p:spPr>
          <a:xfrm>
            <a:off x="3571868" y="4714884"/>
            <a:ext cx="1857388" cy="42862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2</a:t>
            </a:r>
            <a:r>
              <a:rPr lang="en-US" baseline="30000" dirty="0" smtClean="0"/>
              <a:t>nd</a:t>
            </a:r>
            <a:r>
              <a:rPr lang="en-US" dirty="0" smtClean="0"/>
              <a:t> copy of article on </a:t>
            </a:r>
            <a:r>
              <a:rPr lang="en-US" dirty="0" err="1" smtClean="0"/>
              <a:t>SUNScholar</a:t>
            </a:r>
            <a:endParaRPr lang="en-US" dirty="0" smtClean="0"/>
          </a:p>
          <a:p>
            <a:r>
              <a:rPr lang="en-US" dirty="0" smtClean="0"/>
              <a:t>Publish in OA journals</a:t>
            </a:r>
          </a:p>
          <a:p>
            <a:r>
              <a:rPr lang="en-US" dirty="0" smtClean="0"/>
              <a:t>Alternative ways of licensing</a:t>
            </a:r>
          </a:p>
          <a:p>
            <a:r>
              <a:rPr lang="en-US" dirty="0" smtClean="0"/>
              <a:t>SPARC Addendum, The Scholar’s Copyright Addendum Engine</a:t>
            </a:r>
          </a:p>
          <a:p>
            <a:r>
              <a:rPr lang="en-US" dirty="0" smtClean="0"/>
              <a:t>Workshops (for editors, </a:t>
            </a:r>
            <a:r>
              <a:rPr lang="en-US" dirty="0" err="1" smtClean="0"/>
              <a:t>DSpace</a:t>
            </a:r>
            <a:r>
              <a:rPr lang="en-US" dirty="0" smtClean="0"/>
              <a:t>)</a:t>
            </a:r>
          </a:p>
          <a:p>
            <a:r>
              <a:rPr lang="en-US" dirty="0" smtClean="0"/>
              <a:t>Pool </a:t>
            </a:r>
            <a:r>
              <a:rPr lang="en-US" smtClean="0"/>
              <a:t>of expertise re Open Source</a:t>
            </a:r>
            <a:endParaRPr lang="en-US" dirty="0" smtClean="0"/>
          </a:p>
          <a:p>
            <a:r>
              <a:rPr lang="en-US" dirty="0" smtClean="0"/>
              <a:t>Open Access Initiatives e.g. OA Week – OA Seminar </a:t>
            </a:r>
            <a:r>
              <a:rPr lang="en-US" dirty="0" smtClean="0">
                <a:hlinkClick r:id="rId3"/>
              </a:rPr>
              <a:t>http://oa.sun.ac.za</a:t>
            </a:r>
            <a:r>
              <a:rPr lang="en-US" dirty="0" smtClean="0"/>
              <a:t> </a:t>
            </a:r>
            <a:br>
              <a:rPr lang="en-US" dirty="0" smtClean="0"/>
            </a:br>
            <a:r>
              <a:rPr lang="en-US" dirty="0" smtClean="0"/>
              <a:t>Explored new technologies – ways to share and communicate research</a:t>
            </a:r>
          </a:p>
          <a:p>
            <a:endParaRPr lang="en-US" dirty="0" smtClean="0"/>
          </a:p>
          <a:p>
            <a:endParaRPr lang="en-ZA" dirty="0"/>
          </a:p>
        </p:txBody>
      </p:sp>
      <p:sp>
        <p:nvSpPr>
          <p:cNvPr id="3" name="Title 2"/>
          <p:cNvSpPr>
            <a:spLocks noGrp="1"/>
          </p:cNvSpPr>
          <p:nvPr>
            <p:ph type="title"/>
          </p:nvPr>
        </p:nvSpPr>
        <p:spPr>
          <a:xfrm>
            <a:off x="500034" y="76200"/>
            <a:ext cx="8491566" cy="1143000"/>
          </a:xfrm>
        </p:spPr>
        <p:txBody>
          <a:bodyPr/>
          <a:lstStyle/>
          <a:p>
            <a:pPr algn="r"/>
            <a:r>
              <a:rPr lang="en-US" dirty="0" smtClean="0"/>
              <a:t>Creating an OA awareness</a:t>
            </a:r>
            <a:endParaRPr lang="en-ZA" dirty="0"/>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ZA"/>
          </a:p>
        </p:txBody>
      </p:sp>
      <p:sp>
        <p:nvSpPr>
          <p:cNvPr id="3" name="Title 2"/>
          <p:cNvSpPr>
            <a:spLocks noGrp="1"/>
          </p:cNvSpPr>
          <p:nvPr>
            <p:ph type="title"/>
          </p:nvPr>
        </p:nvSpPr>
        <p:spPr/>
        <p:txBody>
          <a:bodyPr/>
          <a:lstStyle/>
          <a:p>
            <a:endParaRPr lang="en-ZA" dirty="0"/>
          </a:p>
        </p:txBody>
      </p:sp>
      <p:pic>
        <p:nvPicPr>
          <p:cNvPr id="4" name="Picture 2"/>
          <p:cNvPicPr>
            <a:picLocks noChangeAspect="1" noChangeArrowheads="1"/>
          </p:cNvPicPr>
          <p:nvPr/>
        </p:nvPicPr>
        <p:blipFill>
          <a:blip r:embed="rId2" cstate="print"/>
          <a:srcRect/>
          <a:stretch>
            <a:fillRect/>
          </a:stretch>
        </p:blipFill>
        <p:spPr bwMode="auto">
          <a:xfrm rot="16200000">
            <a:off x="2836705" y="-192255"/>
            <a:ext cx="5472122" cy="7142468"/>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srcRect/>
          <a:stretch>
            <a:fillRect/>
          </a:stretch>
        </p:blipFill>
        <p:spPr bwMode="auto">
          <a:xfrm rot="20584745">
            <a:off x="238563" y="1137861"/>
            <a:ext cx="2723374" cy="2044416"/>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 </a:t>
            </a:r>
            <a:r>
              <a:rPr lang="en-US" b="1" dirty="0" smtClean="0"/>
              <a:t>fewer people </a:t>
            </a:r>
            <a:r>
              <a:rPr lang="en-US" dirty="0" smtClean="0"/>
              <a:t>know about your research, the </a:t>
            </a:r>
            <a:r>
              <a:rPr lang="en-US" b="1" dirty="0" smtClean="0"/>
              <a:t>less it is worth</a:t>
            </a:r>
            <a:r>
              <a:rPr lang="en-US" dirty="0" smtClean="0"/>
              <a:t>. We’d like to think that the best ideas win, but the truth is that the </a:t>
            </a:r>
            <a:r>
              <a:rPr lang="en-US" b="1" dirty="0" smtClean="0"/>
              <a:t>best communicated ideas win</a:t>
            </a:r>
            <a:r>
              <a:rPr lang="en-US" dirty="0" smtClean="0"/>
              <a:t>. An author put it very clearly to me. He said: ‘My greatest fear is not piracy; the stealing of my content. </a:t>
            </a:r>
            <a:r>
              <a:rPr lang="en-US" b="1" dirty="0" smtClean="0"/>
              <a:t>My greatest risk is obscurity</a:t>
            </a:r>
            <a:r>
              <a:rPr lang="en-US" dirty="0" smtClean="0"/>
              <a:t>.’ ” </a:t>
            </a:r>
          </a:p>
          <a:p>
            <a:pPr>
              <a:buNone/>
            </a:pPr>
            <a:endParaRPr lang="en-US" dirty="0" smtClean="0"/>
          </a:p>
          <a:p>
            <a:pPr>
              <a:buNone/>
            </a:pPr>
            <a:r>
              <a:rPr lang="en-US" sz="2000" dirty="0" smtClean="0"/>
              <a:t>– Mark </a:t>
            </a:r>
            <a:r>
              <a:rPr lang="en-US" sz="2000" dirty="0" err="1" smtClean="0"/>
              <a:t>Shuttleworth</a:t>
            </a:r>
            <a:r>
              <a:rPr lang="en-US" sz="2000" dirty="0" smtClean="0"/>
              <a:t>, 20 October 2010</a:t>
            </a:r>
            <a:endParaRPr lang="en-ZA" sz="2000" dirty="0"/>
          </a:p>
        </p:txBody>
      </p:sp>
      <p:sp>
        <p:nvSpPr>
          <p:cNvPr id="3" name="Title 2"/>
          <p:cNvSpPr>
            <a:spLocks noGrp="1"/>
          </p:cNvSpPr>
          <p:nvPr>
            <p:ph type="title"/>
          </p:nvPr>
        </p:nvSpPr>
        <p:spPr/>
        <p:txBody>
          <a:bodyPr/>
          <a:lstStyle/>
          <a:p>
            <a:endParaRPr lang="en-ZA"/>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b="1" dirty="0" smtClean="0"/>
              <a:t>Thank you!</a:t>
            </a:r>
          </a:p>
          <a:p>
            <a:pPr>
              <a:buNone/>
            </a:pPr>
            <a:endParaRPr lang="en-US" dirty="0" smtClean="0"/>
          </a:p>
          <a:p>
            <a:pPr algn="ctr">
              <a:buNone/>
            </a:pPr>
            <a:r>
              <a:rPr lang="en-US" dirty="0" smtClean="0">
                <a:hlinkClick r:id="rId2"/>
              </a:rPr>
              <a:t>ismith@sun.ac.za</a:t>
            </a:r>
            <a:r>
              <a:rPr lang="en-US" dirty="0" smtClean="0"/>
              <a:t> </a:t>
            </a:r>
          </a:p>
          <a:p>
            <a:pPr algn="ctr">
              <a:buNone/>
            </a:pPr>
            <a:r>
              <a:rPr lang="en-US" dirty="0" smtClean="0"/>
              <a:t>Skype: smith.ina</a:t>
            </a:r>
          </a:p>
          <a:p>
            <a:pPr algn="ctr">
              <a:buNone/>
            </a:pPr>
            <a:r>
              <a:rPr lang="en-US" dirty="0" err="1" smtClean="0"/>
              <a:t>Facebook</a:t>
            </a:r>
            <a:r>
              <a:rPr lang="en-US" dirty="0" smtClean="0"/>
              <a:t>: </a:t>
            </a:r>
            <a:r>
              <a:rPr lang="en-US" dirty="0" err="1" smtClean="0"/>
              <a:t>usscholar</a:t>
            </a:r>
            <a:endParaRPr lang="en-US" dirty="0" smtClean="0"/>
          </a:p>
          <a:p>
            <a:pPr algn="ctr">
              <a:buNone/>
            </a:pPr>
            <a:r>
              <a:rPr lang="en-US" dirty="0" smtClean="0"/>
              <a:t>Twitter: #</a:t>
            </a:r>
            <a:r>
              <a:rPr lang="en-US" dirty="0" err="1" smtClean="0"/>
              <a:t>usscholar</a:t>
            </a:r>
            <a:endParaRPr lang="en-ZA" dirty="0"/>
          </a:p>
        </p:txBody>
      </p:sp>
      <p:sp>
        <p:nvSpPr>
          <p:cNvPr id="3" name="Title 2"/>
          <p:cNvSpPr>
            <a:spLocks noGrp="1"/>
          </p:cNvSpPr>
          <p:nvPr>
            <p:ph type="title"/>
          </p:nvPr>
        </p:nvSpPr>
        <p:spPr/>
        <p:txBody>
          <a:bodyPr/>
          <a:lstStyle/>
          <a:p>
            <a:endParaRPr lang="en-ZA"/>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GB" sz="2400" dirty="0" err="1" smtClean="0"/>
              <a:t>Botman</a:t>
            </a:r>
            <a:r>
              <a:rPr lang="en-GB" sz="2400" dirty="0" smtClean="0"/>
              <a:t>, HR, 2010, Public launch of Stellenbosch University’s Hope Project, </a:t>
            </a:r>
            <a:r>
              <a:rPr lang="en-GB" sz="2400" u="sng" dirty="0" smtClean="0"/>
              <a:t>http://www.sun.ac.za/university/management/rektor/speeches.html</a:t>
            </a:r>
          </a:p>
          <a:p>
            <a:pPr lvl="0"/>
            <a:r>
              <a:rPr lang="en-GB" sz="2400" dirty="0" smtClean="0"/>
              <a:t>Lynch, CA, 2003, </a:t>
            </a:r>
            <a:r>
              <a:rPr lang="en-GB" sz="2400" dirty="0" smtClean="0">
                <a:hlinkClick r:id="rId2"/>
              </a:rPr>
              <a:t>Institutional Repositories: Essential Infrastructure for Scholarship in the Digital Age</a:t>
            </a:r>
            <a:r>
              <a:rPr lang="en-GB" sz="2400" dirty="0" smtClean="0"/>
              <a:t>, ARL, no. 226 (February 2003): 1-7</a:t>
            </a:r>
          </a:p>
          <a:p>
            <a:pPr lvl="0"/>
            <a:r>
              <a:rPr lang="en-GB" sz="2400" dirty="0" smtClean="0"/>
              <a:t>Stellenbosch University, 2000, A strategic framework for the turn of the century and beyond, </a:t>
            </a:r>
            <a:r>
              <a:rPr lang="en-GB" sz="2400" u="sng" dirty="0" smtClean="0"/>
              <a:t>http://www.sun.ac.za/university/StratPlan/index.htm</a:t>
            </a:r>
          </a:p>
          <a:p>
            <a:endParaRPr lang="en-ZA" sz="2400" dirty="0"/>
          </a:p>
        </p:txBody>
      </p:sp>
      <p:sp>
        <p:nvSpPr>
          <p:cNvPr id="3" name="Title 2"/>
          <p:cNvSpPr>
            <a:spLocks noGrp="1"/>
          </p:cNvSpPr>
          <p:nvPr>
            <p:ph type="title"/>
          </p:nvPr>
        </p:nvSpPr>
        <p:spPr/>
        <p:txBody>
          <a:bodyPr/>
          <a:lstStyle/>
          <a:p>
            <a:pPr algn="r"/>
            <a:r>
              <a:rPr lang="en-US" dirty="0" smtClean="0"/>
              <a:t>Bibliography</a:t>
            </a:r>
            <a:endParaRPr lang="en-ZA"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ZA" dirty="0"/>
          </a:p>
        </p:txBody>
      </p:sp>
      <p:pic>
        <p:nvPicPr>
          <p:cNvPr id="1029" name="Picture 5"/>
          <p:cNvPicPr>
            <a:picLocks noChangeAspect="1" noChangeArrowheads="1"/>
          </p:cNvPicPr>
          <p:nvPr/>
        </p:nvPicPr>
        <p:blipFill>
          <a:blip r:embed="rId2" cstate="print"/>
          <a:srcRect/>
          <a:stretch>
            <a:fillRect/>
          </a:stretch>
        </p:blipFill>
        <p:spPr bwMode="auto">
          <a:xfrm>
            <a:off x="3143240" y="1500174"/>
            <a:ext cx="2232248" cy="2690376"/>
          </a:xfrm>
          <a:prstGeom prst="rect">
            <a:avLst/>
          </a:prstGeom>
          <a:noFill/>
          <a:ln w="9525">
            <a:noFill/>
            <a:miter lim="800000"/>
            <a:headEnd/>
            <a:tailEnd/>
          </a:ln>
        </p:spPr>
      </p:pic>
      <p:pic>
        <p:nvPicPr>
          <p:cNvPr id="1030" name="Picture 6"/>
          <p:cNvPicPr>
            <a:picLocks noGrp="1" noChangeAspect="1" noChangeArrowheads="1"/>
          </p:cNvPicPr>
          <p:nvPr>
            <p:ph idx="1"/>
          </p:nvPr>
        </p:nvPicPr>
        <p:blipFill>
          <a:blip r:embed="rId3" cstate="print"/>
          <a:srcRect/>
          <a:stretch>
            <a:fillRect/>
          </a:stretch>
        </p:blipFill>
        <p:spPr bwMode="auto">
          <a:xfrm>
            <a:off x="3143240" y="4643446"/>
            <a:ext cx="2232248" cy="1674186"/>
          </a:xfrm>
          <a:prstGeom prst="rect">
            <a:avLst/>
          </a:prstGeom>
          <a:noFill/>
          <a:ln w="9525">
            <a:noFill/>
            <a:miter lim="800000"/>
            <a:headEnd/>
            <a:tailEnd/>
          </a:ln>
        </p:spPr>
      </p:pic>
      <p:pic>
        <p:nvPicPr>
          <p:cNvPr id="1031" name="Picture 7"/>
          <p:cNvPicPr>
            <a:picLocks noChangeAspect="1" noChangeArrowheads="1"/>
          </p:cNvPicPr>
          <p:nvPr/>
        </p:nvPicPr>
        <p:blipFill>
          <a:blip r:embed="rId4" cstate="print"/>
          <a:srcRect/>
          <a:stretch>
            <a:fillRect/>
          </a:stretch>
        </p:blipFill>
        <p:spPr bwMode="auto">
          <a:xfrm>
            <a:off x="539552" y="260648"/>
            <a:ext cx="8104414" cy="1596716"/>
          </a:xfrm>
          <a:prstGeom prst="rect">
            <a:avLst/>
          </a:prstGeom>
          <a:noFill/>
          <a:ln w="9525">
            <a:noFill/>
            <a:miter lim="800000"/>
            <a:headEnd/>
            <a:tailEnd/>
          </a:ln>
        </p:spPr>
      </p:pic>
      <p:pic>
        <p:nvPicPr>
          <p:cNvPr id="1026" name="Picture 2"/>
          <p:cNvPicPr>
            <a:picLocks noChangeAspect="1" noChangeArrowheads="1"/>
          </p:cNvPicPr>
          <p:nvPr/>
        </p:nvPicPr>
        <p:blipFill>
          <a:blip r:embed="rId5" cstate="print"/>
          <a:srcRect/>
          <a:stretch>
            <a:fillRect/>
          </a:stretch>
        </p:blipFill>
        <p:spPr bwMode="auto">
          <a:xfrm>
            <a:off x="5572132" y="2113168"/>
            <a:ext cx="3138502" cy="4441540"/>
          </a:xfrm>
          <a:prstGeom prst="rect">
            <a:avLst/>
          </a:prstGeom>
          <a:noFill/>
          <a:ln w="9525">
            <a:noFill/>
            <a:miter lim="800000"/>
            <a:headEnd/>
            <a:tailEnd/>
          </a:ln>
        </p:spPr>
      </p:pic>
      <p:sp>
        <p:nvSpPr>
          <p:cNvPr id="7" name="TextBox 6"/>
          <p:cNvSpPr txBox="1"/>
          <p:nvPr/>
        </p:nvSpPr>
        <p:spPr>
          <a:xfrm>
            <a:off x="571472" y="2285992"/>
            <a:ext cx="2357454" cy="3416320"/>
          </a:xfrm>
          <a:prstGeom prst="rect">
            <a:avLst/>
          </a:prstGeom>
          <a:solidFill>
            <a:schemeClr val="tx1">
              <a:lumMod val="40000"/>
              <a:lumOff val="60000"/>
            </a:schemeClr>
          </a:solidFill>
          <a:ln>
            <a:solidFill>
              <a:schemeClr val="accent1"/>
            </a:solidFill>
          </a:ln>
        </p:spPr>
        <p:txBody>
          <a:bodyPr wrap="square" rtlCol="0">
            <a:spAutoFit/>
          </a:bodyPr>
          <a:lstStyle/>
          <a:p>
            <a:r>
              <a:rPr lang="en-US" dirty="0" smtClean="0"/>
              <a:t>Town in Stellenbosch, Western Cape</a:t>
            </a:r>
          </a:p>
          <a:p>
            <a:r>
              <a:rPr lang="en-US" dirty="0" smtClean="0"/>
              <a:t>Centre of SA Wine industry</a:t>
            </a:r>
          </a:p>
          <a:p>
            <a:r>
              <a:rPr lang="en-US" dirty="0" smtClean="0"/>
              <a:t>24 000+ students</a:t>
            </a:r>
          </a:p>
          <a:p>
            <a:r>
              <a:rPr lang="en-US" dirty="0" smtClean="0"/>
              <a:t>800 lecturers</a:t>
            </a:r>
          </a:p>
          <a:p>
            <a:r>
              <a:rPr lang="en-US" dirty="0" smtClean="0"/>
              <a:t>50 research bodies</a:t>
            </a:r>
          </a:p>
          <a:p>
            <a:r>
              <a:rPr lang="en-US" dirty="0" smtClean="0"/>
              <a:t>10 faculties</a:t>
            </a:r>
          </a:p>
          <a:p>
            <a:r>
              <a:rPr lang="en-US" dirty="0" smtClean="0"/>
              <a:t>Library is notable for being subterranean</a:t>
            </a:r>
            <a:endParaRPr lang="en-ZA" dirty="0"/>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Long-term strategic plan</a:t>
            </a:r>
          </a:p>
          <a:p>
            <a:r>
              <a:rPr lang="en-US" dirty="0" smtClean="0"/>
              <a:t>Responsibilities as a University (</a:t>
            </a:r>
            <a:r>
              <a:rPr lang="en-US" dirty="0" err="1" smtClean="0"/>
              <a:t>Botman</a:t>
            </a:r>
            <a:r>
              <a:rPr lang="en-US" dirty="0" smtClean="0"/>
              <a:t> 2010)</a:t>
            </a:r>
          </a:p>
          <a:p>
            <a:pPr lvl="1"/>
            <a:r>
              <a:rPr lang="en-US" dirty="0" smtClean="0"/>
              <a:t>Moral</a:t>
            </a:r>
          </a:p>
          <a:p>
            <a:pPr lvl="1"/>
            <a:r>
              <a:rPr lang="en-US" dirty="0" smtClean="0"/>
              <a:t>Historical</a:t>
            </a:r>
          </a:p>
          <a:p>
            <a:pPr lvl="1"/>
            <a:r>
              <a:rPr lang="en-US" dirty="0" smtClean="0"/>
              <a:t>Embrace challenges of 21</a:t>
            </a:r>
            <a:r>
              <a:rPr lang="en-US" baseline="30000" dirty="0" smtClean="0"/>
              <a:t>st</a:t>
            </a:r>
            <a:r>
              <a:rPr lang="en-US" dirty="0" smtClean="0"/>
              <a:t> century, new generations, new ways of learning, new opportunities for research, harnessing emerging technologies</a:t>
            </a:r>
            <a:endParaRPr lang="en-ZA" dirty="0" smtClean="0"/>
          </a:p>
          <a:p>
            <a:r>
              <a:rPr lang="en-US" dirty="0" smtClean="0"/>
              <a:t>Various projects incl. institutional repository (</a:t>
            </a:r>
            <a:r>
              <a:rPr lang="en-US" dirty="0" err="1" smtClean="0"/>
              <a:t>SUNScholar</a:t>
            </a:r>
            <a:r>
              <a:rPr lang="en-US" dirty="0" smtClean="0"/>
              <a:t>)</a:t>
            </a:r>
          </a:p>
        </p:txBody>
      </p:sp>
      <p:sp>
        <p:nvSpPr>
          <p:cNvPr id="3" name="Title 2"/>
          <p:cNvSpPr>
            <a:spLocks noGrp="1"/>
          </p:cNvSpPr>
          <p:nvPr>
            <p:ph type="title"/>
          </p:nvPr>
        </p:nvSpPr>
        <p:spPr>
          <a:xfrm>
            <a:off x="2514600" y="76200"/>
            <a:ext cx="6200804" cy="1143000"/>
          </a:xfrm>
        </p:spPr>
        <p:txBody>
          <a:bodyPr/>
          <a:lstStyle/>
          <a:p>
            <a:pPr algn="r"/>
            <a:r>
              <a:rPr lang="en-US" dirty="0" smtClean="0"/>
              <a:t>The HOPE Project</a:t>
            </a:r>
            <a:endParaRPr lang="en-ZA"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High-level scholarly publication output, sharing data and results</a:t>
            </a:r>
          </a:p>
          <a:p>
            <a:r>
              <a:rPr lang="en-US" dirty="0" smtClean="0"/>
              <a:t>Central Open Access fund</a:t>
            </a:r>
          </a:p>
          <a:p>
            <a:r>
              <a:rPr lang="en-US" b="1" dirty="0" err="1" smtClean="0"/>
              <a:t>eRepository</a:t>
            </a:r>
            <a:r>
              <a:rPr lang="en-US" b="1" dirty="0" smtClean="0"/>
              <a:t> Research System</a:t>
            </a:r>
          </a:p>
          <a:p>
            <a:r>
              <a:rPr lang="en-US" dirty="0" smtClean="0"/>
              <a:t>African Conference on Open Access and Scholarly Communication</a:t>
            </a:r>
          </a:p>
          <a:p>
            <a:endParaRPr lang="en-US" dirty="0" smtClean="0"/>
          </a:p>
          <a:p>
            <a:endParaRPr lang="en-US" dirty="0" smtClean="0"/>
          </a:p>
          <a:p>
            <a:endParaRPr lang="en-US" dirty="0" smtClean="0"/>
          </a:p>
        </p:txBody>
      </p:sp>
      <p:sp>
        <p:nvSpPr>
          <p:cNvPr id="3" name="Title 2"/>
          <p:cNvSpPr>
            <a:spLocks noGrp="1"/>
          </p:cNvSpPr>
          <p:nvPr>
            <p:ph type="title"/>
          </p:nvPr>
        </p:nvSpPr>
        <p:spPr>
          <a:xfrm>
            <a:off x="0" y="76200"/>
            <a:ext cx="8715404" cy="1143000"/>
          </a:xfrm>
        </p:spPr>
        <p:txBody>
          <a:bodyPr>
            <a:normAutofit fontScale="90000"/>
          </a:bodyPr>
          <a:lstStyle/>
          <a:p>
            <a:pPr algn="r"/>
            <a:r>
              <a:rPr lang="en-US" dirty="0" smtClean="0"/>
              <a:t>Leave a scientific footprint in Africa</a:t>
            </a:r>
            <a:endParaRPr lang="en-ZA" dirty="0"/>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defRPr/>
            </a:pPr>
            <a:r>
              <a:rPr lang="en-ZA" dirty="0" smtClean="0"/>
              <a:t>Set of services</a:t>
            </a:r>
          </a:p>
          <a:p>
            <a:pPr lvl="0">
              <a:defRPr/>
            </a:pPr>
            <a:r>
              <a:rPr lang="en-ZA" dirty="0" smtClean="0"/>
              <a:t>Management &amp; dissemination of digital materials</a:t>
            </a:r>
          </a:p>
          <a:p>
            <a:pPr lvl="0">
              <a:defRPr/>
            </a:pPr>
            <a:r>
              <a:rPr lang="en-ZA" dirty="0" smtClean="0"/>
              <a:t>Organizational commitment</a:t>
            </a:r>
          </a:p>
          <a:p>
            <a:pPr lvl="0">
              <a:defRPr/>
            </a:pPr>
            <a:r>
              <a:rPr lang="en-ZA" dirty="0" smtClean="0"/>
              <a:t>Stewardship</a:t>
            </a:r>
          </a:p>
          <a:p>
            <a:pPr lvl="0">
              <a:defRPr/>
            </a:pPr>
            <a:r>
              <a:rPr lang="en-ZA" b="1" dirty="0" smtClean="0"/>
              <a:t>Long-term preservation</a:t>
            </a:r>
          </a:p>
          <a:p>
            <a:pPr lvl="0">
              <a:defRPr/>
            </a:pPr>
            <a:r>
              <a:rPr lang="en-ZA" dirty="0" smtClean="0"/>
              <a:t>Organization</a:t>
            </a:r>
          </a:p>
          <a:p>
            <a:pPr lvl="0">
              <a:defRPr/>
            </a:pPr>
            <a:r>
              <a:rPr lang="en-ZA" b="1" dirty="0" smtClean="0"/>
              <a:t>Open access</a:t>
            </a:r>
            <a:r>
              <a:rPr lang="en-ZA" dirty="0" smtClean="0"/>
              <a:t>/ distribution</a:t>
            </a:r>
            <a:br>
              <a:rPr lang="en-ZA" dirty="0" smtClean="0"/>
            </a:br>
            <a:r>
              <a:rPr lang="en-ZA" dirty="0" smtClean="0"/>
              <a:t>(Lynch 2003)</a:t>
            </a:r>
          </a:p>
          <a:p>
            <a:pPr>
              <a:buNone/>
            </a:pPr>
            <a:endParaRPr lang="en-ZA" dirty="0"/>
          </a:p>
        </p:txBody>
      </p:sp>
      <p:sp>
        <p:nvSpPr>
          <p:cNvPr id="3" name="Title 2"/>
          <p:cNvSpPr>
            <a:spLocks noGrp="1"/>
          </p:cNvSpPr>
          <p:nvPr>
            <p:ph type="title"/>
          </p:nvPr>
        </p:nvSpPr>
        <p:spPr>
          <a:xfrm>
            <a:off x="428596" y="76200"/>
            <a:ext cx="8563004" cy="1143000"/>
          </a:xfrm>
        </p:spPr>
        <p:txBody>
          <a:bodyPr/>
          <a:lstStyle/>
          <a:p>
            <a:r>
              <a:rPr lang="en-US" dirty="0" smtClean="0"/>
              <a:t>Institutional Repository </a:t>
            </a:r>
            <a:r>
              <a:rPr lang="en-US" dirty="0" smtClean="0">
                <a:solidFill>
                  <a:srgbClr val="00B050"/>
                </a:solidFill>
              </a:rPr>
              <a:t>(Green)</a:t>
            </a:r>
            <a:endParaRPr lang="en-ZA" dirty="0">
              <a:solidFill>
                <a:srgbClr val="00B050"/>
              </a:solidFill>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en-US" dirty="0" smtClean="0"/>
              <a:t>Growth in Africa</a:t>
            </a:r>
            <a:endParaRPr lang="en-ZA" dirty="0"/>
          </a:p>
        </p:txBody>
      </p:sp>
      <p:pic>
        <p:nvPicPr>
          <p:cNvPr id="33794" name="Picture 2" descr="Growth of the OpenDOAR Database - Africa"/>
          <p:cNvPicPr>
            <a:picLocks noChangeAspect="1" noChangeArrowheads="1"/>
          </p:cNvPicPr>
          <p:nvPr/>
        </p:nvPicPr>
        <p:blipFill>
          <a:blip r:embed="rId3" cstate="print"/>
          <a:srcRect/>
          <a:stretch>
            <a:fillRect/>
          </a:stretch>
        </p:blipFill>
        <p:spPr bwMode="auto">
          <a:xfrm>
            <a:off x="1285852" y="1428736"/>
            <a:ext cx="6694721" cy="3905254"/>
          </a:xfrm>
          <a:prstGeom prst="rect">
            <a:avLst/>
          </a:prstGeom>
          <a:noFill/>
        </p:spPr>
      </p:pic>
      <p:sp>
        <p:nvSpPr>
          <p:cNvPr id="6" name="Rectangle 5"/>
          <p:cNvSpPr/>
          <p:nvPr/>
        </p:nvSpPr>
        <p:spPr>
          <a:xfrm>
            <a:off x="3000364" y="5786454"/>
            <a:ext cx="4572000" cy="707886"/>
          </a:xfrm>
          <a:prstGeom prst="rect">
            <a:avLst/>
          </a:prstGeom>
        </p:spPr>
        <p:txBody>
          <a:bodyPr>
            <a:spAutoFit/>
          </a:bodyPr>
          <a:lstStyle/>
          <a:p>
            <a:r>
              <a:rPr lang="en-ZA" sz="1000" dirty="0" smtClean="0"/>
              <a:t>http://www.opendoar.org/onechart.php?cID=Africa&amp;ctID=&amp;rtID=&amp;clID=&amp;lID=&amp;potID=&amp;rSoftWareName=&amp;search=&amp;groupby=r.rDateAdded&amp;orderby=&amp;charttype=growth&amp;width=600&amp;height=350&amp;caption=Growth%20of%20the%20OpenDOAR%20Database%20-%20Africa</a:t>
            </a:r>
            <a:endParaRPr lang="en-ZA" sz="1000" dirty="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14414" y="76200"/>
            <a:ext cx="7777186" cy="1143000"/>
          </a:xfrm>
        </p:spPr>
        <p:txBody>
          <a:bodyPr>
            <a:normAutofit/>
          </a:bodyPr>
          <a:lstStyle/>
          <a:p>
            <a:pPr algn="r"/>
            <a:r>
              <a:rPr lang="en-US" dirty="0" smtClean="0"/>
              <a:t>Distribution in Africa (44)</a:t>
            </a:r>
            <a:br>
              <a:rPr lang="en-US" dirty="0" smtClean="0"/>
            </a:br>
            <a:r>
              <a:rPr lang="en-US" sz="2700" dirty="0" smtClean="0"/>
              <a:t>Internationally = 1 705+</a:t>
            </a:r>
            <a:endParaRPr lang="en-ZA" sz="2700" dirty="0"/>
          </a:p>
        </p:txBody>
      </p:sp>
      <p:pic>
        <p:nvPicPr>
          <p:cNvPr id="1027" name="Picture 3"/>
          <p:cNvPicPr>
            <a:picLocks noChangeAspect="1" noChangeArrowheads="1"/>
          </p:cNvPicPr>
          <p:nvPr/>
        </p:nvPicPr>
        <p:blipFill>
          <a:blip r:embed="rId3" cstate="print"/>
          <a:srcRect/>
          <a:stretch>
            <a:fillRect/>
          </a:stretch>
        </p:blipFill>
        <p:spPr bwMode="auto">
          <a:xfrm>
            <a:off x="1000100" y="1857364"/>
            <a:ext cx="7266782" cy="3181363"/>
          </a:xfrm>
          <a:prstGeom prst="rect">
            <a:avLst/>
          </a:prstGeom>
          <a:noFill/>
          <a:ln w="9525">
            <a:solidFill>
              <a:schemeClr val="accent2"/>
            </a:solidFill>
            <a:miter lim="800000"/>
            <a:headEnd/>
            <a:tailEnd/>
          </a:ln>
        </p:spPr>
      </p:pic>
      <p:sp>
        <p:nvSpPr>
          <p:cNvPr id="7" name="Rectangle 6"/>
          <p:cNvSpPr/>
          <p:nvPr/>
        </p:nvSpPr>
        <p:spPr>
          <a:xfrm>
            <a:off x="3357554" y="5786454"/>
            <a:ext cx="4572000" cy="707886"/>
          </a:xfrm>
          <a:prstGeom prst="rect">
            <a:avLst/>
          </a:prstGeom>
        </p:spPr>
        <p:txBody>
          <a:bodyPr>
            <a:spAutoFit/>
          </a:bodyPr>
          <a:lstStyle/>
          <a:p>
            <a:r>
              <a:rPr lang="en-ZA" sz="1000" dirty="0" smtClean="0"/>
              <a:t>http://www.opendoar.org/onechart.php?cID=Africa&amp;ctID=&amp;rtID=&amp;clID=&amp;lID=&amp;potID=&amp;rSoftWareName=&amp;search=&amp;groupby=c.cCountry&amp;orderby=Tally%20DESC&amp;charttype=pie&amp;width=600&amp;height=300&amp;caption=Proportion%20of%20Repositories%20by%20Country%20-%20Africa</a:t>
            </a:r>
            <a:endParaRPr lang="en-ZA" sz="1000" dirty="0"/>
          </a:p>
        </p:txBody>
      </p:sp>
      <p:sp>
        <p:nvSpPr>
          <p:cNvPr id="8" name="TextBox 7"/>
          <p:cNvSpPr txBox="1"/>
          <p:nvPr/>
        </p:nvSpPr>
        <p:spPr>
          <a:xfrm>
            <a:off x="5429256" y="2857496"/>
            <a:ext cx="1000132" cy="369332"/>
          </a:xfrm>
          <a:prstGeom prst="rect">
            <a:avLst/>
          </a:prstGeom>
          <a:noFill/>
        </p:spPr>
        <p:txBody>
          <a:bodyPr wrap="square" rtlCol="0">
            <a:spAutoFit/>
          </a:bodyPr>
          <a:lstStyle/>
          <a:p>
            <a:r>
              <a:rPr lang="en-US" dirty="0" smtClean="0"/>
              <a:t>24</a:t>
            </a:r>
            <a:endParaRPr lang="en-ZA" dirty="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ZA" dirty="0"/>
          </a:p>
        </p:txBody>
      </p:sp>
      <p:sp>
        <p:nvSpPr>
          <p:cNvPr id="3" name="Title 2"/>
          <p:cNvSpPr>
            <a:spLocks noGrp="1"/>
          </p:cNvSpPr>
          <p:nvPr>
            <p:ph type="title"/>
          </p:nvPr>
        </p:nvSpPr>
        <p:spPr>
          <a:xfrm>
            <a:off x="2514600" y="76200"/>
            <a:ext cx="6200804" cy="1143000"/>
          </a:xfrm>
        </p:spPr>
        <p:txBody>
          <a:bodyPr/>
          <a:lstStyle/>
          <a:p>
            <a:pPr algn="r"/>
            <a:r>
              <a:rPr lang="en-US" dirty="0" err="1" smtClean="0"/>
              <a:t>SUNScholar</a:t>
            </a:r>
            <a:endParaRPr lang="en-ZA" dirty="0"/>
          </a:p>
        </p:txBody>
      </p:sp>
      <p:pic>
        <p:nvPicPr>
          <p:cNvPr id="6146" name="Picture 2"/>
          <p:cNvPicPr>
            <a:picLocks noChangeAspect="1" noChangeArrowheads="1"/>
          </p:cNvPicPr>
          <p:nvPr/>
        </p:nvPicPr>
        <p:blipFill>
          <a:blip r:embed="rId3" cstate="print"/>
          <a:srcRect/>
          <a:stretch>
            <a:fillRect/>
          </a:stretch>
        </p:blipFill>
        <p:spPr bwMode="auto">
          <a:xfrm>
            <a:off x="1115616" y="980728"/>
            <a:ext cx="7467351" cy="5647184"/>
          </a:xfrm>
          <a:prstGeom prst="rect">
            <a:avLst/>
          </a:prstGeom>
          <a:noFill/>
          <a:ln w="9525">
            <a:noFill/>
            <a:miter lim="800000"/>
            <a:headEnd/>
            <a:tailEnd/>
          </a:ln>
        </p:spPr>
      </p:pic>
      <p:sp>
        <p:nvSpPr>
          <p:cNvPr id="6" name="TextBox 5"/>
          <p:cNvSpPr txBox="1"/>
          <p:nvPr/>
        </p:nvSpPr>
        <p:spPr>
          <a:xfrm>
            <a:off x="1928794" y="5572140"/>
            <a:ext cx="4968552" cy="923330"/>
          </a:xfrm>
          <a:prstGeom prst="rect">
            <a:avLst/>
          </a:prstGeom>
          <a:noFill/>
        </p:spPr>
        <p:txBody>
          <a:bodyPr wrap="square" rtlCol="0">
            <a:spAutoFit/>
          </a:bodyPr>
          <a:lstStyle/>
          <a:p>
            <a:pPr algn="ctr"/>
            <a:r>
              <a:rPr lang="en-US" dirty="0" smtClean="0">
                <a:hlinkClick r:id="rId4"/>
              </a:rPr>
              <a:t>http://scholar.sun.ac.za</a:t>
            </a:r>
            <a:endParaRPr lang="en-US" dirty="0" smtClean="0"/>
          </a:p>
          <a:p>
            <a:pPr algn="ctr"/>
            <a:endParaRPr lang="en-US" dirty="0" smtClean="0"/>
          </a:p>
          <a:p>
            <a:pPr algn="ctr"/>
            <a:r>
              <a:rPr lang="en-US" dirty="0" smtClean="0"/>
              <a:t>3 602 items </a:t>
            </a:r>
            <a:endParaRPr lang="en-ZA" dirty="0"/>
          </a:p>
        </p:txBody>
      </p:sp>
    </p:spTree>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1">
      <a:dk1>
        <a:srgbClr val="632423"/>
      </a:dk1>
      <a:lt1>
        <a:sysClr val="window" lastClr="FFFFFF"/>
      </a:lt1>
      <a:dk2>
        <a:srgbClr val="A5A5A5"/>
      </a:dk2>
      <a:lt2>
        <a:srgbClr val="FFFFFF"/>
      </a:lt2>
      <a:accent1>
        <a:srgbClr val="632423"/>
      </a:accent1>
      <a:accent2>
        <a:srgbClr val="632423"/>
      </a:accent2>
      <a:accent3>
        <a:srgbClr val="632423"/>
      </a:accent3>
      <a:accent4>
        <a:srgbClr val="632423"/>
      </a:accent4>
      <a:accent5>
        <a:srgbClr val="632423"/>
      </a:accent5>
      <a:accent6>
        <a:srgbClr val="632423"/>
      </a:accent6>
      <a:hlink>
        <a:srgbClr val="632423"/>
      </a:hlink>
      <a:folHlink>
        <a:srgbClr val="632423"/>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3247</TotalTime>
  <Words>1381</Words>
  <Application>Microsoft Office PowerPoint</Application>
  <PresentationFormat>On-screen Show (4:3)</PresentationFormat>
  <Paragraphs>227</Paragraphs>
  <Slides>26</Slides>
  <Notes>11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Concourse</vt:lpstr>
      <vt:lpstr> Access to information has no boundaries  Stellenbosch University engaging Open Access to information</vt:lpstr>
      <vt:lpstr>Agenda</vt:lpstr>
      <vt:lpstr>Slide 3</vt:lpstr>
      <vt:lpstr>The HOPE Project</vt:lpstr>
      <vt:lpstr>Leave a scientific footprint in Africa</vt:lpstr>
      <vt:lpstr>Institutional Repository (Green)</vt:lpstr>
      <vt:lpstr>Growth in Africa</vt:lpstr>
      <vt:lpstr>Distribution in Africa (44) Internationally = 1 705+</vt:lpstr>
      <vt:lpstr>SUNScholar</vt:lpstr>
      <vt:lpstr>Slide 10</vt:lpstr>
      <vt:lpstr>SUNScholar</vt:lpstr>
      <vt:lpstr>Items on SUNScholar</vt:lpstr>
      <vt:lpstr>Workflow: Theses</vt:lpstr>
      <vt:lpstr>Workflow: Articles</vt:lpstr>
      <vt:lpstr>BioMed Article Deposit</vt:lpstr>
      <vt:lpstr>Slide 16</vt:lpstr>
      <vt:lpstr>Slide 17</vt:lpstr>
      <vt:lpstr>Open Access Journals (Gold)</vt:lpstr>
      <vt:lpstr>Slide 19</vt:lpstr>
      <vt:lpstr>Slide 20</vt:lpstr>
      <vt:lpstr>Slide 21</vt:lpstr>
      <vt:lpstr>Creating an OA awareness</vt:lpstr>
      <vt:lpstr>Slide 23</vt:lpstr>
      <vt:lpstr>Slide 24</vt:lpstr>
      <vt:lpstr>Slide 25</vt:lpstr>
      <vt:lpstr>Bibliography</vt:lpstr>
    </vt:vector>
  </TitlesOfParts>
  <Company>Lenovo (Beijing)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 User</dc:creator>
  <cp:lastModifiedBy>Information Technology</cp:lastModifiedBy>
  <cp:revision>224</cp:revision>
  <cp:lastPrinted>2010-09-23T12:43:53Z</cp:lastPrinted>
  <dcterms:created xsi:type="dcterms:W3CDTF">2010-06-07T09:13:01Z</dcterms:created>
  <dcterms:modified xsi:type="dcterms:W3CDTF">2010-11-15T10:30:31Z</dcterms:modified>
</cp:coreProperties>
</file>