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35"/>
  </p:notesMasterIdLst>
  <p:sldIdLst>
    <p:sldId id="256" r:id="rId2"/>
    <p:sldId id="355" r:id="rId3"/>
    <p:sldId id="307" r:id="rId4"/>
    <p:sldId id="320" r:id="rId5"/>
    <p:sldId id="349" r:id="rId6"/>
    <p:sldId id="310" r:id="rId7"/>
    <p:sldId id="359" r:id="rId8"/>
    <p:sldId id="308" r:id="rId9"/>
    <p:sldId id="356" r:id="rId10"/>
    <p:sldId id="269" r:id="rId11"/>
    <p:sldId id="319" r:id="rId12"/>
    <p:sldId id="325" r:id="rId13"/>
    <p:sldId id="324" r:id="rId14"/>
    <p:sldId id="323" r:id="rId15"/>
    <p:sldId id="280" r:id="rId16"/>
    <p:sldId id="335" r:id="rId17"/>
    <p:sldId id="277" r:id="rId18"/>
    <p:sldId id="314" r:id="rId19"/>
    <p:sldId id="341" r:id="rId20"/>
    <p:sldId id="342" r:id="rId21"/>
    <p:sldId id="358" r:id="rId22"/>
    <p:sldId id="357" r:id="rId23"/>
    <p:sldId id="347" r:id="rId24"/>
    <p:sldId id="345" r:id="rId25"/>
    <p:sldId id="346" r:id="rId26"/>
    <p:sldId id="298" r:id="rId27"/>
    <p:sldId id="343" r:id="rId28"/>
    <p:sldId id="333" r:id="rId29"/>
    <p:sldId id="334" r:id="rId30"/>
    <p:sldId id="336" r:id="rId31"/>
    <p:sldId id="337" r:id="rId32"/>
    <p:sldId id="344" r:id="rId33"/>
    <p:sldId id="301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09" autoAdjust="0"/>
    <p:restoredTop sz="68741" autoAdjust="0"/>
  </p:normalViewPr>
  <p:slideViewPr>
    <p:cSldViewPr>
      <p:cViewPr varScale="1">
        <p:scale>
          <a:sx n="74" d="100"/>
          <a:sy n="74" d="100"/>
        </p:scale>
        <p:origin x="-9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E96031-5C3B-42EC-B873-BD5796C3D279}" type="datetimeFigureOut">
              <a:rPr lang="en-US" smtClean="0"/>
              <a:pPr/>
              <a:t>2/15/2010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D60F7B-1E7A-47ED-90E6-32C6FDEB0BA0}" type="slidenum">
              <a:rPr lang="en-ZA" smtClean="0"/>
              <a:pPr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60F7B-1E7A-47ED-90E6-32C6FDEB0BA0}" type="slidenum">
              <a:rPr lang="en-ZA" smtClean="0"/>
              <a:pPr/>
              <a:t>1</a:t>
            </a:fld>
            <a:endParaRPr lang="en-Z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endParaRPr lang="en-Z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60F7B-1E7A-47ED-90E6-32C6FDEB0BA0}" type="slidenum">
              <a:rPr lang="en-ZA" smtClean="0"/>
              <a:pPr/>
              <a:t>10</a:t>
            </a:fld>
            <a:endParaRPr lang="en-Z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60F7B-1E7A-47ED-90E6-32C6FDEB0BA0}" type="slidenum">
              <a:rPr lang="en-ZA" smtClean="0"/>
              <a:pPr/>
              <a:t>11</a:t>
            </a:fld>
            <a:endParaRPr lang="en-Z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60F7B-1E7A-47ED-90E6-32C6FDEB0BA0}" type="slidenum">
              <a:rPr lang="en-ZA" smtClean="0"/>
              <a:pPr/>
              <a:t>12</a:t>
            </a:fld>
            <a:endParaRPr lang="en-Z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60F7B-1E7A-47ED-90E6-32C6FDEB0BA0}" type="slidenum">
              <a:rPr lang="en-ZA" smtClean="0"/>
              <a:pPr/>
              <a:t>13</a:t>
            </a:fld>
            <a:endParaRPr lang="en-Z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3EFD9A-2F7A-4B9F-8F97-055E80F36B17}" type="slidenum">
              <a:rPr lang="en-US"/>
              <a:pPr/>
              <a:t>14</a:t>
            </a:fld>
            <a:endParaRPr lang="en-US"/>
          </a:p>
        </p:txBody>
      </p:sp>
      <p:sp>
        <p:nvSpPr>
          <p:cNvPr id="545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45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B1C10-BD12-45E1-9799-98B312B29CC2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60F7B-1E7A-47ED-90E6-32C6FDEB0BA0}" type="slidenum">
              <a:rPr lang="en-ZA" smtClean="0"/>
              <a:pPr/>
              <a:t>16</a:t>
            </a:fld>
            <a:endParaRPr lang="en-ZA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4E88E9-3641-4CC8-98FE-C40AB2EB1A4F}" type="slidenum">
              <a:rPr lang="en-GB"/>
              <a:pPr/>
              <a:t>17</a:t>
            </a:fld>
            <a:endParaRPr lang="en-GB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60F7B-1E7A-47ED-90E6-32C6FDEB0BA0}" type="slidenum">
              <a:rPr lang="en-ZA" smtClean="0"/>
              <a:pPr/>
              <a:t>18</a:t>
            </a:fld>
            <a:endParaRPr lang="en-ZA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60F7B-1E7A-47ED-90E6-32C6FDEB0BA0}" type="slidenum">
              <a:rPr lang="en-ZA" smtClean="0"/>
              <a:pPr/>
              <a:t>19</a:t>
            </a:fld>
            <a:endParaRPr lang="en-Z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60F7B-1E7A-47ED-90E6-32C6FDEB0BA0}" type="slidenum">
              <a:rPr lang="en-ZA" smtClean="0"/>
              <a:pPr/>
              <a:t>2</a:t>
            </a:fld>
            <a:endParaRPr lang="en-ZA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60F7B-1E7A-47ED-90E6-32C6FDEB0BA0}" type="slidenum">
              <a:rPr lang="en-ZA" smtClean="0"/>
              <a:pPr/>
              <a:t>20</a:t>
            </a:fld>
            <a:endParaRPr lang="en-ZA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60F7B-1E7A-47ED-90E6-32C6FDEB0BA0}" type="slidenum">
              <a:rPr lang="en-ZA" smtClean="0"/>
              <a:pPr/>
              <a:t>21</a:t>
            </a:fld>
            <a:endParaRPr lang="en-ZA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60F7B-1E7A-47ED-90E6-32C6FDEB0BA0}" type="slidenum">
              <a:rPr lang="en-ZA" smtClean="0"/>
              <a:pPr/>
              <a:t>22</a:t>
            </a:fld>
            <a:endParaRPr lang="en-ZA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60F7B-1E7A-47ED-90E6-32C6FDEB0BA0}" type="slidenum">
              <a:rPr lang="en-ZA" smtClean="0"/>
              <a:pPr/>
              <a:t>23</a:t>
            </a:fld>
            <a:endParaRPr lang="en-ZA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60F7B-1E7A-47ED-90E6-32C6FDEB0BA0}" type="slidenum">
              <a:rPr lang="en-ZA" smtClean="0"/>
              <a:pPr/>
              <a:t>24</a:t>
            </a:fld>
            <a:endParaRPr lang="en-ZA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60F7B-1E7A-47ED-90E6-32C6FDEB0BA0}" type="slidenum">
              <a:rPr lang="en-ZA" smtClean="0"/>
              <a:pPr/>
              <a:t>25</a:t>
            </a:fld>
            <a:endParaRPr lang="en-ZA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4ABC46-6155-46B6-B3B5-DF099DE9006C}" type="slidenum">
              <a:rPr lang="en-GB"/>
              <a:pPr/>
              <a:t>26</a:t>
            </a:fld>
            <a:endParaRPr lang="en-GB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8465" y="686474"/>
            <a:ext cx="4941072" cy="3428114"/>
          </a:xfrm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60F7B-1E7A-47ED-90E6-32C6FDEB0BA0}" type="slidenum">
              <a:rPr lang="en-ZA" smtClean="0"/>
              <a:pPr/>
              <a:t>27</a:t>
            </a:fld>
            <a:endParaRPr lang="en-ZA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60F7B-1E7A-47ED-90E6-32C6FDEB0BA0}" type="slidenum">
              <a:rPr lang="en-ZA" smtClean="0"/>
              <a:pPr/>
              <a:t>28</a:t>
            </a:fld>
            <a:endParaRPr lang="en-ZA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117E0-9C0A-4FE6-920E-BA54CD66FE8D}" type="slidenum">
              <a:rPr lang="en-GB" smtClean="0"/>
              <a:pPr/>
              <a:t>29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60F7B-1E7A-47ED-90E6-32C6FDEB0BA0}" type="slidenum">
              <a:rPr lang="en-ZA" smtClean="0"/>
              <a:pPr/>
              <a:t>3</a:t>
            </a:fld>
            <a:endParaRPr lang="en-ZA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60F7B-1E7A-47ED-90E6-32C6FDEB0BA0}" type="slidenum">
              <a:rPr lang="en-ZA" smtClean="0"/>
              <a:pPr/>
              <a:t>30</a:t>
            </a:fld>
            <a:endParaRPr lang="en-ZA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60F7B-1E7A-47ED-90E6-32C6FDEB0BA0}" type="slidenum">
              <a:rPr lang="en-ZA" smtClean="0"/>
              <a:pPr/>
              <a:t>31</a:t>
            </a:fld>
            <a:endParaRPr lang="en-ZA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60F7B-1E7A-47ED-90E6-32C6FDEB0BA0}" type="slidenum">
              <a:rPr lang="en-ZA" smtClean="0"/>
              <a:pPr/>
              <a:t>32</a:t>
            </a:fld>
            <a:endParaRPr lang="en-ZA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117E0-9C0A-4FE6-920E-BA54CD66FE8D}" type="slidenum">
              <a:rPr lang="en-GB" smtClean="0"/>
              <a:pPr/>
              <a:t>33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B1C10-BD12-45E1-9799-98B312B29CC2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60F7B-1E7A-47ED-90E6-32C6FDEB0BA0}" type="slidenum">
              <a:rPr lang="en-ZA" smtClean="0"/>
              <a:pPr/>
              <a:t>5</a:t>
            </a:fld>
            <a:endParaRPr lang="en-Z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60F7B-1E7A-47ED-90E6-32C6FDEB0BA0}" type="slidenum">
              <a:rPr lang="en-ZA" smtClean="0"/>
              <a:pPr/>
              <a:t>6</a:t>
            </a:fld>
            <a:endParaRPr lang="en-Z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60F7B-1E7A-47ED-90E6-32C6FDEB0BA0}" type="slidenum">
              <a:rPr lang="en-ZA" smtClean="0"/>
              <a:pPr/>
              <a:t>7</a:t>
            </a:fld>
            <a:endParaRPr lang="en-Z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60F7B-1E7A-47ED-90E6-32C6FDEB0BA0}" type="slidenum">
              <a:rPr lang="en-ZA" smtClean="0"/>
              <a:pPr/>
              <a:t>8</a:t>
            </a:fld>
            <a:endParaRPr lang="en-Z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60F7B-1E7A-47ED-90E6-32C6FDEB0BA0}" type="slidenum">
              <a:rPr lang="en-ZA" smtClean="0"/>
              <a:pPr/>
              <a:t>9</a:t>
            </a:fld>
            <a:endParaRPr lang="en-Z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71670" y="3929066"/>
            <a:ext cx="64008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Z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B3E24-55B1-4CAA-B8CA-BC61E7335CC8}" type="datetimeFigureOut">
              <a:rPr lang="en-US" smtClean="0"/>
              <a:pPr/>
              <a:t>2/15/2010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AC8AD-38C2-4E75-A18C-3E53B1CBFDD7}" type="slidenum">
              <a:rPr lang="en-ZA" smtClean="0"/>
              <a:pPr/>
              <a:t>‹#›</a:t>
            </a:fld>
            <a:endParaRPr lang="en-ZA"/>
          </a:p>
        </p:txBody>
      </p:sp>
      <p:pic>
        <p:nvPicPr>
          <p:cNvPr id="7" name="Picture 2" descr="C:\Users\ismith\Desktop\su_logo.gi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6215082"/>
            <a:ext cx="1447800" cy="47625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B3E24-55B1-4CAA-B8CA-BC61E7335CC8}" type="datetimeFigureOut">
              <a:rPr lang="en-US" smtClean="0"/>
              <a:pPr/>
              <a:t>2/15/2010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AC8AD-38C2-4E75-A18C-3E53B1CBFDD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B3E24-55B1-4CAA-B8CA-BC61E7335CC8}" type="datetimeFigureOut">
              <a:rPr lang="en-US" smtClean="0"/>
              <a:pPr/>
              <a:t>2/15/2010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AC8AD-38C2-4E75-A18C-3E53B1CBFDD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Z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B3E24-55B1-4CAA-B8CA-BC61E7335CC8}" type="datetimeFigureOut">
              <a:rPr lang="en-US" smtClean="0"/>
              <a:pPr/>
              <a:t>2/15/2010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AC8AD-38C2-4E75-A18C-3E53B1CBFDD7}" type="slidenum">
              <a:rPr lang="en-ZA" smtClean="0"/>
              <a:pPr/>
              <a:t>‹#›</a:t>
            </a:fld>
            <a:endParaRPr lang="en-ZA"/>
          </a:p>
        </p:txBody>
      </p:sp>
      <p:pic>
        <p:nvPicPr>
          <p:cNvPr id="8" name="Picture 2" descr="C:\Users\ismith\Desktop\su_logo.gi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6215082"/>
            <a:ext cx="1447800" cy="476250"/>
          </a:xfrm>
          <a:prstGeom prst="rect">
            <a:avLst/>
          </a:prstGeom>
          <a:noFill/>
        </p:spPr>
      </p:pic>
      <p:cxnSp>
        <p:nvCxnSpPr>
          <p:cNvPr id="10" name="Straight Connector 9"/>
          <p:cNvCxnSpPr/>
          <p:nvPr userDrawn="1"/>
        </p:nvCxnSpPr>
        <p:spPr>
          <a:xfrm>
            <a:off x="500034" y="1214422"/>
            <a:ext cx="8215370" cy="1588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B3E24-55B1-4CAA-B8CA-BC61E7335CC8}" type="datetimeFigureOut">
              <a:rPr lang="en-US" smtClean="0"/>
              <a:pPr/>
              <a:t>2/15/2010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AC8AD-38C2-4E75-A18C-3E53B1CBFDD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B3E24-55B1-4CAA-B8CA-BC61E7335CC8}" type="datetimeFigureOut">
              <a:rPr lang="en-US" smtClean="0"/>
              <a:pPr/>
              <a:t>2/15/2010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AC8AD-38C2-4E75-A18C-3E53B1CBFDD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B3E24-55B1-4CAA-B8CA-BC61E7335CC8}" type="datetimeFigureOut">
              <a:rPr lang="en-US" smtClean="0"/>
              <a:pPr/>
              <a:t>2/15/2010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AC8AD-38C2-4E75-A18C-3E53B1CBFDD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B3E24-55B1-4CAA-B8CA-BC61E7335CC8}" type="datetimeFigureOut">
              <a:rPr lang="en-US" smtClean="0"/>
              <a:pPr/>
              <a:t>2/15/2010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AC8AD-38C2-4E75-A18C-3E53B1CBFDD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B3E24-55B1-4CAA-B8CA-BC61E7335CC8}" type="datetimeFigureOut">
              <a:rPr lang="en-US" smtClean="0"/>
              <a:pPr/>
              <a:t>2/15/2010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AC8AD-38C2-4E75-A18C-3E53B1CBFDD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B3E24-55B1-4CAA-B8CA-BC61E7335CC8}" type="datetimeFigureOut">
              <a:rPr lang="en-US" smtClean="0"/>
              <a:pPr/>
              <a:t>2/15/2010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AC8AD-38C2-4E75-A18C-3E53B1CBFDD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B3E24-55B1-4CAA-B8CA-BC61E7335CC8}" type="datetimeFigureOut">
              <a:rPr lang="en-US" smtClean="0"/>
              <a:pPr/>
              <a:t>2/15/2010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AC8AD-38C2-4E75-A18C-3E53B1CBFDD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3B3E24-55B1-4CAA-B8CA-BC61E7335CC8}" type="datetimeFigureOut">
              <a:rPr lang="en-US" smtClean="0"/>
              <a:pPr/>
              <a:t>2/15/2010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BAC8AD-38C2-4E75-A18C-3E53B1CBFDD7}" type="slidenum">
              <a:rPr lang="en-ZA" smtClean="0"/>
              <a:pPr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20.jpe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scholar@su.ac.za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g2JT23E1bRE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12" Type="http://schemas.openxmlformats.org/officeDocument/2006/relationships/image" Target="../media/image5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0" Type="http://schemas.openxmlformats.org/officeDocument/2006/relationships/image" Target="../media/image49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mailto:scholar@sun.ac.za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cholar.sun.ac.za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l.org/newsltr/226/ir.htm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571612"/>
            <a:ext cx="7772400" cy="1828800"/>
          </a:xfrm>
        </p:spPr>
        <p:txBody>
          <a:bodyPr>
            <a:normAutofit/>
          </a:bodyPr>
          <a:lstStyle/>
          <a:p>
            <a:pPr algn="r"/>
            <a:r>
              <a:rPr lang="en-ZA" dirty="0" smtClean="0">
                <a:solidFill>
                  <a:schemeClr val="accent2">
                    <a:lumMod val="50000"/>
                  </a:schemeClr>
                </a:solidFill>
              </a:rPr>
              <a:t>Stellenbosch University </a:t>
            </a:r>
            <a:br>
              <a:rPr lang="en-ZA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ZA" dirty="0" smtClean="0">
                <a:solidFill>
                  <a:schemeClr val="accent2">
                    <a:lumMod val="50000"/>
                  </a:schemeClr>
                </a:solidFill>
              </a:rPr>
              <a:t>Research Material</a:t>
            </a:r>
            <a:endParaRPr lang="en-ZA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71670" y="3714752"/>
            <a:ext cx="6400800" cy="1752600"/>
          </a:xfrm>
        </p:spPr>
        <p:txBody>
          <a:bodyPr/>
          <a:lstStyle/>
          <a:p>
            <a:pPr algn="r"/>
            <a:r>
              <a:rPr lang="en-ZA" dirty="0" smtClean="0"/>
              <a:t>Cited more, preserved forever</a:t>
            </a:r>
            <a:endParaRPr lang="en-ZA" dirty="0"/>
          </a:p>
        </p:txBody>
      </p:sp>
      <p:sp>
        <p:nvSpPr>
          <p:cNvPr id="6" name="TextBox 5"/>
          <p:cNvSpPr txBox="1"/>
          <p:nvPr/>
        </p:nvSpPr>
        <p:spPr>
          <a:xfrm>
            <a:off x="3500430" y="4572008"/>
            <a:ext cx="49292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ZA" dirty="0" smtClean="0"/>
              <a:t>Ina Smith, Paulette Talliard, Hilton Gibson</a:t>
            </a:r>
            <a:br>
              <a:rPr lang="en-ZA" dirty="0" smtClean="0"/>
            </a:br>
            <a:r>
              <a:rPr lang="en-ZA" dirty="0" smtClean="0"/>
              <a:t>Library and Information Service</a:t>
            </a:r>
          </a:p>
          <a:p>
            <a:pPr algn="r"/>
            <a:r>
              <a:rPr lang="en-ZA" dirty="0" smtClean="0"/>
              <a:t>12 February 2010</a:t>
            </a:r>
            <a:endParaRPr lang="en-ZA" dirty="0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71550" cy="6858000"/>
          </a:xfrm>
          <a:prstGeom prst="rect">
            <a:avLst/>
          </a:prstGeom>
          <a:solidFill>
            <a:schemeClr val="accent2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ZA"/>
          </a:p>
        </p:txBody>
      </p:sp>
      <p:sp>
        <p:nvSpPr>
          <p:cNvPr id="9" name="WordArt 7"/>
          <p:cNvSpPr>
            <a:spLocks noChangeArrowheads="1" noChangeShapeType="1" noTextEdit="1"/>
          </p:cNvSpPr>
          <p:nvPr/>
        </p:nvSpPr>
        <p:spPr bwMode="auto">
          <a:xfrm rot="5400000">
            <a:off x="-1408951" y="3051968"/>
            <a:ext cx="3857654" cy="468313"/>
          </a:xfrm>
          <a:prstGeom prst="rect">
            <a:avLst/>
          </a:prstGeom>
        </p:spPr>
        <p:txBody>
          <a:bodyPr vert="vert270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ZA" sz="3600" b="1" kern="10" spc="720" dirty="0" err="1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10800000" scaled="1"/>
                </a:gra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SUNScholar</a:t>
            </a:r>
            <a:endParaRPr lang="en-ZA" sz="3600" b="1" kern="10" spc="72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AAAAAA"/>
                  </a:gs>
                  <a:gs pos="100000">
                    <a:srgbClr val="FFFFFF"/>
                  </a:gs>
                </a:gsLst>
                <a:lin ang="10800000" scaled="1"/>
              </a:gradFill>
              <a:effectLst>
                <a:outerShdw dist="45791" dir="3378596" algn="ctr" rotWithShape="0">
                  <a:srgbClr val="4D4D4D">
                    <a:alpha val="80000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75" y="500042"/>
            <a:ext cx="9029725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National &amp; International Landscape</a:t>
            </a:r>
            <a:endParaRPr lang="en-Z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428736"/>
            <a:ext cx="4173908" cy="325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18" y="3567743"/>
            <a:ext cx="4219969" cy="3290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 rot="20966077">
            <a:off x="304810" y="4527107"/>
            <a:ext cx="4072430" cy="584775"/>
          </a:xfrm>
          <a:prstGeom prst="rect">
            <a:avLst/>
          </a:prstGeom>
          <a:solidFill>
            <a:schemeClr val="bg1"/>
          </a:solidFill>
          <a:ln>
            <a:solidFill>
              <a:srgbClr val="8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1 500+ internationally</a:t>
            </a:r>
            <a:endParaRPr lang="en-ZA" sz="3200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4810" y="1571612"/>
            <a:ext cx="4581163" cy="3571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929322" y="1357298"/>
            <a:ext cx="2899375" cy="954107"/>
          </a:xfrm>
          <a:prstGeom prst="rect">
            <a:avLst/>
          </a:prstGeom>
          <a:solidFill>
            <a:schemeClr val="bg1"/>
          </a:solidFill>
          <a:ln>
            <a:solidFill>
              <a:srgbClr val="8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Africa (28)</a:t>
            </a:r>
          </a:p>
          <a:p>
            <a:r>
              <a:rPr lang="en-US" sz="2800" dirty="0" smtClean="0"/>
              <a:t>South Africa (23)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Items in </a:t>
            </a:r>
            <a:r>
              <a:rPr lang="en-ZA" dirty="0" err="1" smtClean="0"/>
              <a:t>SUNScholar</a:t>
            </a:r>
            <a:endParaRPr lang="en-Z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54895">
            <a:off x="357158" y="1500174"/>
            <a:ext cx="1977159" cy="253841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1428736"/>
            <a:ext cx="3757566" cy="26942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84" y="3357562"/>
            <a:ext cx="1457325" cy="1666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637705">
            <a:off x="5381945" y="797121"/>
            <a:ext cx="3419478" cy="2129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14480" y="3571876"/>
            <a:ext cx="2090736" cy="2764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55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4282" y="4786322"/>
            <a:ext cx="1419224" cy="1319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143372" y="4714884"/>
            <a:ext cx="1381124" cy="1381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http://academic.sun.ac.za/music/images/ouconserve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86446" y="5429250"/>
            <a:ext cx="2066925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 dirty="0"/>
          </a:p>
        </p:txBody>
      </p: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-500098" y="0"/>
            <a:ext cx="4581477" cy="6188515"/>
            <a:chOff x="54" y="-4606"/>
            <a:chExt cx="5091" cy="7946"/>
          </a:xfrm>
        </p:grpSpPr>
        <p:sp>
          <p:nvSpPr>
            <p:cNvPr id="5" name="Text Box 3"/>
            <p:cNvSpPr txBox="1">
              <a:spLocks noChangeArrowheads="1"/>
            </p:cNvSpPr>
            <p:nvPr/>
          </p:nvSpPr>
          <p:spPr bwMode="auto">
            <a:xfrm rot="10800000">
              <a:off x="54" y="663"/>
              <a:ext cx="684" cy="2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eaVert"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endParaRPr>
            </a:p>
          </p:txBody>
        </p:sp>
        <p:pic>
          <p:nvPicPr>
            <p:cNvPr id="7" name="Picture 13" descr="geme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01" y="-4606"/>
              <a:ext cx="4544" cy="3166"/>
            </a:xfrm>
            <a:prstGeom prst="rect">
              <a:avLst/>
            </a:prstGeom>
            <a:noFill/>
          </p:spPr>
        </p:pic>
      </p:grpSp>
      <p:pic>
        <p:nvPicPr>
          <p:cNvPr id="10" name="Picture 2" descr="Dokumen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4125520"/>
            <a:ext cx="3643306" cy="2732480"/>
          </a:xfrm>
          <a:prstGeom prst="rect">
            <a:avLst/>
          </a:prstGeom>
          <a:noFill/>
        </p:spPr>
      </p:pic>
      <p:pic>
        <p:nvPicPr>
          <p:cNvPr id="17" name="Picture 2" descr="06iraqblogspa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500134"/>
            <a:ext cx="4286248" cy="2357866"/>
          </a:xfrm>
          <a:prstGeom prst="rect">
            <a:avLst/>
          </a:prstGeom>
          <a:noFill/>
        </p:spPr>
      </p:pic>
      <p:pic>
        <p:nvPicPr>
          <p:cNvPr id="18" name="Picture 5" descr="iraqi_library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92651" y="0"/>
            <a:ext cx="2851349" cy="4068830"/>
          </a:xfrm>
          <a:prstGeom prst="rect">
            <a:avLst/>
          </a:prstGeom>
          <a:noFill/>
        </p:spPr>
      </p:pic>
      <p:grpSp>
        <p:nvGrpSpPr>
          <p:cNvPr id="13" name="Group 3"/>
          <p:cNvGrpSpPr>
            <a:grpSpLocks/>
          </p:cNvGrpSpPr>
          <p:nvPr/>
        </p:nvGrpSpPr>
        <p:grpSpPr bwMode="auto">
          <a:xfrm>
            <a:off x="2500298" y="2285992"/>
            <a:ext cx="4205263" cy="2832103"/>
            <a:chOff x="748" y="119"/>
            <a:chExt cx="4899" cy="3674"/>
          </a:xfrm>
        </p:grpSpPr>
        <p:pic>
          <p:nvPicPr>
            <p:cNvPr id="14" name="Picture 4" descr="HurricaneKatrina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48" y="119"/>
              <a:ext cx="4899" cy="3674"/>
            </a:xfrm>
            <a:prstGeom prst="rect">
              <a:avLst/>
            </a:prstGeom>
            <a:noFill/>
          </p:spPr>
        </p:pic>
        <p:pic>
          <p:nvPicPr>
            <p:cNvPr id="15" name="Picture 5" descr="HurricaneKatrinaDamage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555" y="131"/>
              <a:ext cx="1092" cy="1634"/>
            </a:xfrm>
            <a:prstGeom prst="rect">
              <a:avLst/>
            </a:prstGeom>
            <a:noFill/>
          </p:spPr>
        </p:pic>
        <p:pic>
          <p:nvPicPr>
            <p:cNvPr id="16" name="Picture 6" descr="Katrina2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379" y="2274"/>
              <a:ext cx="2268" cy="1505"/>
            </a:xfrm>
            <a:prstGeom prst="rect">
              <a:avLst/>
            </a:prstGeom>
            <a:noFill/>
          </p:spPr>
        </p:pic>
      </p:grpSp>
      <p:sp>
        <p:nvSpPr>
          <p:cNvPr id="19" name="Rectangle 3"/>
          <p:cNvSpPr txBox="1">
            <a:spLocks noChangeArrowheads="1"/>
          </p:cNvSpPr>
          <p:nvPr/>
        </p:nvSpPr>
        <p:spPr>
          <a:xfrm rot="20350168">
            <a:off x="186237" y="1883540"/>
            <a:ext cx="7076514" cy="11430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Preserve the priceless &amp; timeless</a:t>
            </a: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77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ZA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Digital Preservation</a:t>
            </a:r>
            <a:endParaRPr lang="en-GB" sz="3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4477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r>
              <a:rPr lang="en-ZA" sz="2800" dirty="0" smtClean="0"/>
              <a:t>Long term maintenance</a:t>
            </a:r>
          </a:p>
          <a:p>
            <a:r>
              <a:rPr lang="en-ZA" dirty="0" smtClean="0"/>
              <a:t>Continued accessibility</a:t>
            </a:r>
            <a:r>
              <a:rPr lang="en-ZA" sz="2800" dirty="0" smtClean="0"/>
              <a:t>	</a:t>
            </a:r>
          </a:p>
          <a:p>
            <a:r>
              <a:rPr lang="en-ZA" dirty="0" smtClean="0"/>
              <a:t>Digitally info – easily lost</a:t>
            </a:r>
          </a:p>
          <a:p>
            <a:endParaRPr lang="en-ZA" dirty="0" smtClean="0"/>
          </a:p>
          <a:p>
            <a:pPr>
              <a:buNone/>
            </a:pPr>
            <a:endParaRPr lang="en-ZA" dirty="0" smtClean="0"/>
          </a:p>
          <a:p>
            <a:endParaRPr lang="en-US" sz="1800" dirty="0" smtClean="0"/>
          </a:p>
          <a:p>
            <a:pPr>
              <a:buFontTx/>
              <a:buNone/>
            </a:pPr>
            <a:endParaRPr lang="en-US" sz="1800" dirty="0"/>
          </a:p>
          <a:p>
            <a:pPr algn="ctr">
              <a:buFontTx/>
              <a:buNone/>
            </a:pPr>
            <a:r>
              <a:rPr lang="en-US" sz="2800" dirty="0"/>
              <a:t> </a:t>
            </a:r>
            <a:br>
              <a:rPr lang="en-US" sz="2800" dirty="0"/>
            </a:br>
            <a:endParaRPr lang="en-US" sz="3600" b="1" dirty="0">
              <a:solidFill>
                <a:srgbClr val="990000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4429132"/>
            <a:ext cx="4824413" cy="21732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000232" y="3500438"/>
            <a:ext cx="49292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800" b="1" dirty="0" smtClean="0">
                <a:solidFill>
                  <a:srgbClr val="800000"/>
                </a:solidFill>
              </a:rPr>
              <a:t>Chamber of Horrors ...</a:t>
            </a:r>
            <a:endParaRPr lang="en-ZA" sz="28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ZA"/>
              <a:t>Copyright</a:t>
            </a:r>
            <a:endParaRPr lang="en-GB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Permission from copyright owner</a:t>
            </a:r>
          </a:p>
          <a:p>
            <a:r>
              <a:rPr lang="en-US" dirty="0" smtClean="0"/>
              <a:t>Negotiate pro-actively</a:t>
            </a:r>
          </a:p>
          <a:p>
            <a:r>
              <a:rPr lang="en-US" dirty="0" smtClean="0"/>
              <a:t>Research articles:</a:t>
            </a:r>
          </a:p>
          <a:p>
            <a:pPr lvl="1"/>
            <a:r>
              <a:rPr lang="en-US" dirty="0" smtClean="0"/>
              <a:t>SHERPA/ </a:t>
            </a:r>
            <a:r>
              <a:rPr lang="en-US" dirty="0" err="1" smtClean="0"/>
              <a:t>RoMEO</a:t>
            </a:r>
            <a:endParaRPr lang="en-US" dirty="0" smtClean="0"/>
          </a:p>
          <a:p>
            <a:pPr lvl="1"/>
            <a:r>
              <a:rPr lang="en-US" dirty="0" smtClean="0"/>
              <a:t>Publisher’s web sites</a:t>
            </a:r>
          </a:p>
          <a:p>
            <a:pPr lvl="1"/>
            <a:r>
              <a:rPr lang="en-US" dirty="0" smtClean="0"/>
              <a:t>Directly contact copyright owner &amp; negotiate</a:t>
            </a:r>
          </a:p>
          <a:p>
            <a:pPr lvl="1"/>
            <a:endParaRPr lang="en-US" dirty="0"/>
          </a:p>
          <a:p>
            <a:endParaRPr lang="en-GB" dirty="0"/>
          </a:p>
        </p:txBody>
      </p:sp>
      <p:pic>
        <p:nvPicPr>
          <p:cNvPr id="4" name="Picture 3" descr="c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72330" y="1571612"/>
            <a:ext cx="1095375" cy="1095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1239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85728"/>
            <a:ext cx="8143932" cy="6349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Workflow within </a:t>
            </a:r>
            <a:r>
              <a:rPr lang="en-ZA" dirty="0" err="1" smtClean="0"/>
              <a:t>SUNScholar</a:t>
            </a:r>
            <a:endParaRPr lang="en-GB" dirty="0"/>
          </a:p>
        </p:txBody>
      </p:sp>
      <p:sp>
        <p:nvSpPr>
          <p:cNvPr id="59395" name="AutoShape 3"/>
          <p:cNvSpPr>
            <a:spLocks noChangeArrowheads="1"/>
          </p:cNvSpPr>
          <p:nvPr/>
        </p:nvSpPr>
        <p:spPr bwMode="auto">
          <a:xfrm>
            <a:off x="3276600" y="1484313"/>
            <a:ext cx="2735263" cy="1079500"/>
          </a:xfrm>
          <a:prstGeom prst="downArrowCallout">
            <a:avLst>
              <a:gd name="adj1" fmla="val 63346"/>
              <a:gd name="adj2" fmla="val 63346"/>
              <a:gd name="adj3" fmla="val 16667"/>
              <a:gd name="adj4" fmla="val 66667"/>
            </a:avLst>
          </a:prstGeom>
          <a:gradFill rotWithShape="1">
            <a:gsLst>
              <a:gs pos="0">
                <a:srgbClr val="800000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ZA" b="1"/>
              <a:t>Submit item</a:t>
            </a:r>
            <a:endParaRPr lang="en-GB" b="1"/>
          </a:p>
        </p:txBody>
      </p:sp>
      <p:sp>
        <p:nvSpPr>
          <p:cNvPr id="59396" name="AutoShape 4"/>
          <p:cNvSpPr>
            <a:spLocks noChangeArrowheads="1"/>
          </p:cNvSpPr>
          <p:nvPr/>
        </p:nvSpPr>
        <p:spPr bwMode="auto">
          <a:xfrm>
            <a:off x="3276600" y="2708275"/>
            <a:ext cx="2735263" cy="1079500"/>
          </a:xfrm>
          <a:prstGeom prst="downArrowCallout">
            <a:avLst>
              <a:gd name="adj1" fmla="val 63346"/>
              <a:gd name="adj2" fmla="val 63346"/>
              <a:gd name="adj3" fmla="val 16667"/>
              <a:gd name="adj4" fmla="val 66667"/>
            </a:avLst>
          </a:prstGeom>
          <a:gradFill rotWithShape="1">
            <a:gsLst>
              <a:gs pos="0">
                <a:srgbClr val="800000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ZA" b="1"/>
              <a:t>Review item</a:t>
            </a:r>
            <a:endParaRPr lang="en-GB" b="1"/>
          </a:p>
        </p:txBody>
      </p:sp>
      <p:sp>
        <p:nvSpPr>
          <p:cNvPr id="59397" name="AutoShape 5"/>
          <p:cNvSpPr>
            <a:spLocks noChangeArrowheads="1"/>
          </p:cNvSpPr>
          <p:nvPr/>
        </p:nvSpPr>
        <p:spPr bwMode="auto">
          <a:xfrm>
            <a:off x="3276600" y="3933825"/>
            <a:ext cx="2735263" cy="1079500"/>
          </a:xfrm>
          <a:prstGeom prst="downArrowCallout">
            <a:avLst>
              <a:gd name="adj1" fmla="val 63346"/>
              <a:gd name="adj2" fmla="val 63346"/>
              <a:gd name="adj3" fmla="val 16667"/>
              <a:gd name="adj4" fmla="val 66667"/>
            </a:avLst>
          </a:prstGeom>
          <a:gradFill rotWithShape="1">
            <a:gsLst>
              <a:gs pos="0">
                <a:srgbClr val="800000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ZA" b="1"/>
              <a:t>Edit metadata</a:t>
            </a:r>
            <a:endParaRPr lang="en-GB" b="1"/>
          </a:p>
        </p:txBody>
      </p:sp>
      <p:sp>
        <p:nvSpPr>
          <p:cNvPr id="59398" name="AutoShape 6"/>
          <p:cNvSpPr>
            <a:spLocks noChangeArrowheads="1"/>
          </p:cNvSpPr>
          <p:nvPr/>
        </p:nvSpPr>
        <p:spPr bwMode="auto">
          <a:xfrm>
            <a:off x="3276600" y="5157788"/>
            <a:ext cx="2735263" cy="1079500"/>
          </a:xfrm>
          <a:prstGeom prst="downArrowCallout">
            <a:avLst>
              <a:gd name="adj1" fmla="val 63346"/>
              <a:gd name="adj2" fmla="val 63346"/>
              <a:gd name="adj3" fmla="val 16667"/>
              <a:gd name="adj4" fmla="val 66667"/>
            </a:avLst>
          </a:prstGeom>
          <a:gradFill rotWithShape="1">
            <a:gsLst>
              <a:gs pos="0">
                <a:srgbClr val="800000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ZA" b="1"/>
              <a:t>Available on IR</a:t>
            </a:r>
            <a:endParaRPr lang="en-GB" b="1"/>
          </a:p>
        </p:txBody>
      </p:sp>
      <p:sp>
        <p:nvSpPr>
          <p:cNvPr id="59399" name="Line 7"/>
          <p:cNvSpPr>
            <a:spLocks noChangeShapeType="1"/>
          </p:cNvSpPr>
          <p:nvPr/>
        </p:nvSpPr>
        <p:spPr bwMode="auto">
          <a:xfrm flipH="1">
            <a:off x="6011863" y="1773238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ZA"/>
          </a:p>
        </p:txBody>
      </p:sp>
      <p:sp>
        <p:nvSpPr>
          <p:cNvPr id="59400" name="Line 8"/>
          <p:cNvSpPr>
            <a:spLocks noChangeShapeType="1"/>
          </p:cNvSpPr>
          <p:nvPr/>
        </p:nvSpPr>
        <p:spPr bwMode="auto">
          <a:xfrm>
            <a:off x="6372225" y="1773238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ZA"/>
          </a:p>
        </p:txBody>
      </p:sp>
      <p:sp>
        <p:nvSpPr>
          <p:cNvPr id="59401" name="Line 9"/>
          <p:cNvSpPr>
            <a:spLocks noChangeShapeType="1"/>
          </p:cNvSpPr>
          <p:nvPr/>
        </p:nvSpPr>
        <p:spPr bwMode="auto">
          <a:xfrm flipH="1">
            <a:off x="6011863" y="3068638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ZA"/>
          </a:p>
        </p:txBody>
      </p:sp>
      <p:sp>
        <p:nvSpPr>
          <p:cNvPr id="59402" name="Text Box 10"/>
          <p:cNvSpPr txBox="1">
            <a:spLocks noChangeArrowheads="1"/>
          </p:cNvSpPr>
          <p:nvPr/>
        </p:nvSpPr>
        <p:spPr bwMode="auto">
          <a:xfrm rot="16200000">
            <a:off x="5841207" y="2232819"/>
            <a:ext cx="7921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ZA" sz="1400"/>
              <a:t>Reject</a:t>
            </a:r>
            <a:endParaRPr lang="en-GB" sz="1400"/>
          </a:p>
        </p:txBody>
      </p:sp>
      <p:sp>
        <p:nvSpPr>
          <p:cNvPr id="59403" name="Line 11"/>
          <p:cNvSpPr>
            <a:spLocks noChangeShapeType="1"/>
          </p:cNvSpPr>
          <p:nvPr/>
        </p:nvSpPr>
        <p:spPr bwMode="auto">
          <a:xfrm flipV="1">
            <a:off x="6659563" y="1628775"/>
            <a:ext cx="0" cy="3887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ZA"/>
          </a:p>
        </p:txBody>
      </p:sp>
      <p:sp>
        <p:nvSpPr>
          <p:cNvPr id="59404" name="Line 12"/>
          <p:cNvSpPr>
            <a:spLocks noChangeShapeType="1"/>
          </p:cNvSpPr>
          <p:nvPr/>
        </p:nvSpPr>
        <p:spPr bwMode="auto">
          <a:xfrm flipH="1">
            <a:off x="6011863" y="1628775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ZA"/>
          </a:p>
        </p:txBody>
      </p:sp>
      <p:sp>
        <p:nvSpPr>
          <p:cNvPr id="59405" name="Line 13"/>
          <p:cNvSpPr>
            <a:spLocks noChangeShapeType="1"/>
          </p:cNvSpPr>
          <p:nvPr/>
        </p:nvSpPr>
        <p:spPr bwMode="auto">
          <a:xfrm flipH="1">
            <a:off x="6011863" y="5516563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ZA"/>
          </a:p>
        </p:txBody>
      </p:sp>
      <p:sp>
        <p:nvSpPr>
          <p:cNvPr id="59406" name="Text Box 14"/>
          <p:cNvSpPr txBox="1">
            <a:spLocks noChangeArrowheads="1"/>
          </p:cNvSpPr>
          <p:nvPr/>
        </p:nvSpPr>
        <p:spPr bwMode="auto">
          <a:xfrm rot="16200000">
            <a:off x="4956175" y="3405188"/>
            <a:ext cx="40322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ZA" sz="1600"/>
              <a:t>Notification to Submitter &amp; Subscribers</a:t>
            </a:r>
            <a:endParaRPr lang="en-GB" sz="1600"/>
          </a:p>
        </p:txBody>
      </p:sp>
      <p:sp>
        <p:nvSpPr>
          <p:cNvPr id="15" name="TextBox 14"/>
          <p:cNvSpPr txBox="1"/>
          <p:nvPr/>
        </p:nvSpPr>
        <p:spPr>
          <a:xfrm>
            <a:off x="428596" y="1571612"/>
            <a:ext cx="25003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smtClean="0"/>
              <a:t>Contact </a:t>
            </a:r>
            <a:r>
              <a:rPr lang="en-ZA" dirty="0" smtClean="0">
                <a:hlinkClick r:id="rId3"/>
              </a:rPr>
              <a:t>scholar@sun.ac.za</a:t>
            </a:r>
            <a:r>
              <a:rPr lang="en-ZA" dirty="0" smtClean="0"/>
              <a:t> for submission rights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Submission Process</a:t>
            </a:r>
            <a:endParaRPr lang="en-ZA" dirty="0"/>
          </a:p>
        </p:txBody>
      </p:sp>
      <p:pic>
        <p:nvPicPr>
          <p:cNvPr id="3584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285860"/>
            <a:ext cx="2382221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52" y="1857364"/>
            <a:ext cx="2476432" cy="1930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0298" y="2428868"/>
            <a:ext cx="2452662" cy="1912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7554" y="3071810"/>
            <a:ext cx="2714644" cy="2116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3438" y="3993248"/>
            <a:ext cx="2833622" cy="2209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Oval 8"/>
          <p:cNvSpPr/>
          <p:nvPr/>
        </p:nvSpPr>
        <p:spPr>
          <a:xfrm>
            <a:off x="2714612" y="1214422"/>
            <a:ext cx="7143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ZA" dirty="0"/>
          </a:p>
        </p:txBody>
      </p:sp>
      <p:sp>
        <p:nvSpPr>
          <p:cNvPr id="10" name="Oval 9"/>
          <p:cNvSpPr/>
          <p:nvPr/>
        </p:nvSpPr>
        <p:spPr>
          <a:xfrm>
            <a:off x="3929058" y="1714488"/>
            <a:ext cx="7143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ZA" dirty="0"/>
          </a:p>
        </p:txBody>
      </p:sp>
      <p:sp>
        <p:nvSpPr>
          <p:cNvPr id="11" name="Oval 10"/>
          <p:cNvSpPr/>
          <p:nvPr/>
        </p:nvSpPr>
        <p:spPr>
          <a:xfrm>
            <a:off x="5143504" y="2428868"/>
            <a:ext cx="7143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ZA" dirty="0"/>
          </a:p>
        </p:txBody>
      </p:sp>
      <p:sp>
        <p:nvSpPr>
          <p:cNvPr id="12" name="Oval 11"/>
          <p:cNvSpPr/>
          <p:nvPr/>
        </p:nvSpPr>
        <p:spPr>
          <a:xfrm>
            <a:off x="6143636" y="3286124"/>
            <a:ext cx="7143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ZA" dirty="0"/>
          </a:p>
        </p:txBody>
      </p:sp>
      <p:sp>
        <p:nvSpPr>
          <p:cNvPr id="13" name="Oval 12"/>
          <p:cNvSpPr/>
          <p:nvPr/>
        </p:nvSpPr>
        <p:spPr>
          <a:xfrm>
            <a:off x="7572396" y="4214818"/>
            <a:ext cx="7143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Benefits for Librarians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Digital </a:t>
            </a:r>
            <a:r>
              <a:rPr lang="en-ZA" b="1" dirty="0" smtClean="0"/>
              <a:t>collection development</a:t>
            </a:r>
          </a:p>
          <a:p>
            <a:r>
              <a:rPr lang="en-ZA" b="1" dirty="0" smtClean="0"/>
              <a:t>Easy access </a:t>
            </a:r>
            <a:r>
              <a:rPr lang="en-ZA" dirty="0" smtClean="0"/>
              <a:t>to research by researchers</a:t>
            </a:r>
          </a:p>
          <a:p>
            <a:r>
              <a:rPr lang="en-ZA" b="1" dirty="0" smtClean="0"/>
              <a:t>Stay current </a:t>
            </a:r>
            <a:r>
              <a:rPr lang="en-ZA" dirty="0" smtClean="0"/>
              <a:t>on research conducted by researchers </a:t>
            </a:r>
          </a:p>
          <a:p>
            <a:r>
              <a:rPr lang="en-ZA" b="1" dirty="0" smtClean="0"/>
              <a:t>New skills </a:t>
            </a:r>
            <a:r>
              <a:rPr lang="en-ZA" dirty="0" smtClean="0"/>
              <a:t>by becoming part of the workflow</a:t>
            </a:r>
          </a:p>
          <a:p>
            <a:r>
              <a:rPr lang="en-US" b="1" dirty="0" smtClean="0"/>
              <a:t>Closer collaboration </a:t>
            </a:r>
            <a:r>
              <a:rPr lang="en-US" dirty="0" smtClean="0"/>
              <a:t>with researchers</a:t>
            </a:r>
            <a:endParaRPr lang="en-Z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SUNScholar</a:t>
            </a:r>
            <a:r>
              <a:rPr lang="en-US" dirty="0" smtClean="0"/>
              <a:t> – strategic objective of the library</a:t>
            </a:r>
            <a:br>
              <a:rPr lang="en-US" dirty="0" smtClean="0"/>
            </a:b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n-ZA" b="1" dirty="0" smtClean="0"/>
              <a:t>	Support, develop and contribute to high-level scholarly publication output</a:t>
            </a:r>
            <a:endParaRPr lang="en-ZA" dirty="0" smtClean="0"/>
          </a:p>
          <a:p>
            <a:pPr lvl="1"/>
            <a:r>
              <a:rPr lang="en-ZA" dirty="0" smtClean="0"/>
              <a:t>Establish a </a:t>
            </a:r>
            <a:r>
              <a:rPr lang="en-ZA" b="1" dirty="0" smtClean="0">
                <a:solidFill>
                  <a:srgbClr val="800000"/>
                </a:solidFill>
              </a:rPr>
              <a:t>Central Open Access fund </a:t>
            </a:r>
            <a:r>
              <a:rPr lang="en-ZA" dirty="0" smtClean="0"/>
              <a:t>to support and facilitate the University’s Open Access mandate</a:t>
            </a:r>
          </a:p>
          <a:p>
            <a:pPr lvl="1"/>
            <a:r>
              <a:rPr lang="en-ZA" dirty="0" smtClean="0"/>
              <a:t>Establish an </a:t>
            </a:r>
            <a:r>
              <a:rPr lang="en-ZA" b="1" dirty="0" smtClean="0">
                <a:solidFill>
                  <a:srgbClr val="800000"/>
                </a:solidFill>
              </a:rPr>
              <a:t>e-Repository Research system </a:t>
            </a:r>
            <a:r>
              <a:rPr lang="en-ZA" dirty="0" smtClean="0"/>
              <a:t>(for primary data, research output, Open Access publication-based content, digitized special collections, and rich media content types) to ingest, preserve and disseminate the intellectual output of the institution</a:t>
            </a:r>
          </a:p>
          <a:p>
            <a:pPr lvl="1"/>
            <a:r>
              <a:rPr lang="en-ZA" dirty="0" smtClean="0"/>
              <a:t>Develop a </a:t>
            </a:r>
            <a:r>
              <a:rPr lang="en-ZA" b="1" dirty="0" smtClean="0">
                <a:solidFill>
                  <a:srgbClr val="800000"/>
                </a:solidFill>
              </a:rPr>
              <a:t>digital </a:t>
            </a:r>
            <a:r>
              <a:rPr lang="en-ZA" b="1" dirty="0" err="1" smtClean="0">
                <a:solidFill>
                  <a:srgbClr val="800000"/>
                </a:solidFill>
              </a:rPr>
              <a:t>curation</a:t>
            </a:r>
            <a:r>
              <a:rPr lang="en-ZA" b="1" dirty="0" smtClean="0">
                <a:solidFill>
                  <a:srgbClr val="800000"/>
                </a:solidFill>
              </a:rPr>
              <a:t> </a:t>
            </a:r>
            <a:r>
              <a:rPr lang="en-ZA" dirty="0" smtClean="0"/>
              <a:t>and </a:t>
            </a:r>
            <a:r>
              <a:rPr lang="en-ZA" b="1" dirty="0" smtClean="0">
                <a:solidFill>
                  <a:srgbClr val="800000"/>
                </a:solidFill>
              </a:rPr>
              <a:t>preservation policy </a:t>
            </a:r>
            <a:br>
              <a:rPr lang="en-ZA" b="1" dirty="0" smtClean="0">
                <a:solidFill>
                  <a:srgbClr val="800000"/>
                </a:solidFill>
              </a:rPr>
            </a:br>
            <a:r>
              <a:rPr lang="en-ZA" sz="1400" dirty="0" smtClean="0"/>
              <a:t>(Library &amp; Information Service Strategy 2010)</a:t>
            </a:r>
          </a:p>
          <a:p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Benefits for Researchers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Research </a:t>
            </a:r>
            <a:r>
              <a:rPr lang="en-ZA" b="1" dirty="0" smtClean="0"/>
              <a:t>preserved </a:t>
            </a:r>
            <a:r>
              <a:rPr lang="en-ZA" dirty="0" smtClean="0"/>
              <a:t>– even after you have left US</a:t>
            </a:r>
          </a:p>
          <a:p>
            <a:r>
              <a:rPr lang="en-ZA" b="1" dirty="0" smtClean="0"/>
              <a:t>Attracts researchers </a:t>
            </a:r>
            <a:r>
              <a:rPr lang="en-ZA" dirty="0" smtClean="0"/>
              <a:t>from other disciplines</a:t>
            </a:r>
          </a:p>
          <a:p>
            <a:r>
              <a:rPr lang="en-ZA" dirty="0" smtClean="0"/>
              <a:t>May lead to </a:t>
            </a:r>
            <a:r>
              <a:rPr lang="en-ZA" b="1" dirty="0" smtClean="0"/>
              <a:t>better funding </a:t>
            </a:r>
            <a:r>
              <a:rPr lang="en-ZA" dirty="0" smtClean="0"/>
              <a:t>opportunities</a:t>
            </a:r>
          </a:p>
          <a:p>
            <a:r>
              <a:rPr lang="en-ZA" b="1" dirty="0" smtClean="0"/>
              <a:t>Encourage dialogue </a:t>
            </a:r>
            <a:r>
              <a:rPr lang="en-ZA" dirty="0" smtClean="0"/>
              <a:t>between researchers</a:t>
            </a:r>
          </a:p>
          <a:p>
            <a:r>
              <a:rPr lang="en-ZA" dirty="0" smtClean="0"/>
              <a:t>Presents </a:t>
            </a:r>
            <a:r>
              <a:rPr lang="en-ZA" b="1" dirty="0" smtClean="0"/>
              <a:t>complete research profile</a:t>
            </a:r>
            <a:endParaRPr lang="en-ZA" dirty="0" smtClean="0"/>
          </a:p>
          <a:p>
            <a:r>
              <a:rPr lang="en-ZA" b="1" dirty="0" smtClean="0"/>
              <a:t>Others can build </a:t>
            </a:r>
            <a:r>
              <a:rPr lang="en-ZA" dirty="0" smtClean="0"/>
              <a:t>on your research</a:t>
            </a:r>
          </a:p>
          <a:p>
            <a:r>
              <a:rPr lang="en-ZA" dirty="0" smtClean="0"/>
              <a:t>Easier to detect </a:t>
            </a:r>
            <a:r>
              <a:rPr lang="en-ZA" b="1" dirty="0" smtClean="0"/>
              <a:t>plagiarism</a:t>
            </a:r>
          </a:p>
          <a:p>
            <a:endParaRPr lang="en-ZA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b="1" dirty="0" smtClean="0"/>
              <a:t>Verify</a:t>
            </a:r>
            <a:r>
              <a:rPr lang="en-ZA" dirty="0" smtClean="0"/>
              <a:t> discoveries, </a:t>
            </a:r>
            <a:r>
              <a:rPr lang="en-ZA" b="1" dirty="0" smtClean="0"/>
              <a:t>discard</a:t>
            </a:r>
            <a:r>
              <a:rPr lang="en-ZA" dirty="0" smtClean="0"/>
              <a:t> ones that could not be replicated, </a:t>
            </a:r>
            <a:r>
              <a:rPr lang="en-ZA" b="1" dirty="0" smtClean="0"/>
              <a:t>avoid duplication </a:t>
            </a:r>
            <a:r>
              <a:rPr lang="en-ZA" dirty="0" smtClean="0"/>
              <a:t>of effort, integrate various lines of research (David 1998)</a:t>
            </a:r>
          </a:p>
          <a:p>
            <a:r>
              <a:rPr lang="en-ZA" dirty="0" smtClean="0"/>
              <a:t>Research will be out </a:t>
            </a:r>
            <a:r>
              <a:rPr lang="en-ZA" b="1" dirty="0" smtClean="0"/>
              <a:t>in the open much sooner</a:t>
            </a:r>
            <a:endParaRPr lang="en-ZA" dirty="0" smtClean="0"/>
          </a:p>
          <a:p>
            <a:r>
              <a:rPr lang="en-ZA" dirty="0" smtClean="0"/>
              <a:t>Scholars worldwide read the latest research and </a:t>
            </a:r>
            <a:r>
              <a:rPr lang="en-ZA" b="1" dirty="0" smtClean="0"/>
              <a:t>enter the global economic conversation</a:t>
            </a:r>
            <a:endParaRPr lang="en-Z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42852"/>
            <a:ext cx="8286776" cy="6461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4643446"/>
            <a:ext cx="7929586" cy="1693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28596" y="285728"/>
            <a:ext cx="8286808" cy="954107"/>
          </a:xfrm>
          <a:prstGeom prst="rect">
            <a:avLst/>
          </a:prstGeom>
          <a:solidFill>
            <a:schemeClr val="bg1"/>
          </a:solidFill>
          <a:ln>
            <a:solidFill>
              <a:srgbClr val="A50021"/>
            </a:solidFill>
          </a:ln>
        </p:spPr>
        <p:txBody>
          <a:bodyPr wrap="square">
            <a:spAutoFit/>
          </a:bodyPr>
          <a:lstStyle/>
          <a:p>
            <a:r>
              <a:rPr lang="en-ZA" sz="2800" dirty="0" smtClean="0"/>
              <a:t>Vastly increases </a:t>
            </a:r>
            <a:r>
              <a:rPr lang="en-ZA" sz="2800" b="1" dirty="0" smtClean="0"/>
              <a:t>visibility, usage, impact </a:t>
            </a:r>
            <a:r>
              <a:rPr lang="en-ZA" sz="2800" dirty="0" smtClean="0"/>
              <a:t>of your research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Access Increases Citations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571612"/>
            <a:ext cx="7758018" cy="461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57166"/>
            <a:ext cx="8429684" cy="5663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85728"/>
            <a:ext cx="8593501" cy="578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57158" y="6143644"/>
            <a:ext cx="69294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/>
              <a:t>(</a:t>
            </a:r>
            <a:r>
              <a:rPr lang="en-GB" sz="1400" dirty="0" err="1" smtClean="0"/>
              <a:t>Harnad</a:t>
            </a:r>
            <a:r>
              <a:rPr lang="en-GB" sz="1400" dirty="0" smtClean="0"/>
              <a:t>, S 2009, ‘Mandates and metrics: how open repositories enable universities to manage, measure, and maximise their research assets)</a:t>
            </a:r>
            <a:endParaRPr lang="en-ZA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274638"/>
            <a:ext cx="7920037" cy="1143000"/>
          </a:xfrm>
        </p:spPr>
        <p:txBody>
          <a:bodyPr/>
          <a:lstStyle/>
          <a:p>
            <a:pPr algn="ctr"/>
            <a:r>
              <a:rPr lang="en-GB" sz="2800">
                <a:hlinkClick r:id="rId3"/>
              </a:rPr>
              <a:t>http://www.youtube.com/watch?v=g2JT23E1bRE</a:t>
            </a:r>
            <a:r>
              <a:rPr lang="en-GB"/>
              <a:t>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4" name="Picture 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413" y="1341438"/>
            <a:ext cx="4581525" cy="3648075"/>
          </a:xfrm>
          <a:prstGeom prst="rect">
            <a:avLst/>
          </a:prstGeom>
          <a:noFill/>
        </p:spPr>
      </p:pic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403350" y="5229225"/>
            <a:ext cx="6323013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en-GB"/>
              <a:t>BioMed Central's authors and editors discuss the benefits of </a:t>
            </a:r>
          </a:p>
          <a:p>
            <a:pPr>
              <a:spcBef>
                <a:spcPct val="30000"/>
              </a:spcBef>
            </a:pPr>
            <a:r>
              <a:rPr lang="en-GB"/>
              <a:t>open access publishing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Benefits for the Stellenbosch University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b="1" dirty="0" smtClean="0"/>
              <a:t>Central archive </a:t>
            </a:r>
            <a:r>
              <a:rPr lang="en-ZA" dirty="0" smtClean="0"/>
              <a:t>of all SU research – most important asset</a:t>
            </a:r>
          </a:p>
          <a:p>
            <a:r>
              <a:rPr lang="en-ZA" b="1" dirty="0" smtClean="0"/>
              <a:t>Preserve</a:t>
            </a:r>
            <a:r>
              <a:rPr lang="en-ZA" dirty="0" smtClean="0"/>
              <a:t> all research for years to come</a:t>
            </a:r>
          </a:p>
          <a:p>
            <a:r>
              <a:rPr lang="en-ZA" b="1" dirty="0" smtClean="0"/>
              <a:t>Persistent URL’s</a:t>
            </a:r>
          </a:p>
          <a:p>
            <a:r>
              <a:rPr lang="en-ZA" dirty="0" smtClean="0"/>
              <a:t>All items – incl. full text </a:t>
            </a:r>
            <a:r>
              <a:rPr lang="en-ZA" dirty="0" err="1" smtClean="0"/>
              <a:t>pdf</a:t>
            </a:r>
            <a:r>
              <a:rPr lang="en-ZA" dirty="0" smtClean="0"/>
              <a:t> – </a:t>
            </a:r>
            <a:r>
              <a:rPr lang="en-ZA" b="1" dirty="0" smtClean="0"/>
              <a:t>fully searchable</a:t>
            </a:r>
          </a:p>
          <a:p>
            <a:r>
              <a:rPr lang="en-US" dirty="0" smtClean="0"/>
              <a:t>Require uploading on IR at </a:t>
            </a:r>
            <a:r>
              <a:rPr lang="en-US" b="1" dirty="0" smtClean="0"/>
              <a:t>no extra expense</a:t>
            </a:r>
            <a:endParaRPr lang="en-ZA" b="1" dirty="0" smtClean="0"/>
          </a:p>
          <a:p>
            <a:r>
              <a:rPr lang="en-ZA" b="1" dirty="0" smtClean="0"/>
              <a:t>Increase research profile </a:t>
            </a:r>
            <a:r>
              <a:rPr lang="en-ZA" dirty="0" smtClean="0"/>
              <a:t>of SU even more</a:t>
            </a:r>
          </a:p>
          <a:p>
            <a:r>
              <a:rPr lang="en-ZA" b="1" dirty="0" smtClean="0"/>
              <a:t>Increase ranking </a:t>
            </a:r>
            <a:r>
              <a:rPr lang="en-ZA" dirty="0" smtClean="0"/>
              <a:t>on international lists of top universities</a:t>
            </a:r>
          </a:p>
          <a:p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Our commitment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ZA" dirty="0" smtClean="0"/>
              <a:t>Negotiate for and provide </a:t>
            </a:r>
            <a:r>
              <a:rPr lang="en-ZA" b="1" dirty="0" smtClean="0"/>
              <a:t>server space</a:t>
            </a:r>
          </a:p>
          <a:p>
            <a:r>
              <a:rPr lang="en-ZA" b="1" dirty="0" smtClean="0"/>
              <a:t>Management </a:t>
            </a:r>
            <a:r>
              <a:rPr lang="en-ZA" dirty="0" smtClean="0"/>
              <a:t>on technical &amp; operational level</a:t>
            </a:r>
          </a:p>
          <a:p>
            <a:r>
              <a:rPr lang="en-ZA" dirty="0" smtClean="0"/>
              <a:t>Maintain </a:t>
            </a:r>
            <a:r>
              <a:rPr lang="en-ZA" dirty="0" err="1" smtClean="0"/>
              <a:t>SUNScholar</a:t>
            </a:r>
            <a:r>
              <a:rPr lang="en-ZA" dirty="0" smtClean="0"/>
              <a:t> for the </a:t>
            </a:r>
            <a:r>
              <a:rPr lang="en-ZA" b="1" dirty="0" smtClean="0"/>
              <a:t>long term</a:t>
            </a:r>
          </a:p>
          <a:p>
            <a:r>
              <a:rPr lang="en-ZA" dirty="0" smtClean="0"/>
              <a:t>Add </a:t>
            </a:r>
            <a:r>
              <a:rPr lang="en-ZA" b="1" dirty="0" smtClean="0"/>
              <a:t>value</a:t>
            </a:r>
            <a:r>
              <a:rPr lang="en-ZA" dirty="0" smtClean="0"/>
              <a:t> (library cataloguers)</a:t>
            </a:r>
          </a:p>
          <a:p>
            <a:r>
              <a:rPr lang="en-ZA" b="1" dirty="0" smtClean="0"/>
              <a:t>Training &amp; Support</a:t>
            </a:r>
          </a:p>
          <a:p>
            <a:r>
              <a:rPr lang="en-ZA" b="1" dirty="0" smtClean="0"/>
              <a:t>Marketing</a:t>
            </a:r>
          </a:p>
          <a:p>
            <a:r>
              <a:rPr lang="en-US" b="1" dirty="0" smtClean="0"/>
              <a:t>Advise</a:t>
            </a:r>
            <a:r>
              <a:rPr lang="en-US" dirty="0" smtClean="0"/>
              <a:t> on digital matters etc.</a:t>
            </a:r>
            <a:endParaRPr lang="en-ZA" dirty="0" smtClean="0"/>
          </a:p>
          <a:p>
            <a:r>
              <a:rPr lang="en-US" dirty="0" smtClean="0"/>
              <a:t>Conduct surveys &amp; research – </a:t>
            </a:r>
            <a:r>
              <a:rPr lang="en-US" b="1" dirty="0" smtClean="0"/>
              <a:t>state-of-the-art repository</a:t>
            </a:r>
          </a:p>
          <a:p>
            <a:r>
              <a:rPr lang="en-ZA" dirty="0" smtClean="0"/>
              <a:t>Register </a:t>
            </a:r>
            <a:r>
              <a:rPr lang="en-ZA" dirty="0" err="1" smtClean="0"/>
              <a:t>SUNScholar</a:t>
            </a:r>
            <a:r>
              <a:rPr lang="en-ZA" dirty="0" smtClean="0"/>
              <a:t> with other </a:t>
            </a:r>
            <a:r>
              <a:rPr lang="en-ZA" b="1" dirty="0" smtClean="0"/>
              <a:t>search engines </a:t>
            </a:r>
            <a:r>
              <a:rPr lang="en-ZA" dirty="0" smtClean="0"/>
              <a:t>&amp; harvesters</a:t>
            </a:r>
          </a:p>
          <a:p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ZA"/>
              <a:t>International Harvesters &amp; Registries</a:t>
            </a:r>
            <a:endParaRPr lang="en-GB"/>
          </a:p>
        </p:txBody>
      </p:sp>
      <p:pic>
        <p:nvPicPr>
          <p:cNvPr id="1556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5825" y="2997200"/>
            <a:ext cx="1471613" cy="1268413"/>
          </a:xfrm>
          <a:prstGeom prst="rect">
            <a:avLst/>
          </a:prstGeom>
          <a:noFill/>
        </p:spPr>
      </p:pic>
      <p:pic>
        <p:nvPicPr>
          <p:cNvPr id="1556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1986523"/>
            <a:ext cx="4624414" cy="1180528"/>
          </a:xfrm>
          <a:prstGeom prst="rect">
            <a:avLst/>
          </a:prstGeom>
          <a:noFill/>
        </p:spPr>
      </p:pic>
      <p:pic>
        <p:nvPicPr>
          <p:cNvPr id="1556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550" y="4437063"/>
            <a:ext cx="1778000" cy="601662"/>
          </a:xfrm>
          <a:prstGeom prst="rect">
            <a:avLst/>
          </a:prstGeom>
          <a:noFill/>
        </p:spPr>
      </p:pic>
      <p:pic>
        <p:nvPicPr>
          <p:cNvPr id="1556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87450" y="2924175"/>
            <a:ext cx="2362200" cy="1104900"/>
          </a:xfrm>
          <a:prstGeom prst="rect">
            <a:avLst/>
          </a:prstGeom>
          <a:noFill/>
        </p:spPr>
      </p:pic>
      <p:pic>
        <p:nvPicPr>
          <p:cNvPr id="15565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63938" y="3213100"/>
            <a:ext cx="2752725" cy="981075"/>
          </a:xfrm>
          <a:prstGeom prst="rect">
            <a:avLst/>
          </a:prstGeom>
          <a:noFill/>
        </p:spPr>
      </p:pic>
      <p:pic>
        <p:nvPicPr>
          <p:cNvPr id="155656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89038" y="1630363"/>
            <a:ext cx="1638300" cy="314325"/>
          </a:xfrm>
          <a:prstGeom prst="rect">
            <a:avLst/>
          </a:prstGeom>
          <a:noFill/>
        </p:spPr>
      </p:pic>
      <p:pic>
        <p:nvPicPr>
          <p:cNvPr id="155657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619250" y="1844675"/>
            <a:ext cx="1819275" cy="695325"/>
          </a:xfrm>
          <a:prstGeom prst="rect">
            <a:avLst/>
          </a:prstGeom>
          <a:noFill/>
        </p:spPr>
      </p:pic>
      <p:pic>
        <p:nvPicPr>
          <p:cNvPr id="155658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71550" y="5516563"/>
            <a:ext cx="48863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5659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419475" y="4508500"/>
            <a:ext cx="5314950" cy="762000"/>
          </a:xfrm>
          <a:prstGeom prst="rect">
            <a:avLst/>
          </a:prstGeom>
          <a:noFill/>
        </p:spPr>
      </p:pic>
      <p:pic>
        <p:nvPicPr>
          <p:cNvPr id="155660" name="Picture 1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072198" y="5500702"/>
            <a:ext cx="1038225" cy="704850"/>
          </a:xfrm>
          <a:prstGeom prst="rect">
            <a:avLst/>
          </a:prstGeom>
          <a:noFill/>
        </p:spPr>
      </p:pic>
      <p:sp>
        <p:nvSpPr>
          <p:cNvPr id="155662" name="WordArt 14"/>
          <p:cNvSpPr>
            <a:spLocks noChangeArrowheads="1" noChangeShapeType="1" noTextEdit="1"/>
          </p:cNvSpPr>
          <p:nvPr/>
        </p:nvSpPr>
        <p:spPr bwMode="auto">
          <a:xfrm>
            <a:off x="971550" y="1412875"/>
            <a:ext cx="2303463" cy="100806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ZA" sz="2000" kern="10">
                <a:ln w="9525">
                  <a:noFill/>
                  <a:round/>
                  <a:headEnd/>
                  <a:tailEnd/>
                </a:ln>
                <a:solidFill>
                  <a:srgbClr val="DDDDDD"/>
                </a:solidFill>
                <a:latin typeface="Arial"/>
                <a:cs typeface="Arial"/>
              </a:rPr>
              <a:t>Currently negotiated</a:t>
            </a:r>
          </a:p>
        </p:txBody>
      </p:sp>
      <p:pic>
        <p:nvPicPr>
          <p:cNvPr id="155663" name="Picture 1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692275" y="1989138"/>
            <a:ext cx="1819275" cy="695325"/>
          </a:xfrm>
          <a:prstGeom prst="rect">
            <a:avLst/>
          </a:prstGeom>
          <a:noFill/>
        </p:spPr>
      </p:pic>
      <p:sp>
        <p:nvSpPr>
          <p:cNvPr id="155664" name="Rectangle 16"/>
          <p:cNvSpPr>
            <a:spLocks noChangeArrowheads="1"/>
          </p:cNvSpPr>
          <p:nvPr/>
        </p:nvSpPr>
        <p:spPr bwMode="auto">
          <a:xfrm>
            <a:off x="1042988" y="1412875"/>
            <a:ext cx="2520950" cy="136842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Z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107526" name="Picture 6" descr="http://www.siusic.com/wphchen/wp-content/uploads/2007/01/404screen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7947478" cy="6357982"/>
          </a:xfrm>
          <a:prstGeom prst="rect">
            <a:avLst/>
          </a:prstGeom>
          <a:noFill/>
        </p:spPr>
      </p:pic>
      <p:pic>
        <p:nvPicPr>
          <p:cNvPr id="1075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1357298"/>
            <a:ext cx="3616579" cy="2443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752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04430" y="4635767"/>
            <a:ext cx="389572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How can you contribute?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ZA" b="1" dirty="0" smtClean="0"/>
              <a:t>Submit 2</a:t>
            </a:r>
            <a:r>
              <a:rPr lang="en-ZA" b="1" baseline="30000" dirty="0" smtClean="0"/>
              <a:t>nd</a:t>
            </a:r>
            <a:r>
              <a:rPr lang="en-ZA" b="1" dirty="0" smtClean="0"/>
              <a:t> copy </a:t>
            </a:r>
            <a:r>
              <a:rPr lang="en-ZA" dirty="0" smtClean="0"/>
              <a:t>of all research output immediately (research articles after being accepted for publication)</a:t>
            </a:r>
          </a:p>
          <a:p>
            <a:r>
              <a:rPr lang="en-ZA" dirty="0" smtClean="0"/>
              <a:t>Obtain </a:t>
            </a:r>
            <a:r>
              <a:rPr lang="en-ZA" b="1" dirty="0" smtClean="0"/>
              <a:t>consent</a:t>
            </a:r>
            <a:r>
              <a:rPr lang="en-ZA" dirty="0" smtClean="0"/>
              <a:t> to archive digital copies – submit consent with item</a:t>
            </a:r>
          </a:p>
          <a:p>
            <a:r>
              <a:rPr lang="en-ZA" dirty="0" smtClean="0"/>
              <a:t>Use </a:t>
            </a:r>
            <a:r>
              <a:rPr lang="en-ZA" dirty="0" err="1" smtClean="0"/>
              <a:t>SUNScholar</a:t>
            </a:r>
            <a:r>
              <a:rPr lang="en-ZA" dirty="0" smtClean="0"/>
              <a:t> as the source of all your </a:t>
            </a:r>
            <a:r>
              <a:rPr lang="en-ZA" b="1" dirty="0" smtClean="0"/>
              <a:t>research web links</a:t>
            </a:r>
          </a:p>
          <a:p>
            <a:r>
              <a:rPr lang="en-ZA" b="1" dirty="0" smtClean="0"/>
              <a:t>Digitize</a:t>
            </a:r>
            <a:r>
              <a:rPr lang="en-ZA" dirty="0" smtClean="0"/>
              <a:t> valuable material &amp; submit</a:t>
            </a:r>
          </a:p>
          <a:p>
            <a:pPr>
              <a:buNone/>
            </a:pPr>
            <a:endParaRPr lang="en-ZA" dirty="0" smtClean="0"/>
          </a:p>
          <a:p>
            <a:pPr>
              <a:buNone/>
            </a:pPr>
            <a:endParaRPr lang="en-ZA" dirty="0" smtClean="0"/>
          </a:p>
          <a:p>
            <a:pPr>
              <a:buNone/>
            </a:pPr>
            <a:r>
              <a:rPr lang="en-ZA" dirty="0" smtClean="0"/>
              <a:t/>
            </a:r>
            <a:br>
              <a:rPr lang="en-ZA" dirty="0" smtClean="0"/>
            </a:br>
            <a:endParaRPr lang="en-ZA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The way forward ....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ZA" b="1" dirty="0" smtClean="0"/>
              <a:t>Migration</a:t>
            </a:r>
            <a:r>
              <a:rPr lang="en-ZA" dirty="0" smtClean="0"/>
              <a:t> of </a:t>
            </a:r>
            <a:r>
              <a:rPr lang="en-ZA" dirty="0" err="1" smtClean="0"/>
              <a:t>SUNeTD</a:t>
            </a:r>
            <a:r>
              <a:rPr lang="en-ZA" dirty="0" smtClean="0"/>
              <a:t>, CIB to </a:t>
            </a:r>
            <a:r>
              <a:rPr lang="en-ZA" dirty="0" err="1" smtClean="0"/>
              <a:t>SUNScholar</a:t>
            </a:r>
            <a:endParaRPr lang="en-ZA" dirty="0" smtClean="0"/>
          </a:p>
          <a:p>
            <a:r>
              <a:rPr lang="en-US" b="1" dirty="0" smtClean="0"/>
              <a:t>Upgrade</a:t>
            </a:r>
            <a:r>
              <a:rPr lang="en-US" dirty="0" smtClean="0"/>
              <a:t> to most recent version of </a:t>
            </a:r>
            <a:r>
              <a:rPr lang="en-US" dirty="0" err="1" smtClean="0"/>
              <a:t>DSpace</a:t>
            </a:r>
            <a:endParaRPr lang="en-ZA" dirty="0" smtClean="0"/>
          </a:p>
          <a:p>
            <a:r>
              <a:rPr lang="en-US" b="1" dirty="0" smtClean="0"/>
              <a:t>Audiovisual Streaming </a:t>
            </a:r>
            <a:r>
              <a:rPr lang="en-US" dirty="0" smtClean="0"/>
              <a:t>Module, </a:t>
            </a:r>
            <a:r>
              <a:rPr lang="en-US" b="1" dirty="0" smtClean="0"/>
              <a:t>Document Streaming </a:t>
            </a:r>
            <a:r>
              <a:rPr lang="en-US" dirty="0" smtClean="0"/>
              <a:t>Module, </a:t>
            </a:r>
            <a:r>
              <a:rPr lang="en-US" b="1" dirty="0" smtClean="0"/>
              <a:t>Image Zoom </a:t>
            </a:r>
            <a:r>
              <a:rPr lang="en-US" dirty="0" smtClean="0"/>
              <a:t>Module  (CIB)</a:t>
            </a:r>
            <a:endParaRPr lang="en-ZA" dirty="0" smtClean="0"/>
          </a:p>
          <a:p>
            <a:r>
              <a:rPr lang="en-ZA" dirty="0" smtClean="0"/>
              <a:t>Audit </a:t>
            </a:r>
            <a:r>
              <a:rPr lang="en-ZA" b="1" dirty="0" smtClean="0"/>
              <a:t>digitisation projects</a:t>
            </a:r>
          </a:p>
          <a:p>
            <a:r>
              <a:rPr lang="en-ZA" dirty="0" smtClean="0"/>
              <a:t>Ranked by </a:t>
            </a:r>
            <a:r>
              <a:rPr lang="en-ZA" b="1" dirty="0" err="1" smtClean="0"/>
              <a:t>Webometrics</a:t>
            </a:r>
            <a:r>
              <a:rPr lang="en-ZA" dirty="0" smtClean="0"/>
              <a:t> (July)</a:t>
            </a:r>
          </a:p>
          <a:p>
            <a:r>
              <a:rPr lang="en-ZA" dirty="0" smtClean="0"/>
              <a:t>Work with </a:t>
            </a:r>
            <a:r>
              <a:rPr lang="en-ZA" b="1" dirty="0" smtClean="0"/>
              <a:t>US Research Office</a:t>
            </a:r>
          </a:p>
          <a:p>
            <a:r>
              <a:rPr lang="en-ZA" dirty="0" smtClean="0"/>
              <a:t>Work with </a:t>
            </a:r>
            <a:r>
              <a:rPr lang="en-ZA" b="1" dirty="0" smtClean="0"/>
              <a:t>other stakeholders </a:t>
            </a:r>
            <a:r>
              <a:rPr lang="en-ZA" dirty="0" smtClean="0"/>
              <a:t>on campus &amp; outside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ZA" dirty="0" smtClean="0"/>
              <a:t>	“The job of research is only </a:t>
            </a:r>
            <a:r>
              <a:rPr lang="en-ZA" b="1" dirty="0" smtClean="0">
                <a:solidFill>
                  <a:srgbClr val="800000"/>
                </a:solidFill>
              </a:rPr>
              <a:t>half-done</a:t>
            </a:r>
            <a:r>
              <a:rPr lang="en-ZA" dirty="0" smtClean="0"/>
              <a:t> if the results of that research cannot </a:t>
            </a:r>
            <a:r>
              <a:rPr lang="en-ZA" b="1" dirty="0" smtClean="0">
                <a:solidFill>
                  <a:srgbClr val="800000"/>
                </a:solidFill>
              </a:rPr>
              <a:t>reach the widest audience</a:t>
            </a:r>
            <a:r>
              <a:rPr lang="en-ZA" dirty="0" smtClean="0"/>
              <a:t>.”</a:t>
            </a:r>
          </a:p>
          <a:p>
            <a:pPr>
              <a:buNone/>
            </a:pPr>
            <a:endParaRPr lang="en-ZA" dirty="0" smtClean="0"/>
          </a:p>
          <a:p>
            <a:pPr algn="ctr">
              <a:buNone/>
            </a:pPr>
            <a:r>
              <a:rPr lang="en-ZA" sz="2000" i="1" dirty="0" smtClean="0"/>
              <a:t>- </a:t>
            </a:r>
            <a:r>
              <a:rPr lang="en-ZA" sz="2000" i="1" dirty="0" err="1" smtClean="0"/>
              <a:t>Wellcome</a:t>
            </a:r>
            <a:r>
              <a:rPr lang="en-ZA" sz="2000" i="1" dirty="0" smtClean="0"/>
              <a:t> Trust -</a:t>
            </a:r>
            <a:endParaRPr lang="en-ZA" sz="2000" i="1" dirty="0"/>
          </a:p>
        </p:txBody>
      </p:sp>
      <p:pic>
        <p:nvPicPr>
          <p:cNvPr id="4098" name="Picture 2" descr="http://upload.wikimedia.org/wikipedia/commons/6/65/Wine_cell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3643314"/>
            <a:ext cx="4286280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ZA"/>
              <a:t>Thank you!</a:t>
            </a: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en-ZA" dirty="0" smtClean="0"/>
              <a:t>Library Management, IT Dept., Library Staff, other colleagues </a:t>
            </a:r>
            <a:br>
              <a:rPr lang="en-ZA" dirty="0" smtClean="0"/>
            </a:br>
            <a:endParaRPr lang="en-ZA" dirty="0"/>
          </a:p>
          <a:p>
            <a:pPr algn="ctr">
              <a:buFontTx/>
              <a:buNone/>
            </a:pPr>
            <a:endParaRPr lang="en-ZA" dirty="0"/>
          </a:p>
          <a:p>
            <a:pPr algn="ctr">
              <a:buFontTx/>
              <a:buNone/>
            </a:pPr>
            <a:endParaRPr lang="en-ZA" dirty="0"/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1142976" y="1785926"/>
            <a:ext cx="6624638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ZA" sz="2400" dirty="0" smtClean="0"/>
          </a:p>
          <a:p>
            <a:pPr algn="ctr">
              <a:spcBef>
                <a:spcPct val="50000"/>
              </a:spcBef>
            </a:pPr>
            <a:endParaRPr lang="en-ZA" sz="2400" dirty="0" smtClean="0"/>
          </a:p>
          <a:p>
            <a:pPr algn="ctr">
              <a:spcBef>
                <a:spcPct val="50000"/>
              </a:spcBef>
            </a:pPr>
            <a:endParaRPr lang="en-ZA" sz="2400" dirty="0" smtClean="0"/>
          </a:p>
          <a:p>
            <a:pPr algn="ctr">
              <a:spcBef>
                <a:spcPct val="50000"/>
              </a:spcBef>
            </a:pPr>
            <a:r>
              <a:rPr lang="en-ZA" sz="2400" b="1" dirty="0" smtClean="0"/>
              <a:t>Contact us:</a:t>
            </a:r>
          </a:p>
          <a:p>
            <a:pPr algn="ctr">
              <a:spcBef>
                <a:spcPct val="50000"/>
              </a:spcBef>
            </a:pPr>
            <a:r>
              <a:rPr lang="en-ZA" sz="2400" dirty="0" smtClean="0">
                <a:hlinkClick r:id="rId3"/>
              </a:rPr>
              <a:t>scholar@sun.ac.za</a:t>
            </a:r>
            <a:r>
              <a:rPr lang="en-ZA" sz="2400" dirty="0" smtClean="0"/>
              <a:t> </a:t>
            </a:r>
          </a:p>
          <a:p>
            <a:pPr algn="ctr">
              <a:spcBef>
                <a:spcPct val="50000"/>
              </a:spcBef>
            </a:pPr>
            <a:r>
              <a:rPr lang="en-ZA" sz="2400" dirty="0" smtClean="0">
                <a:hlinkClick r:id="rId4"/>
              </a:rPr>
              <a:t>https://scholar.sun.ac.za</a:t>
            </a:r>
            <a:endParaRPr lang="en-ZA" sz="2400" dirty="0" smtClean="0"/>
          </a:p>
          <a:p>
            <a:pPr algn="ctr">
              <a:spcBef>
                <a:spcPct val="50000"/>
              </a:spcBef>
            </a:pPr>
            <a:r>
              <a:rPr lang="en-ZA" sz="2400" dirty="0" smtClean="0"/>
              <a:t>Skype: </a:t>
            </a:r>
            <a:r>
              <a:rPr lang="en-ZA" sz="2400" dirty="0" err="1" smtClean="0"/>
              <a:t>usscholar</a:t>
            </a:r>
            <a:r>
              <a:rPr lang="en-ZA" sz="2400" dirty="0" smtClean="0"/>
              <a:t> </a:t>
            </a:r>
          </a:p>
          <a:p>
            <a:pPr algn="ctr">
              <a:spcBef>
                <a:spcPct val="50000"/>
              </a:spcBef>
            </a:pPr>
            <a:endParaRPr lang="en-ZA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What is Open Access? </a:t>
            </a:r>
            <a:endParaRPr lang="en-GB" dirty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Free</a:t>
            </a:r>
          </a:p>
          <a:p>
            <a:r>
              <a:rPr lang="en-GB" dirty="0" smtClean="0"/>
              <a:t>Immediate</a:t>
            </a:r>
          </a:p>
          <a:p>
            <a:r>
              <a:rPr lang="en-GB" dirty="0" smtClean="0"/>
              <a:t>Permanent</a:t>
            </a:r>
          </a:p>
          <a:p>
            <a:r>
              <a:rPr lang="en-GB" dirty="0" smtClean="0"/>
              <a:t>Full text</a:t>
            </a:r>
          </a:p>
          <a:p>
            <a:r>
              <a:rPr lang="en-GB" dirty="0" smtClean="0"/>
              <a:t>Online access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sz="1400" dirty="0" smtClean="0"/>
              <a:t>(</a:t>
            </a:r>
            <a:r>
              <a:rPr lang="en-GB" sz="1400" dirty="0" err="1" smtClean="0"/>
              <a:t>Harnad</a:t>
            </a:r>
            <a:r>
              <a:rPr lang="en-GB" sz="1400" dirty="0" smtClean="0"/>
              <a:t>, S 2009, ‘Mandates and metrics: how open repositories enable universities to manage, measure, and maximise their research assets’)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Access?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Uptake, usage, applications, impact</a:t>
            </a:r>
          </a:p>
          <a:p>
            <a:r>
              <a:rPr lang="en-ZA" dirty="0" smtClean="0"/>
              <a:t>Measure and reward (research metrics)</a:t>
            </a:r>
          </a:p>
          <a:p>
            <a:r>
              <a:rPr lang="en-ZA" dirty="0" smtClean="0"/>
              <a:t>Collect, manage, preserve, showcase</a:t>
            </a:r>
            <a:br>
              <a:rPr lang="en-ZA" dirty="0" smtClean="0"/>
            </a:br>
            <a:r>
              <a:rPr lang="en-ZA" dirty="0" smtClean="0"/>
              <a:t/>
            </a:r>
            <a:br>
              <a:rPr lang="en-ZA" dirty="0" smtClean="0"/>
            </a:br>
            <a:r>
              <a:rPr lang="en-GB" sz="1400" dirty="0" smtClean="0"/>
              <a:t>(</a:t>
            </a:r>
            <a:r>
              <a:rPr lang="en-GB" sz="1400" dirty="0" err="1" smtClean="0"/>
              <a:t>Harnad</a:t>
            </a:r>
            <a:r>
              <a:rPr lang="en-GB" sz="1400" dirty="0" smtClean="0"/>
              <a:t>, S 2009, ‘Mandates and metrics: how open repositories enable universities to manage, measure, and maximise their research assets)</a:t>
            </a:r>
            <a:endParaRPr lang="en-ZA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OA Journals (DOAJ) </a:t>
            </a:r>
            <a:r>
              <a:rPr lang="en-US" dirty="0" smtClean="0">
                <a:solidFill>
                  <a:srgbClr val="FFC000"/>
                </a:solidFill>
              </a:rPr>
              <a:t>(“gold” route)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ZA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357298"/>
            <a:ext cx="6048332" cy="4715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428868"/>
            <a:ext cx="2857488" cy="297562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57158" y="5500702"/>
            <a:ext cx="5357850" cy="923330"/>
          </a:xfrm>
          <a:prstGeom prst="rect">
            <a:avLst/>
          </a:prstGeom>
          <a:solidFill>
            <a:schemeClr val="bg1"/>
          </a:solidFill>
          <a:ln>
            <a:solidFill>
              <a:srgbClr val="8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ZA" dirty="0" smtClean="0"/>
              <a:t>OA papers are peer-reviewed; some accredited by DoE</a:t>
            </a:r>
          </a:p>
          <a:p>
            <a:pPr algn="ctr"/>
            <a:r>
              <a:rPr lang="en-ZA" dirty="0" smtClean="0"/>
              <a:t>Review quicker</a:t>
            </a:r>
          </a:p>
          <a:p>
            <a:pPr algn="ctr"/>
            <a:r>
              <a:rPr lang="en-ZA" dirty="0" smtClean="0"/>
              <a:t>Output not dated to quickly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214290"/>
            <a:ext cx="7715304" cy="6015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SUNScholar</a:t>
            </a:r>
            <a:r>
              <a:rPr lang="en-US" dirty="0" smtClean="0"/>
              <a:t>?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(“green” route)</a:t>
            </a:r>
            <a:endParaRPr lang="en-ZA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096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Z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Set of services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ZA" sz="2800" dirty="0" smtClean="0"/>
              <a:t>Management &amp; dissemination of digital materials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Z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Organizational commitment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ZA" sz="2800" dirty="0" smtClean="0"/>
              <a:t>Stewardship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ZA" sz="2800" dirty="0" smtClean="0"/>
              <a:t>Long-term preservation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ZA" sz="2800" dirty="0" smtClean="0"/>
              <a:t>Organization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ZA" sz="2800" dirty="0" smtClean="0"/>
              <a:t>Open access/ distribution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Z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(Clifford A. Lynch, "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/>
              </a:rPr>
              <a:t>Institutional Repositories: Essential Infrastructure for Scholarship in the Digital Age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 ARL, no. 226 (February 2003): 1-7)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14290"/>
            <a:ext cx="8286808" cy="6461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 rot="1002173">
            <a:off x="5615279" y="825184"/>
            <a:ext cx="2357454" cy="646331"/>
          </a:xfrm>
          <a:prstGeom prst="rect">
            <a:avLst/>
          </a:prstGeom>
          <a:solidFill>
            <a:schemeClr val="bg1"/>
          </a:solidFill>
          <a:ln>
            <a:solidFill>
              <a:srgbClr val="800000"/>
            </a:solidFill>
          </a:ln>
        </p:spPr>
        <p:txBody>
          <a:bodyPr wrap="square" rtlCol="0">
            <a:spAutoFit/>
          </a:bodyPr>
          <a:lstStyle/>
          <a:p>
            <a:r>
              <a:rPr lang="en-ZA" sz="3600" dirty="0" smtClean="0"/>
              <a:t>Beta Mode</a:t>
            </a:r>
            <a:endParaRPr lang="en-ZA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1511</TotalTime>
  <Words>653</Words>
  <Application>Microsoft Office PowerPoint</Application>
  <PresentationFormat>On-screen Show (4:3)</PresentationFormat>
  <Paragraphs>176</Paragraphs>
  <Slides>33</Slides>
  <Notes>33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Stellenbosch University  Research Material</vt:lpstr>
      <vt:lpstr>SUNScholar – strategic objective of the library </vt:lpstr>
      <vt:lpstr>Slide 3</vt:lpstr>
      <vt:lpstr>What is Open Access? </vt:lpstr>
      <vt:lpstr>Why Open Access?</vt:lpstr>
      <vt:lpstr>OA Journals (DOAJ) (“gold” route)</vt:lpstr>
      <vt:lpstr>Slide 7</vt:lpstr>
      <vt:lpstr>What is SUNScholar? (“green” route)</vt:lpstr>
      <vt:lpstr>Slide 9</vt:lpstr>
      <vt:lpstr>Slide 10</vt:lpstr>
      <vt:lpstr>National &amp; International Landscape</vt:lpstr>
      <vt:lpstr>Items in SUNScholar</vt:lpstr>
      <vt:lpstr>Slide 13</vt:lpstr>
      <vt:lpstr>Digital Preservation</vt:lpstr>
      <vt:lpstr>Copyright</vt:lpstr>
      <vt:lpstr>Slide 16</vt:lpstr>
      <vt:lpstr>Workflow within SUNScholar</vt:lpstr>
      <vt:lpstr>Submission Process</vt:lpstr>
      <vt:lpstr>Benefits for Librarians</vt:lpstr>
      <vt:lpstr>Benefits for Researchers</vt:lpstr>
      <vt:lpstr>Slide 21</vt:lpstr>
      <vt:lpstr>Slide 22</vt:lpstr>
      <vt:lpstr>Open Access Increases Citations</vt:lpstr>
      <vt:lpstr>Slide 24</vt:lpstr>
      <vt:lpstr>Slide 25</vt:lpstr>
      <vt:lpstr>http://www.youtube.com/watch?v=g2JT23E1bRE </vt:lpstr>
      <vt:lpstr>Benefits for the Stellenbosch University</vt:lpstr>
      <vt:lpstr>Our commitment</vt:lpstr>
      <vt:lpstr>International Harvesters &amp; Registries</vt:lpstr>
      <vt:lpstr>How can you contribute?</vt:lpstr>
      <vt:lpstr>The way forward ....</vt:lpstr>
      <vt:lpstr>Slide 32</vt:lpstr>
      <vt:lpstr>Thank you!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Stellenbosch University  Research Material</dc:title>
  <dc:creator>ismith</dc:creator>
  <cp:lastModifiedBy>Information Technology</cp:lastModifiedBy>
  <cp:revision>163</cp:revision>
  <dcterms:created xsi:type="dcterms:W3CDTF">2010-02-07T19:05:26Z</dcterms:created>
  <dcterms:modified xsi:type="dcterms:W3CDTF">2010-02-15T13:02:42Z</dcterms:modified>
</cp:coreProperties>
</file>