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C5DEA-1BF2-4F2E-985E-9EA72DCC3AF5}" type="datetimeFigureOut">
              <a:rPr lang="en-US" smtClean="0"/>
              <a:pPr/>
              <a:t>2/18/2010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864D2-FBFE-4A75-BA0F-5F6135FFAD3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28575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Promoting </a:t>
            </a:r>
            <a:r>
              <a:rPr lang="en-US" dirty="0"/>
              <a:t>African Indigenous Knowledge in the knowledge economy: exploring the role of higher education and libraries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14818"/>
            <a:ext cx="6400800" cy="1423982"/>
          </a:xfrm>
        </p:spPr>
        <p:txBody>
          <a:bodyPr/>
          <a:lstStyle/>
          <a:p>
            <a:r>
              <a:rPr lang="en-GB" dirty="0" err="1" smtClean="0"/>
              <a:t>Kgomotso</a:t>
            </a:r>
            <a:r>
              <a:rPr lang="en-GB" dirty="0" smtClean="0"/>
              <a:t> H. </a:t>
            </a:r>
            <a:r>
              <a:rPr lang="en-GB" dirty="0" err="1" smtClean="0"/>
              <a:t>Moahi</a:t>
            </a:r>
            <a:endParaRPr lang="en-GB" dirty="0" smtClean="0"/>
          </a:p>
          <a:p>
            <a:r>
              <a:rPr lang="en-GB" dirty="0" smtClean="0"/>
              <a:t>University of Botswana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role for Libraries?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Libraries meant to serve all</a:t>
            </a:r>
          </a:p>
          <a:p>
            <a:r>
              <a:rPr lang="en-GB" dirty="0" smtClean="0"/>
              <a:t>Mandated to collect, preserve and disseminate IK by IFLA</a:t>
            </a:r>
          </a:p>
          <a:p>
            <a:r>
              <a:rPr lang="en-GB" dirty="0" smtClean="0"/>
              <a:t>Therefore should do that by identifying, documenting and promoting IK</a:t>
            </a:r>
          </a:p>
          <a:p>
            <a:r>
              <a:rPr lang="en-GB" dirty="0" smtClean="0"/>
              <a:t>However, training and orientation precludes this </a:t>
            </a:r>
            <a:r>
              <a:rPr lang="en-GB" dirty="0" err="1" smtClean="0"/>
              <a:t>proactivity</a:t>
            </a:r>
            <a:endParaRPr lang="en-GB" dirty="0" smtClean="0"/>
          </a:p>
          <a:p>
            <a:r>
              <a:rPr lang="en-GB" dirty="0" smtClean="0"/>
              <a:t>Librarians must leave their cocoons and venture out</a:t>
            </a:r>
          </a:p>
          <a:p>
            <a:r>
              <a:rPr lang="en-GB" dirty="0" smtClean="0"/>
              <a:t>Libraries must partner with communities</a:t>
            </a:r>
          </a:p>
          <a:p>
            <a:r>
              <a:rPr lang="en-GB" dirty="0" smtClean="0"/>
              <a:t>Understand the needs of the community in order to serve them accordingly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role for libraries?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Understand what IK is and its significance</a:t>
            </a:r>
          </a:p>
          <a:p>
            <a:r>
              <a:rPr lang="en-GB" dirty="0" smtClean="0"/>
              <a:t>Promote IK, by making communities aware of its importance</a:t>
            </a:r>
          </a:p>
          <a:p>
            <a:r>
              <a:rPr lang="en-GB" dirty="0" smtClean="0"/>
              <a:t>Engage elders to tell stories to children which can be documented; libraries as community information centres</a:t>
            </a:r>
          </a:p>
          <a:p>
            <a:r>
              <a:rPr lang="en-GB" dirty="0" smtClean="0"/>
              <a:t>Utilise technology – both at lower scale and at upper scale</a:t>
            </a:r>
          </a:p>
          <a:p>
            <a:r>
              <a:rPr lang="en-GB" dirty="0" smtClean="0"/>
              <a:t>Librarians need to learn new skills</a:t>
            </a:r>
          </a:p>
          <a:p>
            <a:r>
              <a:rPr lang="en-GB" dirty="0" smtClean="0"/>
              <a:t>Appreciate IPR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African IK does not contribute as much as  it should in the knowledge economy</a:t>
            </a:r>
          </a:p>
          <a:p>
            <a:r>
              <a:rPr lang="en-GB" dirty="0" smtClean="0"/>
              <a:t>There is need for academia and libraries to get actively involved in developing IK use and appreciation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THANK YOU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Organization of the paper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IK and its marginalization</a:t>
            </a:r>
          </a:p>
          <a:p>
            <a:r>
              <a:rPr lang="en-GB" dirty="0" smtClean="0"/>
              <a:t>IK and the Knowledge Economy</a:t>
            </a:r>
          </a:p>
          <a:p>
            <a:r>
              <a:rPr lang="en-GB" dirty="0" smtClean="0"/>
              <a:t>What role for academia?</a:t>
            </a:r>
          </a:p>
          <a:p>
            <a:r>
              <a:rPr lang="en-GB" dirty="0" smtClean="0"/>
              <a:t>What role for Libraries?</a:t>
            </a:r>
          </a:p>
          <a:p>
            <a:r>
              <a:rPr lang="en-GB" dirty="0" smtClean="0"/>
              <a:t>Conclusion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African IK has a lot to offer, covering all aspects of </a:t>
            </a:r>
            <a:r>
              <a:rPr lang="en-GB" dirty="0" smtClean="0"/>
              <a:t>life</a:t>
            </a:r>
          </a:p>
          <a:p>
            <a:r>
              <a:rPr lang="en-GB" dirty="0" smtClean="0"/>
              <a:t>IK endures, but for how much longer</a:t>
            </a:r>
            <a:endParaRPr lang="en-GB" dirty="0" smtClean="0"/>
          </a:p>
          <a:p>
            <a:r>
              <a:rPr lang="en-GB" dirty="0" err="1" smtClean="0"/>
              <a:t>Nepad</a:t>
            </a:r>
            <a:r>
              <a:rPr lang="en-GB" dirty="0" smtClean="0"/>
              <a:t> has recognized the importance of IK</a:t>
            </a:r>
          </a:p>
          <a:p>
            <a:r>
              <a:rPr lang="en-GB" dirty="0" smtClean="0"/>
              <a:t>There </a:t>
            </a:r>
            <a:r>
              <a:rPr lang="en-GB" dirty="0" smtClean="0"/>
              <a:t>are reasons why IK has not made the impact it </a:t>
            </a:r>
            <a:r>
              <a:rPr lang="en-GB" dirty="0" smtClean="0"/>
              <a:t>should</a:t>
            </a:r>
          </a:p>
          <a:p>
            <a:r>
              <a:rPr lang="en-GB" dirty="0" smtClean="0"/>
              <a:t>Where it makes an impact, it most likely has been misappropriated</a:t>
            </a:r>
          </a:p>
          <a:p>
            <a:r>
              <a:rPr lang="en-GB" dirty="0" smtClean="0"/>
              <a:t>There </a:t>
            </a:r>
            <a:r>
              <a:rPr lang="en-GB" dirty="0" smtClean="0"/>
              <a:t>is a role for both academia and libraries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IK and its marginalization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Three </a:t>
            </a:r>
            <a:r>
              <a:rPr lang="en-GB" dirty="0" smtClean="0"/>
              <a:t>broad aspects (Dei, 2000):</a:t>
            </a:r>
          </a:p>
          <a:p>
            <a:pPr lvl="1"/>
            <a:r>
              <a:rPr lang="en-GB" dirty="0" smtClean="0"/>
              <a:t>Traditional knowledge (intergenerational)</a:t>
            </a:r>
          </a:p>
          <a:p>
            <a:pPr lvl="1"/>
            <a:r>
              <a:rPr lang="en-GB" dirty="0" smtClean="0"/>
              <a:t>Empirical knowledge  - based on observation of the environment</a:t>
            </a:r>
          </a:p>
          <a:p>
            <a:pPr lvl="1"/>
            <a:r>
              <a:rPr lang="en-GB" dirty="0" smtClean="0"/>
              <a:t>Revealed knowledge – provided through dreams, visions and intuition</a:t>
            </a:r>
          </a:p>
          <a:p>
            <a:r>
              <a:rPr lang="en-GB" dirty="0" smtClean="0"/>
              <a:t>It provides problem solving for communities, contributes significantly to global development knowledge, </a:t>
            </a:r>
            <a:r>
              <a:rPr lang="en-GB" dirty="0" smtClean="0"/>
              <a:t> but is </a:t>
            </a:r>
            <a:r>
              <a:rPr lang="en-GB" dirty="0" smtClean="0"/>
              <a:t>underutilised in the development process (</a:t>
            </a:r>
            <a:r>
              <a:rPr lang="en-GB" dirty="0" err="1" smtClean="0"/>
              <a:t>Tella</a:t>
            </a:r>
            <a:r>
              <a:rPr lang="en-GB" dirty="0" smtClean="0"/>
              <a:t>, 2007)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IK and its marginalization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Tacit nature</a:t>
            </a:r>
          </a:p>
          <a:p>
            <a:r>
              <a:rPr lang="en-GB" dirty="0" smtClean="0"/>
              <a:t>Social capital of the poor</a:t>
            </a:r>
          </a:p>
          <a:p>
            <a:r>
              <a:rPr lang="en-GB" dirty="0" smtClean="0"/>
              <a:t>Denigration by colonials and western education</a:t>
            </a:r>
          </a:p>
          <a:p>
            <a:r>
              <a:rPr lang="en-GB" dirty="0" smtClean="0"/>
              <a:t>Leaders educated to look down on IK</a:t>
            </a:r>
          </a:p>
          <a:p>
            <a:r>
              <a:rPr lang="en-GB" dirty="0" smtClean="0"/>
              <a:t>Development has relied exclusively on one knowledge system</a:t>
            </a:r>
          </a:p>
          <a:p>
            <a:r>
              <a:rPr lang="en-GB" dirty="0" smtClean="0"/>
              <a:t>Development is equated with internalization of western culture</a:t>
            </a:r>
          </a:p>
          <a:p>
            <a:r>
              <a:rPr lang="en-GB" dirty="0" smtClean="0"/>
              <a:t>Dichotomising IK and western knowledge</a:t>
            </a:r>
          </a:p>
          <a:p>
            <a:r>
              <a:rPr lang="en-GB" dirty="0" smtClean="0"/>
              <a:t>IK has contributed to the development of modern scientific knowledge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IK and knowledge economy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New order where knowledge is recognized as capital to be leveraged for development and prosperity</a:t>
            </a:r>
          </a:p>
          <a:p>
            <a:r>
              <a:rPr lang="en-GB" dirty="0" smtClean="0"/>
              <a:t>IK invisible in the knowledge economy</a:t>
            </a:r>
          </a:p>
          <a:p>
            <a:r>
              <a:rPr lang="en-GB" dirty="0" smtClean="0"/>
              <a:t>Contribution has not been recognized</a:t>
            </a:r>
          </a:p>
          <a:p>
            <a:r>
              <a:rPr lang="en-GB" dirty="0" smtClean="0"/>
              <a:t>Much of it has been misappropriated by scientists</a:t>
            </a:r>
          </a:p>
          <a:p>
            <a:r>
              <a:rPr lang="en-GB" dirty="0" smtClean="0"/>
              <a:t>The Innovation gap</a:t>
            </a:r>
          </a:p>
          <a:p>
            <a:r>
              <a:rPr lang="en-GB" dirty="0" smtClean="0"/>
              <a:t>Need to document, research and promote IK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Higher education and IK – the scenario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African universities should be he hub of activity on  all things African and indigenous – but not the case</a:t>
            </a:r>
          </a:p>
          <a:p>
            <a:r>
              <a:rPr lang="en-GB" dirty="0" smtClean="0"/>
              <a:t>They should lead in the African renaissance</a:t>
            </a:r>
          </a:p>
          <a:p>
            <a:r>
              <a:rPr lang="en-GB" dirty="0" smtClean="0"/>
              <a:t>The current </a:t>
            </a:r>
            <a:r>
              <a:rPr lang="en-GB" dirty="0" err="1" smtClean="0"/>
              <a:t>marketisation</a:t>
            </a:r>
            <a:r>
              <a:rPr lang="en-GB" dirty="0" smtClean="0"/>
              <a:t> of programs do not augur well for the humanities and social </a:t>
            </a:r>
            <a:r>
              <a:rPr lang="en-GB" dirty="0" smtClean="0"/>
              <a:t>sciences</a:t>
            </a:r>
          </a:p>
          <a:p>
            <a:r>
              <a:rPr lang="en-GB" dirty="0" smtClean="0"/>
              <a:t>Issues around having Centres of African Studies in </a:t>
            </a:r>
            <a:r>
              <a:rPr lang="en-GB" smtClean="0"/>
              <a:t>African universities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role higher education?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Conducting research and publishing it</a:t>
            </a:r>
          </a:p>
          <a:p>
            <a:r>
              <a:rPr lang="en-GB" dirty="0" smtClean="0"/>
              <a:t>Collaboration with private companies to avoid “the innovation chasm”</a:t>
            </a:r>
          </a:p>
          <a:p>
            <a:r>
              <a:rPr lang="en-GB" dirty="0" smtClean="0"/>
              <a:t>Collaborate with govt and other agencies to conduct audits of IK</a:t>
            </a:r>
          </a:p>
          <a:p>
            <a:r>
              <a:rPr lang="en-GB" dirty="0" smtClean="0"/>
              <a:t>Include IK in the curriculum </a:t>
            </a:r>
          </a:p>
          <a:p>
            <a:r>
              <a:rPr lang="en-GB" dirty="0" smtClean="0"/>
              <a:t>“facilitate the recognition and validation of the legitimacy of IK as a pedagogic, instructional communicative tool in the process of delivering education”</a:t>
            </a:r>
          </a:p>
          <a:p>
            <a:r>
              <a:rPr lang="en-GB" dirty="0" smtClean="0"/>
              <a:t>Consider how IK and western knowledge can be integrated for development</a:t>
            </a:r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role for higher education?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Develop leaders that appreciate and accept the crucial role of IK in development</a:t>
            </a:r>
          </a:p>
          <a:p>
            <a:r>
              <a:rPr lang="en-GB" dirty="0" smtClean="0"/>
              <a:t>Introduce a common compulsory 1</a:t>
            </a:r>
            <a:r>
              <a:rPr lang="en-GB" baseline="30000" dirty="0" smtClean="0"/>
              <a:t>st</a:t>
            </a:r>
            <a:r>
              <a:rPr lang="en-GB" dirty="0" smtClean="0"/>
              <a:t> year course that seeks to affirm African views and thought systems</a:t>
            </a:r>
          </a:p>
          <a:p>
            <a:r>
              <a:rPr lang="en-GB" dirty="0" smtClean="0"/>
              <a:t>The role of African Studies centres</a:t>
            </a:r>
          </a:p>
          <a:p>
            <a:r>
              <a:rPr lang="en-GB" dirty="0" smtClean="0"/>
              <a:t>Centres of study – e.g. Centre for Scientific Research, Indigenous Knowledge and Innovation (CESRIKI)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623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Promoting African Indigenous Knowledge in the knowledge economy: exploring the role of higher education and libraries </vt:lpstr>
      <vt:lpstr>Organization of the paper</vt:lpstr>
      <vt:lpstr>Introduction</vt:lpstr>
      <vt:lpstr>IK and its marginalization</vt:lpstr>
      <vt:lpstr>IK and its marginalization</vt:lpstr>
      <vt:lpstr>IK and knowledge economy</vt:lpstr>
      <vt:lpstr>Higher education and IK – the scenario</vt:lpstr>
      <vt:lpstr>What role higher education?</vt:lpstr>
      <vt:lpstr>What role for higher education?</vt:lpstr>
      <vt:lpstr>What role for Libraries?</vt:lpstr>
      <vt:lpstr>What role for libraries?</vt:lpstr>
      <vt:lpstr>Conclusion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Promoting African Indigenous Knowledge in the knowledge economy: exploring the role of higher education and libraries</dc:title>
  <dc:creator>Windows User</dc:creator>
  <cp:lastModifiedBy>Windows User</cp:lastModifiedBy>
  <cp:revision>16</cp:revision>
  <dcterms:created xsi:type="dcterms:W3CDTF">2010-02-16T16:26:06Z</dcterms:created>
  <dcterms:modified xsi:type="dcterms:W3CDTF">2010-02-18T16:17:49Z</dcterms:modified>
</cp:coreProperties>
</file>