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t="8078" b="25668"/>
          <a:stretch>
            <a:fillRect/>
          </a:stretch>
        </p:blipFill>
        <p:spPr bwMode="auto">
          <a:xfrm>
            <a:off x="142844" y="142852"/>
            <a:ext cx="1439862" cy="1487488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EA0A0-C1A3-4A0B-8AAE-B407A268E502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5F7E3-FD0F-405B-98EE-48D12ACC5BC8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A275-9CA3-447E-857F-116181B08634}" type="datetimeFigureOut">
              <a:rPr lang="en-US" smtClean="0"/>
              <a:pPr/>
              <a:t>2/18/2010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9CEAA-FD32-4562-9112-BD25EC543228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Knowing is not enough: </a:t>
            </a:r>
            <a:b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engaging in the knowledge economy</a:t>
            </a:r>
            <a:endParaRPr lang="en-ZA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4000504"/>
            <a:ext cx="8215370" cy="1714512"/>
          </a:xfrm>
        </p:spPr>
        <p:txBody>
          <a:bodyPr>
            <a:normAutofit lnSpcReduction="10000"/>
          </a:bodyPr>
          <a:lstStyle/>
          <a:p>
            <a:r>
              <a:rPr lang="en-US" b="1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Ellen R. </a:t>
            </a:r>
            <a:r>
              <a:rPr lang="en-US" b="1" err="1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Tise</a:t>
            </a:r>
            <a:endParaRPr lang="en-US" b="1" smtClean="0">
              <a:solidFill>
                <a:srgbClr val="66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r>
              <a:rPr lang="en-US" sz="2000" smtClean="0">
                <a:solidFill>
                  <a:srgbClr val="666633"/>
                </a:solidFill>
              </a:rPr>
              <a:t>IFLA President 2009-2011</a:t>
            </a:r>
          </a:p>
          <a:p>
            <a:pPr>
              <a:spcBef>
                <a:spcPts val="0"/>
              </a:spcBef>
            </a:pPr>
            <a:r>
              <a:rPr lang="en-US" sz="2000" smtClean="0">
                <a:solidFill>
                  <a:srgbClr val="666633"/>
                </a:solidFill>
              </a:rPr>
              <a:t>Senior Director, Stellenbosch University Library and Information Service</a:t>
            </a:r>
          </a:p>
          <a:p>
            <a:pPr>
              <a:spcBef>
                <a:spcPts val="0"/>
              </a:spcBef>
            </a:pPr>
            <a:endParaRPr lang="en-US" sz="2000">
              <a:solidFill>
                <a:srgbClr val="666633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b="1" err="1" smtClean="0">
                <a:solidFill>
                  <a:srgbClr val="666633"/>
                </a:solidFill>
              </a:rPr>
              <a:t>Stellenbosh</a:t>
            </a:r>
            <a:r>
              <a:rPr lang="en-US" sz="2000" b="1" smtClean="0">
                <a:solidFill>
                  <a:srgbClr val="666633"/>
                </a:solidFill>
              </a:rPr>
              <a:t> Symposium / IFLA Presidential Meeting 2010</a:t>
            </a:r>
          </a:p>
          <a:p>
            <a:endParaRPr lang="en-ZA"/>
          </a:p>
        </p:txBody>
      </p:sp>
      <p:pic>
        <p:nvPicPr>
          <p:cNvPr id="1029" name="Picture 5" descr="Biblogo_A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6000768"/>
            <a:ext cx="6311900" cy="6921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0" name="Picture 6" descr="IFLA_LOGO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6000768"/>
            <a:ext cx="68897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 t="8078" b="25668"/>
          <a:stretch>
            <a:fillRect/>
          </a:stretch>
        </p:blipFill>
        <p:spPr bwMode="auto">
          <a:xfrm>
            <a:off x="214282" y="214290"/>
            <a:ext cx="1439862" cy="1487487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 l="16667" r="1852"/>
          <a:stretch>
            <a:fillRect/>
          </a:stretch>
        </p:blipFill>
        <p:spPr bwMode="auto">
          <a:xfrm>
            <a:off x="1714480" y="214290"/>
            <a:ext cx="1584325" cy="1487487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 l="1804" r="24225"/>
          <a:stretch>
            <a:fillRect/>
          </a:stretch>
        </p:blipFill>
        <p:spPr bwMode="auto">
          <a:xfrm>
            <a:off x="3357554" y="214290"/>
            <a:ext cx="1476375" cy="1487487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 r="33267" b="31004"/>
          <a:stretch>
            <a:fillRect/>
          </a:stretch>
        </p:blipFill>
        <p:spPr bwMode="auto">
          <a:xfrm>
            <a:off x="4929190" y="214290"/>
            <a:ext cx="1897062" cy="147161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1035" name="Picture 11" descr="chp_gears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3" y="214290"/>
            <a:ext cx="2005883" cy="1500198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8" y="2357430"/>
            <a:ext cx="6000824" cy="1143000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en-Z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ZA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4857784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“If one assumes that knowledge resides in the intellect and that information is how it is communicated,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then information is the source from which new knowledge is created and the means through which it can be shared, </a:t>
            </a:r>
            <a:r>
              <a:rPr kumimoji="0" lang="en-US" sz="2800" b="1" i="0" u="none" strike="noStrike" cap="none" normalizeH="0" dirty="0" err="1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organised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and put to use to create new products and services”(CILIP)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000232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>
            <a:normAutofit/>
          </a:bodyPr>
          <a:lstStyle/>
          <a:p>
            <a:pPr algn="l"/>
            <a:r>
              <a:rPr lang="en-US" sz="320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to knowledge as a significant contributor to growth and development</a:t>
            </a:r>
            <a:endParaRPr lang="en-ZA" sz="3200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00660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Information and knowledge crucial to growth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and development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1" i="0" u="none" strike="noStrike" cap="none" normalizeH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800" b="1" baseline="0" dirty="0" smtClean="0">
                <a:solidFill>
                  <a:srgbClr val="756E52"/>
                </a:solidFill>
                <a:latin typeface="Lucida Sans" pitchFamily="34" charset="0"/>
              </a:rPr>
              <a:t>Lack</a:t>
            </a:r>
            <a:r>
              <a:rPr lang="en-US" sz="2800" b="1" dirty="0" smtClean="0">
                <a:solidFill>
                  <a:srgbClr val="756E52"/>
                </a:solidFill>
                <a:latin typeface="Lucida Sans" pitchFamily="34" charset="0"/>
              </a:rPr>
              <a:t> of access to knowledge opposite effect – growth of poverty and deprivation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800" b="1" dirty="0" smtClean="0">
              <a:solidFill>
                <a:srgbClr val="756E52"/>
              </a:solidFill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Information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and knowledge fundamental pillars for freedom, etc.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Ubuntu and social capital</a:t>
            </a:r>
            <a:endParaRPr lang="en-ZA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43484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>
                <a:solidFill>
                  <a:srgbClr val="756E52"/>
                </a:solidFill>
                <a:latin typeface="Lucida Sans" pitchFamily="34" charset="0"/>
              </a:rPr>
              <a:t> </a:t>
            </a: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People’s allegiances and relations with each other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Principle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of </a:t>
            </a:r>
            <a:r>
              <a:rPr kumimoji="0" lang="en-US" sz="3200" b="1" i="0" u="none" strike="noStrike" cap="none" normalizeH="0" dirty="0" err="1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Ubuntu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built on a strong oral communication culture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baseline="0" dirty="0" smtClean="0">
                <a:solidFill>
                  <a:srgbClr val="756E52"/>
                </a:solidFill>
                <a:latin typeface="Lucida Sans" pitchFamily="34" charset="0"/>
              </a:rPr>
              <a:t>Synergy</a:t>
            </a: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 with western concept of social capital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Intellectual capital </a:t>
            </a: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most valuable a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sset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of knowledge society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Providing content that is relevant</a:t>
            </a:r>
            <a:endParaRPr lang="en-ZA" dirty="0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00660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>
                <a:solidFill>
                  <a:srgbClr val="756E52"/>
                </a:solidFill>
                <a:latin typeface="Lucida Sans" pitchFamily="34" charset="0"/>
              </a:rPr>
              <a:t> </a:t>
            </a: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Information relevant to educate, entertain and resolve local and global issues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Information alone does not solve problems – actual resources must also be available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Content produced in Africa for Africa, potentially higher relevance than non-African content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Indigenous knowledge</a:t>
            </a:r>
            <a:endParaRPr lang="en-ZA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00660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>
                <a:solidFill>
                  <a:srgbClr val="756E52"/>
                </a:solidFill>
                <a:latin typeface="Lucida Sans" pitchFamily="34" charset="0"/>
              </a:rPr>
              <a:t> </a:t>
            </a: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Strong oral culture on the decline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3200" b="1" dirty="0" smtClean="0">
              <a:solidFill>
                <a:srgbClr val="756E52"/>
              </a:solidFill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‘In Africa,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each time an old person dies, it’s a library that burns down”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3200" b="1" baseline="0" dirty="0" smtClean="0">
              <a:solidFill>
                <a:srgbClr val="756E52"/>
              </a:solidFill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Libraries more diverse developmental role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Scholarship and publishing</a:t>
            </a:r>
            <a:endParaRPr lang="en-ZA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00660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>
                <a:solidFill>
                  <a:srgbClr val="756E52"/>
                </a:solidFill>
                <a:latin typeface="Lucida Sans" pitchFamily="34" charset="0"/>
              </a:rPr>
              <a:t> </a:t>
            </a: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Alternative to publish African scholarship locally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3200" b="1" dirty="0" smtClean="0">
              <a:solidFill>
                <a:srgbClr val="756E52"/>
              </a:solidFill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Libraries must vigorously pursue the issue of making African research output available electronically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3200" b="1" dirty="0" smtClean="0">
              <a:solidFill>
                <a:srgbClr val="756E52"/>
              </a:solidFill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 smtClean="0">
                <a:solidFill>
                  <a:srgbClr val="756E52"/>
                </a:solidFill>
                <a:latin typeface="Lucida Sans" pitchFamily="34" charset="0"/>
              </a:rPr>
              <a:t>Allow for wider dissemination and increase African scholarship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and Open Access</a:t>
            </a:r>
            <a:endParaRPr lang="en-ZA" dirty="0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00660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000" b="1" dirty="0" smtClean="0">
                <a:solidFill>
                  <a:srgbClr val="756E52"/>
                </a:solidFill>
                <a:latin typeface="Lucida Sans" pitchFamily="34" charset="0"/>
              </a:rPr>
              <a:t> Open Access a significant contributor to an information society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Facilitates</a:t>
            </a:r>
            <a:r>
              <a:rPr kumimoji="0" lang="en-US" sz="30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free flow of information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000" b="1" i="0" u="none" strike="noStrike" cap="none" normalizeH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000" b="1" baseline="0" dirty="0" smtClean="0">
                <a:solidFill>
                  <a:srgbClr val="756E52"/>
                </a:solidFill>
                <a:latin typeface="Lucida Sans" pitchFamily="34" charset="0"/>
              </a:rPr>
              <a:t>Key</a:t>
            </a:r>
            <a:r>
              <a:rPr lang="en-US" sz="3000" b="1" dirty="0" smtClean="0">
                <a:solidFill>
                  <a:srgbClr val="756E52"/>
                </a:solidFill>
                <a:latin typeface="Lucida Sans" pitchFamily="34" charset="0"/>
              </a:rPr>
              <a:t> contribution in provisioning  universal access to information and knowledge </a:t>
            </a:r>
            <a:endParaRPr kumimoji="0" lang="en-US" sz="3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00232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10" y="285728"/>
            <a:ext cx="7500990" cy="1143000"/>
          </a:xfrm>
        </p:spPr>
        <p:txBody>
          <a:bodyPr>
            <a:normAutofit/>
          </a:bodyPr>
          <a:lstStyle/>
          <a:p>
            <a:pPr algn="l"/>
            <a:r>
              <a:rPr lang="en-US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ZA"/>
          </a:p>
        </p:txBody>
      </p:sp>
      <p:sp>
        <p:nvSpPr>
          <p:cNvPr id="4" name="AutoShape 4"/>
          <p:cNvSpPr>
            <a:spLocks noChangeArrowheads="1" noChangeShapeType="1"/>
          </p:cNvSpPr>
          <p:nvPr/>
        </p:nvSpPr>
        <p:spPr bwMode="auto">
          <a:xfrm>
            <a:off x="1500166" y="1500174"/>
            <a:ext cx="7286676" cy="5043484"/>
          </a:xfrm>
          <a:prstGeom prst="roundRect">
            <a:avLst>
              <a:gd name="adj" fmla="val 3935"/>
            </a:avLst>
          </a:prstGeom>
          <a:solidFill>
            <a:srgbClr val="F1EFEB"/>
          </a:solidFill>
          <a:ln w="15875" algn="in">
            <a:solidFill>
              <a:srgbClr val="756E52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000" b="1" dirty="0" smtClean="0">
                <a:solidFill>
                  <a:srgbClr val="756E52"/>
                </a:solidFill>
                <a:latin typeface="Lucida Sans" pitchFamily="34" charset="0"/>
              </a:rPr>
              <a:t> Libraries substantial role to play to ensure easy access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Strengthening</a:t>
            </a:r>
            <a:r>
              <a:rPr kumimoji="0" lang="en-US" sz="30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African scholarship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000" b="1" baseline="0" dirty="0" smtClean="0">
                <a:solidFill>
                  <a:srgbClr val="756E52"/>
                </a:solidFill>
                <a:latin typeface="Lucida Sans" pitchFamily="34" charset="0"/>
              </a:rPr>
              <a:t>Libraries</a:t>
            </a:r>
            <a:r>
              <a:rPr lang="en-US" sz="3000" b="1" dirty="0" smtClean="0">
                <a:solidFill>
                  <a:srgbClr val="756E52"/>
                </a:solidFill>
                <a:latin typeface="Lucida Sans" pitchFamily="34" charset="0"/>
              </a:rPr>
              <a:t> to broadening traditional roles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Libraries</a:t>
            </a:r>
            <a:r>
              <a:rPr kumimoji="0" lang="en-US" sz="3000" b="1" i="0" u="none" strike="noStrike" cap="none" normalizeH="0" dirty="0" smtClean="0">
                <a:ln>
                  <a:noFill/>
                </a:ln>
                <a:solidFill>
                  <a:srgbClr val="756E52"/>
                </a:solidFill>
                <a:effectLst/>
                <a:latin typeface="Lucida Sans" pitchFamily="34" charset="0"/>
              </a:rPr>
              <a:t> the hub of their communities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000" b="1" baseline="0" dirty="0" smtClean="0">
                <a:solidFill>
                  <a:srgbClr val="756E52"/>
                </a:solidFill>
                <a:latin typeface="Lucida Sans" pitchFamily="34" charset="0"/>
              </a:rPr>
              <a:t>Seize</a:t>
            </a:r>
            <a:r>
              <a:rPr lang="en-US" sz="3000" b="1" dirty="0" smtClean="0">
                <a:solidFill>
                  <a:srgbClr val="756E52"/>
                </a:solidFill>
                <a:latin typeface="Lucida Sans" pitchFamily="34" charset="0"/>
              </a:rPr>
              <a:t> </a:t>
            </a:r>
            <a:r>
              <a:rPr lang="en-US" sz="3000" b="1" smtClean="0">
                <a:solidFill>
                  <a:srgbClr val="756E52"/>
                </a:solidFill>
                <a:latin typeface="Lucida Sans" pitchFamily="34" charset="0"/>
              </a:rPr>
              <a:t>the opportunity</a:t>
            </a:r>
            <a:endParaRPr kumimoji="0" lang="en-US" sz="3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1" i="0" u="none" strike="noStrike" cap="none" normalizeH="0" baseline="0" dirty="0" smtClean="0">
              <a:ln>
                <a:noFill/>
              </a:ln>
              <a:solidFill>
                <a:srgbClr val="756E52"/>
              </a:solidFill>
              <a:effectLst/>
              <a:latin typeface="Lucida Sans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184" r="14960" b="21938"/>
          <a:stretch>
            <a:fillRect/>
          </a:stretch>
        </p:blipFill>
        <p:spPr bwMode="auto">
          <a:xfrm>
            <a:off x="142844" y="3286124"/>
            <a:ext cx="1217972" cy="1000132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804" t="11677" r="24225"/>
          <a:stretch>
            <a:fillRect/>
          </a:stretch>
        </p:blipFill>
        <p:spPr bwMode="auto">
          <a:xfrm>
            <a:off x="142844" y="5643578"/>
            <a:ext cx="1214446" cy="1080710"/>
          </a:xfrm>
          <a:prstGeom prst="rect">
            <a:avLst/>
          </a:prstGeom>
          <a:noFill/>
          <a:ln w="19050" algn="in">
            <a:solidFill>
              <a:srgbClr val="D7D3C7"/>
            </a:solidFill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142844" y="142851"/>
            <a:ext cx="1214446" cy="1811843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14934" r="10398"/>
          <a:stretch>
            <a:fillRect/>
          </a:stretch>
        </p:blipFill>
        <p:spPr bwMode="auto">
          <a:xfrm>
            <a:off x="142844" y="2000240"/>
            <a:ext cx="1214446" cy="121983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 t="11804" b="21305"/>
          <a:stretch>
            <a:fillRect/>
          </a:stretch>
        </p:blipFill>
        <p:spPr bwMode="auto">
          <a:xfrm>
            <a:off x="142844" y="4357694"/>
            <a:ext cx="1214446" cy="1214446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71670" y="6488668"/>
            <a:ext cx="6572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666633"/>
                </a:solidFill>
              </a:rPr>
              <a:t>Stellenbosh Symposium / IFLA Presidential Meeting 2010</a:t>
            </a:r>
            <a:endParaRPr lang="en-ZA" sz="16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392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Knowing is not enough:  engaging in the knowledge economy</vt:lpstr>
      <vt:lpstr>Introduction</vt:lpstr>
      <vt:lpstr>Access to knowledge as a significant contributor to growth and development</vt:lpstr>
      <vt:lpstr>Ubuntu and social capital</vt:lpstr>
      <vt:lpstr>Providing content that is relevant</vt:lpstr>
      <vt:lpstr>Indigenous knowledge</vt:lpstr>
      <vt:lpstr>Scholarship and publishing</vt:lpstr>
      <vt:lpstr>Technology and Open Access</vt:lpstr>
      <vt:lpstr>Conclusion</vt:lpstr>
      <vt:lpstr>THANK YOU!</vt:lpstr>
    </vt:vector>
  </TitlesOfParts>
  <Company>Stellenbosch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Knowing is not enough:  engaging in the knowledge economy</dc:title>
  <dc:creator>Information Technology</dc:creator>
  <cp:lastModifiedBy>Tise, ER, Ms &lt;etise@sun.ac.za&gt;</cp:lastModifiedBy>
  <cp:revision>11</cp:revision>
  <dcterms:created xsi:type="dcterms:W3CDTF">2010-02-17T12:15:10Z</dcterms:created>
  <dcterms:modified xsi:type="dcterms:W3CDTF">2010-02-18T06:39:14Z</dcterms:modified>
</cp:coreProperties>
</file>