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5" r:id="rId9"/>
    <p:sldId id="266" r:id="rId10"/>
    <p:sldId id="263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09" autoAdjust="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2778B-66E3-454C-9482-F245D3D4651E}" type="datetimeFigureOut">
              <a:rPr lang="en-US" smtClean="0"/>
              <a:t>2/18/2010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983FF9-CE6E-4134-8256-0768741FFF83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A4C61-6662-4365-88B4-37670A6DD99E}" type="datetimeFigureOut">
              <a:rPr lang="en-US" smtClean="0"/>
              <a:t>2/18/2010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55E9E-27F8-401F-A7F7-FF9A01C9FCF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A4C61-6662-4365-88B4-37670A6DD99E}" type="datetimeFigureOut">
              <a:rPr lang="en-US" smtClean="0"/>
              <a:t>2/18/2010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55E9E-27F8-401F-A7F7-FF9A01C9FCF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A4C61-6662-4365-88B4-37670A6DD99E}" type="datetimeFigureOut">
              <a:rPr lang="en-US" smtClean="0"/>
              <a:t>2/18/2010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55E9E-27F8-401F-A7F7-FF9A01C9FCF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A4C61-6662-4365-88B4-37670A6DD99E}" type="datetimeFigureOut">
              <a:rPr lang="en-US" smtClean="0"/>
              <a:t>2/18/2010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55E9E-27F8-401F-A7F7-FF9A01C9FCF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A4C61-6662-4365-88B4-37670A6DD99E}" type="datetimeFigureOut">
              <a:rPr lang="en-US" smtClean="0"/>
              <a:t>2/18/2010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55E9E-27F8-401F-A7F7-FF9A01C9FCF6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A4C61-6662-4365-88B4-37670A6DD99E}" type="datetimeFigureOut">
              <a:rPr lang="en-US" smtClean="0"/>
              <a:t>2/18/2010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55E9E-27F8-401F-A7F7-FF9A01C9FCF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A4C61-6662-4365-88B4-37670A6DD99E}" type="datetimeFigureOut">
              <a:rPr lang="en-US" smtClean="0"/>
              <a:t>2/18/2010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55E9E-27F8-401F-A7F7-FF9A01C9FCF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A4C61-6662-4365-88B4-37670A6DD99E}" type="datetimeFigureOut">
              <a:rPr lang="en-US" smtClean="0"/>
              <a:t>2/18/2010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55E9E-27F8-401F-A7F7-FF9A01C9FCF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A4C61-6662-4365-88B4-37670A6DD99E}" type="datetimeFigureOut">
              <a:rPr lang="en-US" smtClean="0"/>
              <a:t>2/18/2010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55E9E-27F8-401F-A7F7-FF9A01C9FCF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A4C61-6662-4365-88B4-37670A6DD99E}" type="datetimeFigureOut">
              <a:rPr lang="en-US" smtClean="0"/>
              <a:t>2/18/2010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55E9E-27F8-401F-A7F7-FF9A01C9FCF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382A4C61-6662-4365-88B4-37670A6DD99E}" type="datetimeFigureOut">
              <a:rPr lang="en-US" smtClean="0"/>
              <a:t>2/18/2010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DFA55E9E-27F8-401F-A7F7-FF9A01C9FCF6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382A4C61-6662-4365-88B4-37670A6DD99E}" type="datetimeFigureOut">
              <a:rPr lang="en-US" smtClean="0"/>
              <a:t>2/18/2010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DFA55E9E-27F8-401F-A7F7-FF9A01C9FCF6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ZA" dirty="0" smtClean="0"/>
              <a:t>Stellenbosch Symposium/IFLA Presidential Meeting 2010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ZA" sz="1600" dirty="0" smtClean="0"/>
              <a:t>Garry Rosenberg</a:t>
            </a:r>
          </a:p>
          <a:p>
            <a:r>
              <a:rPr lang="en-ZA" sz="1600" dirty="0" smtClean="0"/>
              <a:t>19 February 2010 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African Knowledge Commons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Commons: resource held in common</a:t>
            </a:r>
          </a:p>
          <a:p>
            <a:r>
              <a:rPr lang="en-US" dirty="0" smtClean="0"/>
              <a:t>Outside of capitalist logic</a:t>
            </a:r>
          </a:p>
          <a:p>
            <a:r>
              <a:rPr lang="en-US" dirty="0" smtClean="0"/>
              <a:t>Public funded = public benefit</a:t>
            </a:r>
          </a:p>
          <a:p>
            <a:r>
              <a:rPr lang="en-US" dirty="0" smtClean="0"/>
              <a:t>Dominant copyright regimes not useful for ‘development’</a:t>
            </a:r>
          </a:p>
          <a:p>
            <a:r>
              <a:rPr lang="en-US" dirty="0" smtClean="0"/>
              <a:t>Enable innovative potential of scholarship for Africa</a:t>
            </a:r>
          </a:p>
          <a:p>
            <a:r>
              <a:rPr lang="en-US" dirty="0" smtClean="0"/>
              <a:t>Based on the Access Principle</a:t>
            </a:r>
          </a:p>
          <a:p>
            <a:r>
              <a:rPr lang="en-US" dirty="0" smtClean="0"/>
              <a:t>Symbolic capital remains relevant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ZA" dirty="0" smtClean="0"/>
              <a:t>Thank you!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33222" indent="-514350">
              <a:buFont typeface="+mj-lt"/>
              <a:buAutoNum type="arabicPeriod"/>
            </a:pPr>
            <a:r>
              <a:rPr lang="en-ZA" dirty="0" smtClean="0"/>
              <a:t>The Access Principle</a:t>
            </a:r>
          </a:p>
          <a:p>
            <a:pPr marL="633222" indent="-514350">
              <a:buFont typeface="+mj-lt"/>
              <a:buAutoNum type="arabicPeriod"/>
            </a:pPr>
            <a:r>
              <a:rPr lang="en-ZA" dirty="0" smtClean="0"/>
              <a:t>The Digital Revolution</a:t>
            </a:r>
          </a:p>
          <a:p>
            <a:pPr marL="633222" indent="-514350">
              <a:buFont typeface="+mj-lt"/>
              <a:buAutoNum type="arabicPeriod"/>
            </a:pPr>
            <a:r>
              <a:rPr lang="en-ZA" dirty="0" smtClean="0"/>
              <a:t>Open Access Publishing</a:t>
            </a:r>
          </a:p>
          <a:p>
            <a:pPr marL="633222" indent="-514350">
              <a:buFont typeface="+mj-lt"/>
              <a:buAutoNum type="arabicPeriod"/>
            </a:pPr>
            <a:r>
              <a:rPr lang="en-ZA" dirty="0" smtClean="0"/>
              <a:t>Open Access and the Knowledge Economy</a:t>
            </a:r>
          </a:p>
          <a:p>
            <a:pPr marL="633222" indent="-514350">
              <a:buFont typeface="+mj-lt"/>
              <a:buAutoNum type="arabicPeriod"/>
            </a:pPr>
            <a:endParaRPr lang="en-ZA" dirty="0" smtClean="0"/>
          </a:p>
          <a:p>
            <a:pPr marL="633222" indent="-514350">
              <a:buFont typeface="+mj-lt"/>
              <a:buAutoNum type="arabicPeriod"/>
            </a:pPr>
            <a:endParaRPr lang="en-ZA" dirty="0" smtClean="0"/>
          </a:p>
          <a:p>
            <a:pPr>
              <a:buNone/>
            </a:pPr>
            <a:endParaRPr lang="en-ZA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Access Principle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‘a commitment to scholarship carries with it a responsibility to extend the circulation as far as possible, to all who are interested and all who might profit by it’ (</a:t>
            </a:r>
            <a:r>
              <a:rPr lang="en-US" dirty="0" smtClean="0"/>
              <a:t>Willinsky</a:t>
            </a:r>
            <a:r>
              <a:rPr lang="en-US" dirty="0" smtClean="0"/>
              <a:t>, 2006)</a:t>
            </a:r>
          </a:p>
          <a:p>
            <a:r>
              <a:rPr lang="en-US" dirty="0" smtClean="0"/>
              <a:t>Centuries old principle: Alexandria, mosque libraries, </a:t>
            </a:r>
            <a:r>
              <a:rPr lang="en-US" i="1" dirty="0" smtClean="0"/>
              <a:t>Nature</a:t>
            </a:r>
            <a:r>
              <a:rPr lang="en-US" dirty="0" smtClean="0"/>
              <a:t> etc.</a:t>
            </a:r>
          </a:p>
          <a:p>
            <a:r>
              <a:rPr lang="en-US" dirty="0" smtClean="0"/>
              <a:t>Inherent in the scholarly enterprise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revolution and publishing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‘death of the p-book’?</a:t>
            </a:r>
          </a:p>
          <a:p>
            <a:r>
              <a:rPr lang="en-US" dirty="0" smtClean="0"/>
              <a:t>Four levels impact:</a:t>
            </a:r>
          </a:p>
          <a:p>
            <a:pPr lvl="1"/>
            <a:r>
              <a:rPr lang="en-US" dirty="0" smtClean="0"/>
              <a:t>Operating systems</a:t>
            </a:r>
          </a:p>
          <a:p>
            <a:pPr lvl="1"/>
            <a:r>
              <a:rPr lang="en-US" dirty="0" smtClean="0"/>
              <a:t>Content management</a:t>
            </a:r>
          </a:p>
          <a:p>
            <a:pPr lvl="1"/>
            <a:r>
              <a:rPr lang="en-US" dirty="0" smtClean="0"/>
              <a:t>Marketing and service provision</a:t>
            </a:r>
          </a:p>
          <a:p>
            <a:pPr lvl="1"/>
            <a:r>
              <a:rPr lang="en-US" dirty="0" smtClean="0"/>
              <a:t>Content delivery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Technological Fallacy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en-US" dirty="0" smtClean="0"/>
              <a:t>“technological view of the world, a view that is preoccupied with the latest developments in technology and tends to assume that technology is the pacesetter of social change”</a:t>
            </a:r>
          </a:p>
          <a:p>
            <a:pPr>
              <a:buFontTx/>
              <a:buNone/>
            </a:pPr>
            <a:endParaRPr lang="en-US" dirty="0" smtClean="0"/>
          </a:p>
          <a:p>
            <a:pPr algn="ctr">
              <a:buFontTx/>
              <a:buNone/>
            </a:pPr>
            <a:r>
              <a:rPr lang="en-US" sz="2000" dirty="0" smtClean="0"/>
              <a:t>Thompson (2005)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Access principle in the digital 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Access declining</a:t>
            </a:r>
          </a:p>
          <a:p>
            <a:pPr lvl="1"/>
            <a:r>
              <a:rPr lang="en-US" dirty="0" smtClean="0"/>
              <a:t>Digital control</a:t>
            </a:r>
          </a:p>
          <a:p>
            <a:pPr lvl="1"/>
            <a:r>
              <a:rPr lang="en-US" dirty="0" smtClean="0"/>
              <a:t>Commercialization</a:t>
            </a:r>
          </a:p>
          <a:p>
            <a:pPr lvl="1"/>
            <a:r>
              <a:rPr lang="en-US" dirty="0" smtClean="0"/>
              <a:t>Pricing models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Access Publishing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>
                <a:cs typeface="Times New Roman" pitchFamily="18" charset="0"/>
              </a:rPr>
              <a:t>Public funding = Public benefit</a:t>
            </a:r>
            <a:endParaRPr lang="en-GB" dirty="0" smtClean="0">
              <a:cs typeface="Times New Roman" pitchFamily="18" charset="0"/>
            </a:endParaRPr>
          </a:p>
          <a:p>
            <a:pPr>
              <a:lnSpc>
                <a:spcPct val="90000"/>
              </a:lnSpc>
              <a:buNone/>
            </a:pPr>
            <a:r>
              <a:rPr lang="en-US" dirty="0" smtClean="0">
                <a:cs typeface="Times New Roman" pitchFamily="18" charset="0"/>
              </a:rPr>
              <a:t> </a:t>
            </a:r>
            <a:endParaRPr lang="en-GB" dirty="0" smtClean="0"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dirty="0" smtClean="0">
                <a:cs typeface="Times New Roman" pitchFamily="18" charset="0"/>
              </a:rPr>
              <a:t>Commitment to scholarship = Commitment to dissemination</a:t>
            </a:r>
            <a:endParaRPr lang="en-GB" dirty="0" smtClean="0">
              <a:cs typeface="Times New Roman" pitchFamily="18" charset="0"/>
            </a:endParaRPr>
          </a:p>
          <a:p>
            <a:pPr>
              <a:lnSpc>
                <a:spcPct val="90000"/>
              </a:lnSpc>
              <a:buNone/>
            </a:pPr>
            <a:r>
              <a:rPr lang="en-US" dirty="0" smtClean="0">
                <a:cs typeface="Times New Roman" pitchFamily="18" charset="0"/>
              </a:rPr>
              <a:t> </a:t>
            </a:r>
            <a:endParaRPr lang="en-GB" dirty="0" smtClean="0"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dirty="0" smtClean="0">
                <a:cs typeface="Times New Roman" pitchFamily="18" charset="0"/>
              </a:rPr>
              <a:t>Intellectual property belongs to the ‘commons’ – products you pay for</a:t>
            </a:r>
            <a:endParaRPr lang="en-GB" dirty="0" smtClean="0">
              <a:cs typeface="Times New Roman" pitchFamily="18" charset="0"/>
            </a:endParaRPr>
          </a:p>
          <a:p>
            <a:pPr>
              <a:lnSpc>
                <a:spcPct val="90000"/>
              </a:lnSpc>
              <a:buNone/>
            </a:pPr>
            <a:r>
              <a:rPr lang="en-US" dirty="0" smtClean="0">
                <a:cs typeface="Times New Roman" pitchFamily="18" charset="0"/>
              </a:rPr>
              <a:t> </a:t>
            </a:r>
            <a:endParaRPr lang="en-GB" dirty="0" smtClean="0"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dirty="0" smtClean="0">
                <a:cs typeface="Times New Roman" pitchFamily="18" charset="0"/>
              </a:rPr>
              <a:t>Technologies must be appropriate for the socio-economic context of use</a:t>
            </a:r>
            <a:endParaRPr lang="en-GB" dirty="0" smtClean="0"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sz="3600" dirty="0" smtClean="0"/>
              <a:t>Challenges in Open Access Publishing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/>
              <a:t>It is the new ‘silver bullet’</a:t>
            </a:r>
          </a:p>
          <a:p>
            <a:r>
              <a:rPr lang="en-ZA" dirty="0" smtClean="0"/>
              <a:t>The ‘field of dreams’ phenomena</a:t>
            </a:r>
          </a:p>
          <a:p>
            <a:r>
              <a:rPr lang="en-ZA" dirty="0" smtClean="0"/>
              <a:t>Publishing is no longer confined to the product</a:t>
            </a:r>
          </a:p>
          <a:p>
            <a:r>
              <a:rPr lang="en-ZA" dirty="0" smtClean="0"/>
              <a:t>Attention scarcity and information abundance</a:t>
            </a:r>
          </a:p>
          <a:p>
            <a:r>
              <a:rPr lang="en-ZA" dirty="0" smtClean="0"/>
              <a:t>Information pollution</a:t>
            </a:r>
          </a:p>
          <a:p>
            <a:r>
              <a:rPr lang="en-ZA" dirty="0" smtClean="0"/>
              <a:t>Sustainable business models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sz="3200" dirty="0" smtClean="0"/>
              <a:t>Open Access and the Knowledge Economy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ZA" dirty="0" smtClean="0"/>
              <a:t>Part of the knowledge economy as a sector</a:t>
            </a:r>
          </a:p>
          <a:p>
            <a:r>
              <a:rPr lang="en-ZA" dirty="0" smtClean="0"/>
              <a:t>Provides the material base for a knowledge economy</a:t>
            </a:r>
          </a:p>
          <a:p>
            <a:r>
              <a:rPr lang="en-ZA" dirty="0" smtClean="0"/>
              <a:t>‘Open’ leads to great rates of </a:t>
            </a:r>
            <a:r>
              <a:rPr lang="en-ZA" b="1" dirty="0" smtClean="0"/>
              <a:t>innovation</a:t>
            </a:r>
            <a:r>
              <a:rPr lang="en-ZA" dirty="0" smtClean="0"/>
              <a:t> and </a:t>
            </a:r>
            <a:r>
              <a:rPr lang="en-ZA" b="1" dirty="0" smtClean="0"/>
              <a:t>engagement</a:t>
            </a:r>
          </a:p>
          <a:p>
            <a:r>
              <a:rPr lang="en-ZA" dirty="0" smtClean="0"/>
              <a:t>Opens access to Mode 2 sites of knowledge production</a:t>
            </a:r>
          </a:p>
          <a:p>
            <a:r>
              <a:rPr lang="en-ZA" dirty="0" smtClean="0"/>
              <a:t>Greater economic efficiency, which permits greater local production</a:t>
            </a:r>
          </a:p>
          <a:p>
            <a:pPr>
              <a:buNone/>
            </a:pPr>
            <a:endParaRPr lang="en-ZA" dirty="0" smtClean="0"/>
          </a:p>
          <a:p>
            <a:endParaRPr lang="en-ZA" dirty="0" smtClean="0"/>
          </a:p>
          <a:p>
            <a:pPr>
              <a:buNone/>
            </a:pPr>
            <a:r>
              <a:rPr lang="en-ZA" dirty="0" smtClean="0"/>
              <a:t>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109</TotalTime>
  <Words>301</Words>
  <Application>Microsoft Office PowerPoint</Application>
  <PresentationFormat>On-screen Show (4:3)</PresentationFormat>
  <Paragraphs>63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Module</vt:lpstr>
      <vt:lpstr>Stellenbosch Symposium/IFLA Presidential Meeting 2010</vt:lpstr>
      <vt:lpstr>Overview</vt:lpstr>
      <vt:lpstr>The Access Principle</vt:lpstr>
      <vt:lpstr>Digital revolution and publishing</vt:lpstr>
      <vt:lpstr>Technological Fallacy</vt:lpstr>
      <vt:lpstr>Access principle in the digital age</vt:lpstr>
      <vt:lpstr>Open Access Publishing</vt:lpstr>
      <vt:lpstr>Challenges in Open Access Publishing</vt:lpstr>
      <vt:lpstr>Open Access and the Knowledge Economy</vt:lpstr>
      <vt:lpstr>African Knowledge Commons</vt:lpstr>
      <vt:lpstr>Thank you!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Stellenbosch Symposium/IFLA Presidential Meeting 2010</dc:title>
  <dc:creator>Garry</dc:creator>
  <cp:lastModifiedBy>Garry</cp:lastModifiedBy>
  <cp:revision>13</cp:revision>
  <dcterms:created xsi:type="dcterms:W3CDTF">2010-02-18T13:53:16Z</dcterms:created>
  <dcterms:modified xsi:type="dcterms:W3CDTF">2010-02-18T15:43:05Z</dcterms:modified>
</cp:coreProperties>
</file>