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sldIdLst>
    <p:sldId id="256" r:id="rId2"/>
    <p:sldId id="334" r:id="rId3"/>
    <p:sldId id="276" r:id="rId4"/>
    <p:sldId id="313" r:id="rId5"/>
    <p:sldId id="274" r:id="rId6"/>
    <p:sldId id="335" r:id="rId7"/>
    <p:sldId id="279" r:id="rId8"/>
    <p:sldId id="305" r:id="rId9"/>
    <p:sldId id="314" r:id="rId10"/>
    <p:sldId id="316" r:id="rId11"/>
    <p:sldId id="317" r:id="rId12"/>
    <p:sldId id="280" r:id="rId13"/>
    <p:sldId id="318" r:id="rId14"/>
    <p:sldId id="281" r:id="rId15"/>
    <p:sldId id="320" r:id="rId16"/>
    <p:sldId id="336" r:id="rId17"/>
    <p:sldId id="306" r:id="rId18"/>
    <p:sldId id="322" r:id="rId19"/>
    <p:sldId id="323" r:id="rId20"/>
    <p:sldId id="266" r:id="rId21"/>
    <p:sldId id="324" r:id="rId22"/>
    <p:sldId id="284" r:id="rId23"/>
    <p:sldId id="325" r:id="rId24"/>
    <p:sldId id="326" r:id="rId25"/>
    <p:sldId id="327" r:id="rId26"/>
    <p:sldId id="328" r:id="rId27"/>
    <p:sldId id="337" r:id="rId28"/>
    <p:sldId id="329" r:id="rId29"/>
    <p:sldId id="330" r:id="rId30"/>
    <p:sldId id="289" r:id="rId31"/>
    <p:sldId id="333" r:id="rId32"/>
    <p:sldId id="290" r:id="rId33"/>
    <p:sldId id="291" r:id="rId34"/>
    <p:sldId id="292" r:id="rId35"/>
    <p:sldId id="293" r:id="rId36"/>
    <p:sldId id="294" r:id="rId37"/>
    <p:sldId id="295" r:id="rId38"/>
    <p:sldId id="296" r:id="rId39"/>
    <p:sldId id="297" r:id="rId40"/>
    <p:sldId id="299" r:id="rId41"/>
    <p:sldId id="300" r:id="rId42"/>
    <p:sldId id="308" r:id="rId43"/>
    <p:sldId id="303" r:id="rId44"/>
    <p:sldId id="275" r:id="rId45"/>
    <p:sldId id="338" r:id="rId46"/>
    <p:sldId id="348" r:id="rId47"/>
    <p:sldId id="339" r:id="rId48"/>
    <p:sldId id="340" r:id="rId49"/>
    <p:sldId id="341" r:id="rId50"/>
    <p:sldId id="342" r:id="rId51"/>
    <p:sldId id="343" r:id="rId52"/>
    <p:sldId id="344" r:id="rId53"/>
    <p:sldId id="345" r:id="rId54"/>
    <p:sldId id="346" r:id="rId55"/>
    <p:sldId id="347" r:id="rId56"/>
    <p:sldId id="350" r:id="rId57"/>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76363" cy="511731"/>
          </a:xfrm>
          <a:prstGeom prst="rect">
            <a:avLst/>
          </a:prstGeom>
        </p:spPr>
        <p:txBody>
          <a:bodyPr vert="horz" lIns="99040" tIns="49521" rIns="99040" bIns="49521" rtlCol="0"/>
          <a:lstStyle>
            <a:lvl1pPr algn="l">
              <a:defRPr sz="1300"/>
            </a:lvl1pPr>
          </a:lstStyle>
          <a:p>
            <a:endParaRPr lang="en-ZA"/>
          </a:p>
        </p:txBody>
      </p:sp>
      <p:sp>
        <p:nvSpPr>
          <p:cNvPr id="3" name="Date Placeholder 2"/>
          <p:cNvSpPr>
            <a:spLocks noGrp="1"/>
          </p:cNvSpPr>
          <p:nvPr>
            <p:ph type="dt" idx="1"/>
          </p:nvPr>
        </p:nvSpPr>
        <p:spPr>
          <a:xfrm>
            <a:off x="4021295" y="0"/>
            <a:ext cx="3076363" cy="511731"/>
          </a:xfrm>
          <a:prstGeom prst="rect">
            <a:avLst/>
          </a:prstGeom>
        </p:spPr>
        <p:txBody>
          <a:bodyPr vert="horz" lIns="99040" tIns="49521" rIns="99040" bIns="49521" rtlCol="0"/>
          <a:lstStyle>
            <a:lvl1pPr algn="r">
              <a:defRPr sz="1300"/>
            </a:lvl1pPr>
          </a:lstStyle>
          <a:p>
            <a:fld id="{65AAF124-4D37-4E68-B155-EC1038752D76}" type="datetimeFigureOut">
              <a:rPr lang="en-ZA" smtClean="0"/>
              <a:pPr/>
              <a:t>2010/08/20</a:t>
            </a:fld>
            <a:endParaRPr lang="en-ZA"/>
          </a:p>
        </p:txBody>
      </p:sp>
      <p:sp>
        <p:nvSpPr>
          <p:cNvPr id="4" name="Slide Image Placeholder 3"/>
          <p:cNvSpPr>
            <a:spLocks noGrp="1" noRot="1" noChangeAspect="1"/>
          </p:cNvSpPr>
          <p:nvPr>
            <p:ph type="sldImg" idx="2"/>
          </p:nvPr>
        </p:nvSpPr>
        <p:spPr>
          <a:xfrm>
            <a:off x="992188" y="769938"/>
            <a:ext cx="5114925" cy="3835400"/>
          </a:xfrm>
          <a:prstGeom prst="rect">
            <a:avLst/>
          </a:prstGeom>
          <a:noFill/>
          <a:ln w="12700">
            <a:solidFill>
              <a:prstClr val="black"/>
            </a:solidFill>
          </a:ln>
        </p:spPr>
        <p:txBody>
          <a:bodyPr vert="horz" lIns="99040" tIns="49521" rIns="99040" bIns="49521" rtlCol="0" anchor="ctr"/>
          <a:lstStyle/>
          <a:p>
            <a:endParaRPr lang="en-ZA"/>
          </a:p>
        </p:txBody>
      </p:sp>
      <p:sp>
        <p:nvSpPr>
          <p:cNvPr id="5" name="Notes Placeholder 4"/>
          <p:cNvSpPr>
            <a:spLocks noGrp="1"/>
          </p:cNvSpPr>
          <p:nvPr>
            <p:ph type="body" sz="quarter" idx="3"/>
          </p:nvPr>
        </p:nvSpPr>
        <p:spPr>
          <a:xfrm>
            <a:off x="709931" y="4861442"/>
            <a:ext cx="5679440" cy="4605576"/>
          </a:xfrm>
          <a:prstGeom prst="rect">
            <a:avLst/>
          </a:prstGeom>
        </p:spPr>
        <p:txBody>
          <a:bodyPr vert="horz" lIns="99040" tIns="49521" rIns="99040" bIns="4952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1" y="9721107"/>
            <a:ext cx="3076363" cy="511731"/>
          </a:xfrm>
          <a:prstGeom prst="rect">
            <a:avLst/>
          </a:prstGeom>
        </p:spPr>
        <p:txBody>
          <a:bodyPr vert="horz" lIns="99040" tIns="49521" rIns="99040" bIns="49521" rtlCol="0" anchor="b"/>
          <a:lstStyle>
            <a:lvl1pPr algn="l">
              <a:defRPr sz="1300"/>
            </a:lvl1pPr>
          </a:lstStyle>
          <a:p>
            <a:endParaRPr lang="en-ZA"/>
          </a:p>
        </p:txBody>
      </p:sp>
      <p:sp>
        <p:nvSpPr>
          <p:cNvPr id="7" name="Slide Number Placeholder 6"/>
          <p:cNvSpPr>
            <a:spLocks noGrp="1"/>
          </p:cNvSpPr>
          <p:nvPr>
            <p:ph type="sldNum" sz="quarter" idx="5"/>
          </p:nvPr>
        </p:nvSpPr>
        <p:spPr>
          <a:xfrm>
            <a:off x="4021295" y="9721107"/>
            <a:ext cx="3076363" cy="511731"/>
          </a:xfrm>
          <a:prstGeom prst="rect">
            <a:avLst/>
          </a:prstGeom>
        </p:spPr>
        <p:txBody>
          <a:bodyPr vert="horz" lIns="99040" tIns="49521" rIns="99040" bIns="49521" rtlCol="0" anchor="b"/>
          <a:lstStyle>
            <a:lvl1pPr algn="r">
              <a:defRPr sz="1300"/>
            </a:lvl1pPr>
          </a:lstStyle>
          <a:p>
            <a:fld id="{ECA47CDD-E10B-438C-8E58-A587AC041FD6}" type="slidenum">
              <a:rPr lang="en-ZA" smtClean="0"/>
              <a:pPr/>
              <a:t>‹#›</a:t>
            </a:fld>
            <a:endParaRPr lang="en-Z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smtClean="0"/>
          </a:p>
        </p:txBody>
      </p:sp>
      <p:sp>
        <p:nvSpPr>
          <p:cNvPr id="4" name="Slide Number Placeholder 3"/>
          <p:cNvSpPr>
            <a:spLocks noGrp="1"/>
          </p:cNvSpPr>
          <p:nvPr>
            <p:ph type="sldNum" sz="quarter" idx="10"/>
          </p:nvPr>
        </p:nvSpPr>
        <p:spPr/>
        <p:txBody>
          <a:bodyPr/>
          <a:lstStyle/>
          <a:p>
            <a:fld id="{BBD60F7B-1E7A-47ED-90E6-32C6FDEB0BA0}" type="slidenum">
              <a:rPr lang="en-ZA" smtClean="0"/>
              <a:pPr/>
              <a:t>8</a:t>
            </a:fld>
            <a:endParaRPr lang="en-Z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BBD60F7B-1E7A-47ED-90E6-32C6FDEB0BA0}" type="slidenum">
              <a:rPr lang="en-ZA" smtClean="0"/>
              <a:pPr/>
              <a:t>34</a:t>
            </a:fld>
            <a:endParaRPr lang="en-Z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BBD60F7B-1E7A-47ED-90E6-32C6FDEB0BA0}" type="slidenum">
              <a:rPr lang="en-ZA" smtClean="0"/>
              <a:pPr/>
              <a:t>37</a:t>
            </a:fld>
            <a:endParaRPr lang="en-Z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BBD60F7B-1E7A-47ED-90E6-32C6FDEB0BA0}" type="slidenum">
              <a:rPr lang="en-ZA" smtClean="0"/>
              <a:pPr/>
              <a:t>38</a:t>
            </a:fld>
            <a:endParaRPr lang="en-Z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BBD60F7B-1E7A-47ED-90E6-32C6FDEB0BA0}" type="slidenum">
              <a:rPr lang="en-ZA" smtClean="0"/>
              <a:pPr/>
              <a:t>39</a:t>
            </a:fld>
            <a:endParaRPr lang="en-Z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BBD60F7B-1E7A-47ED-90E6-32C6FDEB0BA0}" type="slidenum">
              <a:rPr lang="en-ZA" smtClean="0"/>
              <a:pPr/>
              <a:t>40</a:t>
            </a:fld>
            <a:endParaRPr lang="en-Z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BBD60F7B-1E7A-47ED-90E6-32C6FDEB0BA0}" type="slidenum">
              <a:rPr lang="en-ZA" smtClean="0"/>
              <a:pPr/>
              <a:t>41</a:t>
            </a:fld>
            <a:endParaRPr lang="en-Z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9938"/>
            <a:ext cx="5114925" cy="3835400"/>
          </a:xfrm>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68E117E0-9C0A-4FE6-920E-BA54CD66FE8D}" type="slidenum">
              <a:rPr lang="en-GB" smtClean="0"/>
              <a:pPr/>
              <a:t>42</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ZA" dirty="0"/>
          </a:p>
        </p:txBody>
      </p:sp>
      <p:sp>
        <p:nvSpPr>
          <p:cNvPr id="4" name="Slide Number Placeholder 3"/>
          <p:cNvSpPr>
            <a:spLocks noGrp="1"/>
          </p:cNvSpPr>
          <p:nvPr>
            <p:ph type="sldNum" sz="quarter" idx="10"/>
          </p:nvPr>
        </p:nvSpPr>
        <p:spPr/>
        <p:txBody>
          <a:bodyPr/>
          <a:lstStyle/>
          <a:p>
            <a:fld id="{ECA47CDD-E10B-438C-8E58-A587AC041FD6}" type="slidenum">
              <a:rPr lang="en-ZA" smtClean="0"/>
              <a:pPr/>
              <a:t>45</a:t>
            </a:fld>
            <a:endParaRPr lang="en-Z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ZA" dirty="0"/>
          </a:p>
        </p:txBody>
      </p:sp>
      <p:sp>
        <p:nvSpPr>
          <p:cNvPr id="4" name="Slide Number Placeholder 3"/>
          <p:cNvSpPr>
            <a:spLocks noGrp="1"/>
          </p:cNvSpPr>
          <p:nvPr>
            <p:ph type="sldNum" sz="quarter" idx="10"/>
          </p:nvPr>
        </p:nvSpPr>
        <p:spPr/>
        <p:txBody>
          <a:bodyPr/>
          <a:lstStyle/>
          <a:p>
            <a:fld id="{ECA47CDD-E10B-438C-8E58-A587AC041FD6}" type="slidenum">
              <a:rPr lang="en-ZA" smtClean="0"/>
              <a:pPr/>
              <a:t>47</a:t>
            </a:fld>
            <a:endParaRPr lang="en-Z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ECA47CDD-E10B-438C-8E58-A587AC041FD6}" type="slidenum">
              <a:rPr lang="en-ZA" smtClean="0"/>
              <a:pPr/>
              <a:t>13</a:t>
            </a:fld>
            <a:endParaRPr lang="en-Z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ECA47CDD-E10B-438C-8E58-A587AC041FD6}" type="slidenum">
              <a:rPr lang="en-ZA" smtClean="0"/>
              <a:pPr/>
              <a:t>14</a:t>
            </a:fld>
            <a:endParaRPr lang="en-Z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ZA" dirty="0"/>
          </a:p>
        </p:txBody>
      </p:sp>
      <p:sp>
        <p:nvSpPr>
          <p:cNvPr id="4" name="Slide Number Placeholder 3"/>
          <p:cNvSpPr>
            <a:spLocks noGrp="1"/>
          </p:cNvSpPr>
          <p:nvPr>
            <p:ph type="sldNum" sz="quarter" idx="10"/>
          </p:nvPr>
        </p:nvSpPr>
        <p:spPr/>
        <p:txBody>
          <a:bodyPr/>
          <a:lstStyle/>
          <a:p>
            <a:fld id="{ECA47CDD-E10B-438C-8E58-A587AC041FD6}" type="slidenum">
              <a:rPr lang="en-ZA" smtClean="0"/>
              <a:pPr/>
              <a:t>15</a:t>
            </a:fld>
            <a:endParaRPr lang="en-Z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ZA" dirty="0"/>
          </a:p>
        </p:txBody>
      </p:sp>
      <p:sp>
        <p:nvSpPr>
          <p:cNvPr id="4" name="Slide Number Placeholder 3"/>
          <p:cNvSpPr>
            <a:spLocks noGrp="1"/>
          </p:cNvSpPr>
          <p:nvPr>
            <p:ph type="sldNum" sz="quarter" idx="10"/>
          </p:nvPr>
        </p:nvSpPr>
        <p:spPr/>
        <p:txBody>
          <a:bodyPr/>
          <a:lstStyle/>
          <a:p>
            <a:fld id="{ECA47CDD-E10B-438C-8E58-A587AC041FD6}" type="slidenum">
              <a:rPr lang="en-ZA" smtClean="0"/>
              <a:pPr/>
              <a:t>16</a:t>
            </a:fld>
            <a:endParaRPr lang="en-Z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9938"/>
            <a:ext cx="5114925" cy="3835400"/>
          </a:xfrm>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147B1C10-BD12-45E1-9799-98B312B29CC2}" type="slidenum">
              <a:rPr lang="en-GB" smtClean="0"/>
              <a:pPr/>
              <a:t>17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276ADE5C-1DC6-4C97-98A3-F0CAC7EB222B}" type="slidenum">
              <a:rPr lang="en-ZA" smtClean="0"/>
              <a:pPr/>
              <a:t>22</a:t>
            </a:fld>
            <a:endParaRPr lang="en-Z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BBD60F7B-1E7A-47ED-90E6-32C6FDEB0BA0}" type="slidenum">
              <a:rPr lang="en-ZA" smtClean="0"/>
              <a:pPr/>
              <a:t>32</a:t>
            </a:fld>
            <a:endParaRPr lang="en-Z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BBD60F7B-1E7A-47ED-90E6-32C6FDEB0BA0}" type="slidenum">
              <a:rPr lang="en-ZA" smtClean="0"/>
              <a:pPr/>
              <a:t>33</a:t>
            </a:fld>
            <a:endParaRPr lang="en-Z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4E7523D3-3082-444D-8476-E3EB1533747E}" type="datetimeFigureOut">
              <a:rPr lang="en-ZA" smtClean="0"/>
              <a:pPr/>
              <a:t>2010/08/20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3C21A5F-386A-4CB3-89E9-96F09049A5D9}" type="slidenum">
              <a:rPr lang="en-ZA" smtClean="0"/>
              <a:pPr/>
              <a:t>‹#›</a:t>
            </a:fld>
            <a:endParaRPr lang="en-ZA"/>
          </a:p>
        </p:txBody>
      </p:sp>
    </p:spTree>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4E7523D3-3082-444D-8476-E3EB1533747E}" type="datetimeFigureOut">
              <a:rPr lang="en-ZA" smtClean="0"/>
              <a:pPr/>
              <a:t>2010/08/20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3C21A5F-386A-4CB3-89E9-96F09049A5D9}" type="slidenum">
              <a:rPr lang="en-ZA" smtClean="0"/>
              <a:pPr/>
              <a:t>‹#›</a:t>
            </a:fld>
            <a:endParaRPr lang="en-ZA"/>
          </a:p>
        </p:txBody>
      </p:sp>
    </p:spTree>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4E7523D3-3082-444D-8476-E3EB1533747E}" type="datetimeFigureOut">
              <a:rPr lang="en-ZA" smtClean="0"/>
              <a:pPr/>
              <a:t>2010/08/20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3C21A5F-386A-4CB3-89E9-96F09049A5D9}" type="slidenum">
              <a:rPr lang="en-ZA" smtClean="0"/>
              <a:pPr/>
              <a:t>‹#›</a:t>
            </a:fld>
            <a:endParaRPr lang="en-ZA"/>
          </a:p>
        </p:txBody>
      </p:sp>
    </p:spTree>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4E7523D3-3082-444D-8476-E3EB1533747E}" type="datetimeFigureOut">
              <a:rPr lang="en-ZA" smtClean="0"/>
              <a:pPr/>
              <a:t>2010/08/20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3C21A5F-386A-4CB3-89E9-96F09049A5D9}" type="slidenum">
              <a:rPr lang="en-ZA" smtClean="0"/>
              <a:pPr/>
              <a:t>‹#›</a:t>
            </a:fld>
            <a:endParaRPr lang="en-ZA"/>
          </a:p>
        </p:txBody>
      </p:sp>
    </p:spTree>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7523D3-3082-444D-8476-E3EB1533747E}" type="datetimeFigureOut">
              <a:rPr lang="en-ZA" smtClean="0"/>
              <a:pPr/>
              <a:t>2010/08/20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3C21A5F-386A-4CB3-89E9-96F09049A5D9}" type="slidenum">
              <a:rPr lang="en-ZA" smtClean="0"/>
              <a:pPr/>
              <a:t>‹#›</a:t>
            </a:fld>
            <a:endParaRPr lang="en-ZA"/>
          </a:p>
        </p:txBody>
      </p:sp>
    </p:spTree>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4E7523D3-3082-444D-8476-E3EB1533747E}" type="datetimeFigureOut">
              <a:rPr lang="en-ZA" smtClean="0"/>
              <a:pPr/>
              <a:t>2010/08/20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C3C21A5F-386A-4CB3-89E9-96F09049A5D9}" type="slidenum">
              <a:rPr lang="en-ZA" smtClean="0"/>
              <a:pPr/>
              <a:t>‹#›</a:t>
            </a:fld>
            <a:endParaRPr lang="en-ZA"/>
          </a:p>
        </p:txBody>
      </p:sp>
    </p:spTree>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4E7523D3-3082-444D-8476-E3EB1533747E}" type="datetimeFigureOut">
              <a:rPr lang="en-ZA" smtClean="0"/>
              <a:pPr/>
              <a:t>2010/08/20</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C3C21A5F-386A-4CB3-89E9-96F09049A5D9}" type="slidenum">
              <a:rPr lang="en-ZA" smtClean="0"/>
              <a:pPr/>
              <a:t>‹#›</a:t>
            </a:fld>
            <a:endParaRPr lang="en-ZA"/>
          </a:p>
        </p:txBody>
      </p:sp>
    </p:spTree>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4E7523D3-3082-444D-8476-E3EB1533747E}" type="datetimeFigureOut">
              <a:rPr lang="en-ZA" smtClean="0"/>
              <a:pPr/>
              <a:t>2010/08/20</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C3C21A5F-386A-4CB3-89E9-96F09049A5D9}" type="slidenum">
              <a:rPr lang="en-ZA" smtClean="0"/>
              <a:pPr/>
              <a:t>‹#›</a:t>
            </a:fld>
            <a:endParaRPr lang="en-ZA"/>
          </a:p>
        </p:txBody>
      </p:sp>
    </p:spTree>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7523D3-3082-444D-8476-E3EB1533747E}" type="datetimeFigureOut">
              <a:rPr lang="en-ZA" smtClean="0"/>
              <a:pPr/>
              <a:t>2010/08/20</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C3C21A5F-386A-4CB3-89E9-96F09049A5D9}" type="slidenum">
              <a:rPr lang="en-ZA" smtClean="0"/>
              <a:pPr/>
              <a:t>‹#›</a:t>
            </a:fld>
            <a:endParaRPr lang="en-ZA"/>
          </a:p>
        </p:txBody>
      </p:sp>
    </p:spTree>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7523D3-3082-444D-8476-E3EB1533747E}" type="datetimeFigureOut">
              <a:rPr lang="en-ZA" smtClean="0"/>
              <a:pPr/>
              <a:t>2010/08/20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C3C21A5F-386A-4CB3-89E9-96F09049A5D9}" type="slidenum">
              <a:rPr lang="en-ZA" smtClean="0"/>
              <a:pPr/>
              <a:t>‹#›</a:t>
            </a:fld>
            <a:endParaRPr lang="en-ZA"/>
          </a:p>
        </p:txBody>
      </p:sp>
    </p:spTree>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7523D3-3082-444D-8476-E3EB1533747E}" type="datetimeFigureOut">
              <a:rPr lang="en-ZA" smtClean="0"/>
              <a:pPr/>
              <a:t>2010/08/20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C3C21A5F-386A-4CB3-89E9-96F09049A5D9}" type="slidenum">
              <a:rPr lang="en-ZA" smtClean="0"/>
              <a:pPr/>
              <a:t>‹#›</a:t>
            </a:fld>
            <a:endParaRPr lang="en-ZA"/>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7523D3-3082-444D-8476-E3EB1533747E}" type="datetimeFigureOut">
              <a:rPr lang="en-ZA" smtClean="0"/>
              <a:pPr/>
              <a:t>2010/08/20</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C21A5F-386A-4CB3-89E9-96F09049A5D9}" type="slidenum">
              <a:rPr lang="en-ZA" smtClean="0"/>
              <a:pPr/>
              <a:t>‹#›</a:t>
            </a:fld>
            <a:endParaRPr lang="en-Z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thruBlk="1"/>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dspace.org/"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arl.org/sparc/author/addendum.s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hyperlink" Target="http://wiki.lib.sun.ac.za/index.php/SUNScholar"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iki.lib.sun.ac.za/index.php/Faculty_of_Economic_and_Management_Sciences/Journal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openreflections.files.wordpress.com/2010/01/open20access-seal.gif" TargetMode="External"/><Relationship Id="rId2" Type="http://schemas.openxmlformats.org/officeDocument/2006/relationships/hyperlink" Target="http://www.earlham.edu/~peters/fos/newsletter/09-02-04.htm" TargetMode="Externa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 Id="rId4" Type="http://schemas.openxmlformats.org/officeDocument/2006/relationships/image" Target="../media/image50.png"/></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 Id="rId4" Type="http://schemas.openxmlformats.org/officeDocument/2006/relationships/image" Target="../media/image53.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55.png"/></Relationships>
</file>

<file path=ppt/slides/_rels/slide3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hyperlink" Target="http://lgimages.s3.amazonaws.com/data/imagemanager/7037/mllerustad.gif" TargetMode="Externa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66.png"/><Relationship Id="rId13" Type="http://schemas.openxmlformats.org/officeDocument/2006/relationships/image" Target="../media/image71.png"/><Relationship Id="rId3" Type="http://schemas.openxmlformats.org/officeDocument/2006/relationships/image" Target="../media/image61.png"/><Relationship Id="rId7" Type="http://schemas.openxmlformats.org/officeDocument/2006/relationships/image" Target="../media/image65.png"/><Relationship Id="rId12" Type="http://schemas.openxmlformats.org/officeDocument/2006/relationships/image" Target="../media/image70.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64.png"/><Relationship Id="rId11" Type="http://schemas.openxmlformats.org/officeDocument/2006/relationships/image" Target="../media/image69.png"/><Relationship Id="rId5" Type="http://schemas.openxmlformats.org/officeDocument/2006/relationships/image" Target="../media/image63.png"/><Relationship Id="rId10" Type="http://schemas.openxmlformats.org/officeDocument/2006/relationships/image" Target="../media/image68.png"/><Relationship Id="rId4" Type="http://schemas.openxmlformats.org/officeDocument/2006/relationships/image" Target="../media/image62.png"/><Relationship Id="rId9" Type="http://schemas.openxmlformats.org/officeDocument/2006/relationships/image" Target="../media/image67.png"/></Relationships>
</file>

<file path=ppt/slides/_rels/slide43.xml.rels><?xml version="1.0" encoding="UTF-8" standalone="yes"?>
<Relationships xmlns="http://schemas.openxmlformats.org/package/2006/relationships"><Relationship Id="rId2" Type="http://schemas.openxmlformats.org/officeDocument/2006/relationships/hyperlink" Target="mailto:ismith@sun.ac.za"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scholar.sun.ac.za/" TargetMode="External"/><Relationship Id="rId2" Type="http://schemas.openxmlformats.org/officeDocument/2006/relationships/image" Target="../media/image72.jpeg"/><Relationship Id="rId1" Type="http://schemas.openxmlformats.org/officeDocument/2006/relationships/slideLayout" Target="../slideLayouts/slideLayout2.xml"/><Relationship Id="rId5" Type="http://schemas.openxmlformats.org/officeDocument/2006/relationships/hyperlink" Target="http://wiki.lib.sun.ac.za/index.php/SUNScholar" TargetMode="External"/><Relationship Id="rId4" Type="http://schemas.openxmlformats.org/officeDocument/2006/relationships/hyperlink" Target="mailto:scholar@sun.ac.za" TargetMode="Externa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hyperlink" Target="http://www.arl.org/newsltr/226/ir.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2276872"/>
            <a:ext cx="8784976" cy="1470025"/>
          </a:xfrm>
        </p:spPr>
        <p:txBody>
          <a:bodyPr>
            <a:normAutofit fontScale="90000"/>
          </a:bodyPr>
          <a:lstStyle/>
          <a:p>
            <a:r>
              <a:rPr lang="en-US" sz="4000" dirty="0" smtClean="0">
                <a:effectLst>
                  <a:outerShdw blurRad="38100" dist="38100" dir="2700000" algn="tl">
                    <a:srgbClr val="000000">
                      <a:alpha val="43137"/>
                    </a:srgbClr>
                  </a:outerShdw>
                </a:effectLst>
              </a:rPr>
              <a:t>Research @ University of Stellenbosch Business School</a:t>
            </a:r>
            <a:r>
              <a:rPr lang="en-US" sz="4000" dirty="0" smtClean="0"/>
              <a:t/>
            </a:r>
            <a:br>
              <a:rPr lang="en-US" sz="4000" dirty="0" smtClean="0"/>
            </a:br>
            <a:r>
              <a:rPr lang="en-US" sz="4000" dirty="0" smtClean="0">
                <a:effectLst>
                  <a:outerShdw blurRad="38100" dist="38100" dir="2700000" algn="tl">
                    <a:srgbClr val="000000">
                      <a:alpha val="43137"/>
                    </a:srgbClr>
                  </a:outerShdw>
                </a:effectLst>
              </a:rPr>
              <a:t> </a:t>
            </a:r>
            <a:r>
              <a:rPr lang="en-US" sz="3600" dirty="0" smtClean="0">
                <a:effectLst>
                  <a:outerShdw blurRad="38100" dist="38100" dir="2700000" algn="tl">
                    <a:srgbClr val="000000">
                      <a:alpha val="43137"/>
                    </a:srgbClr>
                  </a:outerShdw>
                </a:effectLst>
              </a:rPr>
              <a:t>Cited more, Preserved forever</a:t>
            </a:r>
            <a:endParaRPr lang="en-ZA" sz="3600" dirty="0"/>
          </a:p>
        </p:txBody>
      </p:sp>
      <p:sp>
        <p:nvSpPr>
          <p:cNvPr id="5" name="Subtitle 2"/>
          <p:cNvSpPr>
            <a:spLocks noGrp="1"/>
          </p:cNvSpPr>
          <p:nvPr>
            <p:ph type="subTitle" idx="1"/>
          </p:nvPr>
        </p:nvSpPr>
        <p:spPr>
          <a:xfrm>
            <a:off x="323528" y="4581128"/>
            <a:ext cx="8640960" cy="1752600"/>
          </a:xfrm>
        </p:spPr>
        <p:txBody>
          <a:bodyPr>
            <a:normAutofit/>
          </a:bodyPr>
          <a:lstStyle/>
          <a:p>
            <a:r>
              <a:rPr lang="en-US" sz="2400" dirty="0" smtClean="0"/>
              <a:t>Presented to the University of Stellenbosch Business School</a:t>
            </a:r>
            <a:br>
              <a:rPr lang="en-US" sz="2400" dirty="0" smtClean="0"/>
            </a:br>
            <a:r>
              <a:rPr lang="en-US" sz="2400" dirty="0" smtClean="0"/>
              <a:t>19 August 2010</a:t>
            </a:r>
          </a:p>
          <a:p>
            <a:endParaRPr lang="en-US" sz="2400" dirty="0"/>
          </a:p>
          <a:p>
            <a:r>
              <a:rPr lang="en-US" sz="2400" dirty="0" smtClean="0"/>
              <a:t>Ina Smith, Paulette Talliard, </a:t>
            </a:r>
            <a:r>
              <a:rPr lang="en-US" sz="2400" dirty="0" smtClean="0"/>
              <a:t>Hilton Gibson, </a:t>
            </a:r>
            <a:r>
              <a:rPr lang="en-US" sz="2400" dirty="0" err="1" smtClean="0"/>
              <a:t>Henriëtte</a:t>
            </a:r>
            <a:r>
              <a:rPr lang="en-US" sz="2400" dirty="0" smtClean="0"/>
              <a:t> </a:t>
            </a:r>
            <a:r>
              <a:rPr lang="en-US" sz="2400" dirty="0" smtClean="0"/>
              <a:t>Swart</a:t>
            </a:r>
            <a:endParaRPr lang="en-ZA" sz="2400" dirty="0"/>
          </a:p>
        </p:txBody>
      </p:sp>
      <p:pic>
        <p:nvPicPr>
          <p:cNvPr id="3" name="Picture 2"/>
          <p:cNvPicPr>
            <a:picLocks noChangeAspect="1" noChangeArrowheads="1"/>
          </p:cNvPicPr>
          <p:nvPr/>
        </p:nvPicPr>
        <p:blipFill>
          <a:blip r:embed="rId2" cstate="print"/>
          <a:srcRect/>
          <a:stretch>
            <a:fillRect/>
          </a:stretch>
        </p:blipFill>
        <p:spPr bwMode="auto">
          <a:xfrm>
            <a:off x="395536" y="332656"/>
            <a:ext cx="3505200" cy="866775"/>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6588224" y="260648"/>
            <a:ext cx="1762125" cy="942975"/>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251520" y="188640"/>
            <a:ext cx="4987165" cy="3888431"/>
          </a:xfrm>
          <a:prstGeom prst="rect">
            <a:avLst/>
          </a:prstGeom>
          <a:noFill/>
          <a:ln w="9525">
            <a:noFill/>
            <a:miter lim="800000"/>
            <a:headEnd/>
            <a:tailEnd/>
          </a:ln>
        </p:spPr>
      </p:pic>
      <p:pic>
        <p:nvPicPr>
          <p:cNvPr id="4" name="Picture 2"/>
          <p:cNvPicPr>
            <a:picLocks noChangeAspect="1" noChangeArrowheads="1"/>
          </p:cNvPicPr>
          <p:nvPr/>
        </p:nvPicPr>
        <p:blipFill>
          <a:blip r:embed="rId3" cstate="print"/>
          <a:srcRect/>
          <a:stretch>
            <a:fillRect/>
          </a:stretch>
        </p:blipFill>
        <p:spPr bwMode="auto">
          <a:xfrm>
            <a:off x="3851920" y="2636912"/>
            <a:ext cx="4968552" cy="3873918"/>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323528" y="260648"/>
            <a:ext cx="4894810" cy="3816423"/>
          </a:xfrm>
          <a:prstGeom prst="rect">
            <a:avLst/>
          </a:prstGeom>
          <a:noFill/>
          <a:ln w="9525">
            <a:noFill/>
            <a:miter lim="800000"/>
            <a:headEnd/>
            <a:tailEnd/>
          </a:ln>
        </p:spPr>
      </p:pic>
      <p:pic>
        <p:nvPicPr>
          <p:cNvPr id="8195" name="Picture 3"/>
          <p:cNvPicPr>
            <a:picLocks noChangeAspect="1" noChangeArrowheads="1"/>
          </p:cNvPicPr>
          <p:nvPr/>
        </p:nvPicPr>
        <p:blipFill>
          <a:blip r:embed="rId3" cstate="print"/>
          <a:srcRect/>
          <a:stretch>
            <a:fillRect/>
          </a:stretch>
        </p:blipFill>
        <p:spPr bwMode="auto">
          <a:xfrm>
            <a:off x="3635896" y="2854137"/>
            <a:ext cx="5135216" cy="4003863"/>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effectLst>
                  <a:outerShdw blurRad="38100" dist="38100" dir="2700000" algn="tl">
                    <a:srgbClr val="000000">
                      <a:alpha val="43137"/>
                    </a:srgbClr>
                  </a:outerShdw>
                </a:effectLst>
              </a:rPr>
              <a:t>What is </a:t>
            </a:r>
            <a:r>
              <a:rPr lang="en-US" sz="3200" b="1" dirty="0" err="1" smtClean="0">
                <a:effectLst>
                  <a:outerShdw blurRad="38100" dist="38100" dir="2700000" algn="tl">
                    <a:srgbClr val="000000">
                      <a:alpha val="43137"/>
                    </a:srgbClr>
                  </a:outerShdw>
                </a:effectLst>
              </a:rPr>
              <a:t>SUNScholar</a:t>
            </a:r>
            <a:r>
              <a:rPr lang="en-US" sz="3200" b="1" dirty="0" smtClean="0">
                <a:effectLst>
                  <a:outerShdw blurRad="38100" dist="38100" dir="2700000" algn="tl">
                    <a:srgbClr val="000000">
                      <a:alpha val="43137"/>
                    </a:srgbClr>
                  </a:outerShdw>
                </a:effectLst>
              </a:rPr>
              <a:t>? </a:t>
            </a:r>
            <a:br>
              <a:rPr lang="en-US" sz="3200" b="1" dirty="0" smtClean="0">
                <a:effectLst>
                  <a:outerShdw blurRad="38100" dist="38100" dir="2700000" algn="tl">
                    <a:srgbClr val="000000">
                      <a:alpha val="43137"/>
                    </a:srgbClr>
                  </a:outerShdw>
                </a:effectLst>
              </a:rPr>
            </a:br>
            <a:r>
              <a:rPr lang="en-US" sz="2800" b="1" dirty="0" smtClean="0">
                <a:solidFill>
                  <a:srgbClr val="FFC000"/>
                </a:solidFill>
                <a:effectLst>
                  <a:outerShdw blurRad="38100" dist="38100" dir="2700000" algn="tl">
                    <a:srgbClr val="000000">
                      <a:alpha val="43137"/>
                    </a:srgbClr>
                  </a:outerShdw>
                </a:effectLst>
              </a:rPr>
              <a:t>http://scholar.sun.ac.za</a:t>
            </a:r>
            <a:endParaRPr lang="en-ZA" sz="2800" b="1" dirty="0">
              <a:solidFill>
                <a:srgbClr val="FFC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b="1" dirty="0" smtClean="0"/>
              <a:t>Strategic objective </a:t>
            </a:r>
            <a:r>
              <a:rPr lang="en-US" dirty="0" smtClean="0"/>
              <a:t>of library: </a:t>
            </a:r>
            <a:r>
              <a:rPr lang="en-ZA" dirty="0" smtClean="0"/>
              <a:t>Support, develop and contribute to high-level scholarly publication output</a:t>
            </a:r>
            <a:endParaRPr lang="en-US" dirty="0" smtClean="0"/>
          </a:p>
          <a:p>
            <a:r>
              <a:rPr lang="en-US" b="1" dirty="0" smtClean="0"/>
              <a:t>Full text central digital research repository</a:t>
            </a:r>
            <a:r>
              <a:rPr lang="en-US" dirty="0" smtClean="0"/>
              <a:t> of the University of Stellenbosch</a:t>
            </a:r>
          </a:p>
          <a:p>
            <a:r>
              <a:rPr lang="en-US" dirty="0" smtClean="0"/>
              <a:t>Provide </a:t>
            </a:r>
            <a:r>
              <a:rPr lang="en-US" b="1" dirty="0" smtClean="0"/>
              <a:t>open access </a:t>
            </a:r>
            <a:r>
              <a:rPr lang="en-US" dirty="0" smtClean="0"/>
              <a:t>where possible</a:t>
            </a:r>
          </a:p>
          <a:p>
            <a:r>
              <a:rPr lang="en-US" b="1" dirty="0" smtClean="0"/>
              <a:t>Digitally preserve </a:t>
            </a:r>
            <a:r>
              <a:rPr lang="en-US" dirty="0" smtClean="0"/>
              <a:t>research output</a:t>
            </a:r>
          </a:p>
          <a:p>
            <a:endParaRPr lang="en-ZA" dirty="0"/>
          </a:p>
        </p:txBody>
      </p:sp>
      <p:cxnSp>
        <p:nvCxnSpPr>
          <p:cNvPr id="5" name="Straight Connector 4"/>
          <p:cNvCxnSpPr/>
          <p:nvPr/>
        </p:nvCxnSpPr>
        <p:spPr>
          <a:xfrm>
            <a:off x="0" y="1285860"/>
            <a:ext cx="914400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33794" name="Picture 2" descr="http://robynhall.ca/wp-content/uploads/2010/02/logo.png"/>
          <p:cNvPicPr>
            <a:picLocks noChangeAspect="1" noChangeArrowheads="1"/>
          </p:cNvPicPr>
          <p:nvPr/>
        </p:nvPicPr>
        <p:blipFill>
          <a:blip r:embed="rId2" cstate="print"/>
          <a:srcRect/>
          <a:stretch>
            <a:fillRect/>
          </a:stretch>
        </p:blipFill>
        <p:spPr bwMode="auto">
          <a:xfrm>
            <a:off x="7668344" y="188640"/>
            <a:ext cx="720080" cy="1018981"/>
          </a:xfrm>
          <a:prstGeom prst="rect">
            <a:avLst/>
          </a:prstGeom>
          <a:noFill/>
        </p:spPr>
      </p:pic>
    </p:spTree>
  </p:cSld>
  <p:clrMapOvr>
    <a:masterClrMapping/>
  </p:clrMapOvr>
  <p:transition spd="med">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755576" y="1124744"/>
            <a:ext cx="7007424" cy="5463601"/>
          </a:xfrm>
          <a:prstGeom prst="rect">
            <a:avLst/>
          </a:prstGeom>
          <a:noFill/>
          <a:ln w="9525">
            <a:noFill/>
            <a:miter lim="800000"/>
            <a:headEnd/>
            <a:tailEnd/>
          </a:ln>
        </p:spPr>
      </p:pic>
      <p:sp>
        <p:nvSpPr>
          <p:cNvPr id="3" name="TextBox 2"/>
          <p:cNvSpPr txBox="1"/>
          <p:nvPr/>
        </p:nvSpPr>
        <p:spPr>
          <a:xfrm rot="485536">
            <a:off x="5380763" y="2190782"/>
            <a:ext cx="1872208" cy="369332"/>
          </a:xfrm>
          <a:prstGeom prst="rect">
            <a:avLst/>
          </a:prstGeom>
          <a:solidFill>
            <a:schemeClr val="bg1">
              <a:lumMod val="95000"/>
            </a:schemeClr>
          </a:solidFill>
          <a:ln>
            <a:solidFill>
              <a:schemeClr val="accent6">
                <a:lumMod val="75000"/>
              </a:schemeClr>
            </a:solidFill>
          </a:ln>
        </p:spPr>
        <p:txBody>
          <a:bodyPr wrap="square" rtlCol="0">
            <a:spAutoFit/>
          </a:bodyPr>
          <a:lstStyle/>
          <a:p>
            <a:pPr algn="ctr"/>
            <a:r>
              <a:rPr lang="en-US" dirty="0" smtClean="0"/>
              <a:t>907 instances</a:t>
            </a:r>
            <a:endParaRPr lang="en-ZA" dirty="0"/>
          </a:p>
        </p:txBody>
      </p:sp>
      <p:sp>
        <p:nvSpPr>
          <p:cNvPr id="4" name="TextBox 3"/>
          <p:cNvSpPr txBox="1"/>
          <p:nvPr/>
        </p:nvSpPr>
        <p:spPr>
          <a:xfrm>
            <a:off x="2699792" y="332656"/>
            <a:ext cx="4392488" cy="584775"/>
          </a:xfrm>
          <a:prstGeom prst="rect">
            <a:avLst/>
          </a:prstGeom>
          <a:noFill/>
        </p:spPr>
        <p:txBody>
          <a:bodyPr wrap="square" rtlCol="0">
            <a:spAutoFit/>
          </a:bodyPr>
          <a:lstStyle/>
          <a:p>
            <a:r>
              <a:rPr lang="en-US" sz="3200" dirty="0" smtClean="0">
                <a:hlinkClick r:id="rId4"/>
              </a:rPr>
              <a:t>http://dspace.org</a:t>
            </a:r>
            <a:r>
              <a:rPr lang="en-US" sz="3200" dirty="0" smtClean="0"/>
              <a:t> </a:t>
            </a:r>
            <a:endParaRPr lang="en-ZA" sz="3200" dirty="0"/>
          </a:p>
        </p:txBody>
      </p:sp>
    </p:spTree>
  </p:cSld>
  <p:clrMapOvr>
    <a:masterClrMapping/>
  </p:clrMapOvr>
  <p:transition spd="med">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effectLst>
                  <a:outerShdw blurRad="38100" dist="38100" dir="2700000" algn="tl">
                    <a:srgbClr val="000000">
                      <a:alpha val="43137"/>
                    </a:srgbClr>
                  </a:outerShdw>
                </a:effectLst>
              </a:rPr>
              <a:t>Research Output</a:t>
            </a:r>
            <a:endParaRPr lang="en-Z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Primary: </a:t>
            </a:r>
          </a:p>
          <a:p>
            <a:pPr lvl="1"/>
            <a:r>
              <a:rPr lang="en-US" b="1" dirty="0" smtClean="0"/>
              <a:t>Research Articles</a:t>
            </a:r>
            <a:r>
              <a:rPr lang="en-US" dirty="0" smtClean="0"/>
              <a:t>, Chapters in Books, Books, </a:t>
            </a:r>
            <a:r>
              <a:rPr lang="en-US" b="1" dirty="0" smtClean="0"/>
              <a:t>Conference Proceedings, Theses, Dissertations</a:t>
            </a:r>
          </a:p>
          <a:p>
            <a:r>
              <a:rPr lang="en-US" dirty="0" smtClean="0"/>
              <a:t>Secondary: </a:t>
            </a:r>
          </a:p>
          <a:p>
            <a:pPr lvl="1"/>
            <a:r>
              <a:rPr lang="en-US" dirty="0" smtClean="0"/>
              <a:t>Inaugural Addresses, Conference Presentations &amp; Posters, Images, Audio- &amp; Audiovisual Clips, Seminars/Open Lectures, Conferences, Experiments, Data sets, and many more!</a:t>
            </a:r>
            <a:endParaRPr lang="en-ZA" dirty="0"/>
          </a:p>
        </p:txBody>
      </p:sp>
      <p:cxnSp>
        <p:nvCxnSpPr>
          <p:cNvPr id="5" name="Straight Connector 4"/>
          <p:cNvCxnSpPr/>
          <p:nvPr/>
        </p:nvCxnSpPr>
        <p:spPr>
          <a:xfrm>
            <a:off x="0" y="1285860"/>
            <a:ext cx="914400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effectLst>
                  <a:outerShdw blurRad="38100" dist="38100" dir="2700000" algn="tl">
                    <a:srgbClr val="000000">
                      <a:alpha val="43137"/>
                    </a:srgbClr>
                  </a:outerShdw>
                </a:effectLst>
              </a:rPr>
              <a:t>Research Articles</a:t>
            </a:r>
            <a:endParaRPr lang="en-Z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dirty="0" smtClean="0"/>
              <a:t>Clear copyright (</a:t>
            </a:r>
            <a:r>
              <a:rPr lang="en-US" dirty="0" err="1" smtClean="0"/>
              <a:t>SUNScholar</a:t>
            </a:r>
            <a:r>
              <a:rPr lang="en-US" dirty="0" smtClean="0"/>
              <a:t> Office)</a:t>
            </a:r>
          </a:p>
          <a:p>
            <a:pPr lvl="1"/>
            <a:r>
              <a:rPr lang="en-US" dirty="0" smtClean="0"/>
              <a:t>Negotiate pro-actively – 2</a:t>
            </a:r>
            <a:r>
              <a:rPr lang="en-US" baseline="30000" dirty="0" smtClean="0"/>
              <a:t>nd</a:t>
            </a:r>
            <a:r>
              <a:rPr lang="en-US" dirty="0" smtClean="0"/>
              <a:t> copy on </a:t>
            </a:r>
            <a:r>
              <a:rPr lang="en-US" dirty="0" err="1" smtClean="0"/>
              <a:t>SUNScholar</a:t>
            </a:r>
            <a:endParaRPr lang="en-US" dirty="0" smtClean="0"/>
          </a:p>
          <a:p>
            <a:pPr lvl="1"/>
            <a:r>
              <a:rPr lang="en-US" dirty="0" smtClean="0"/>
              <a:t>Add SPARC Addendum: </a:t>
            </a:r>
            <a:r>
              <a:rPr lang="en-US" sz="2400" dirty="0" smtClean="0">
                <a:hlinkClick r:id="rId3"/>
              </a:rPr>
              <a:t>http://www.arl.org/sparc/author/addendum.shtml</a:t>
            </a:r>
            <a:r>
              <a:rPr lang="en-US" sz="2400" dirty="0" smtClean="0"/>
              <a:t> </a:t>
            </a:r>
          </a:p>
          <a:p>
            <a:r>
              <a:rPr lang="en-US" dirty="0" smtClean="0"/>
              <a:t>Digitize</a:t>
            </a:r>
          </a:p>
          <a:p>
            <a:r>
              <a:rPr lang="en-US" dirty="0" smtClean="0"/>
              <a:t>Submit </a:t>
            </a:r>
            <a:r>
              <a:rPr lang="en-US" dirty="0" err="1" smtClean="0"/>
              <a:t>pdf</a:t>
            </a:r>
            <a:r>
              <a:rPr lang="en-US" dirty="0" smtClean="0"/>
              <a:t> file (or using other </a:t>
            </a:r>
            <a:br>
              <a:rPr lang="en-US" dirty="0" smtClean="0"/>
            </a:br>
            <a:r>
              <a:rPr lang="en-US" dirty="0" smtClean="0"/>
              <a:t>open standard) to </a:t>
            </a:r>
            <a:r>
              <a:rPr lang="en-US" dirty="0" err="1" smtClean="0"/>
              <a:t>SUNScholar</a:t>
            </a:r>
            <a:endParaRPr lang="en-US" dirty="0" smtClean="0"/>
          </a:p>
          <a:p>
            <a:r>
              <a:rPr lang="en-US" dirty="0" smtClean="0"/>
              <a:t>More info: </a:t>
            </a:r>
            <a:r>
              <a:rPr lang="en-US" sz="2400" dirty="0" smtClean="0">
                <a:hlinkClick r:id="rId4"/>
              </a:rPr>
              <a:t>http://wiki.lib.sun.ac.za/index.php/SUNScholar</a:t>
            </a:r>
            <a:r>
              <a:rPr lang="en-US" sz="2400" dirty="0" smtClean="0"/>
              <a:t> </a:t>
            </a:r>
            <a:endParaRPr lang="en-ZA" sz="2400" dirty="0"/>
          </a:p>
        </p:txBody>
      </p:sp>
      <p:cxnSp>
        <p:nvCxnSpPr>
          <p:cNvPr id="5" name="Straight Connector 4"/>
          <p:cNvCxnSpPr/>
          <p:nvPr/>
        </p:nvCxnSpPr>
        <p:spPr>
          <a:xfrm>
            <a:off x="0" y="1285860"/>
            <a:ext cx="914400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95234" name="Picture 2"/>
          <p:cNvPicPr>
            <a:picLocks noChangeAspect="1" noChangeArrowheads="1"/>
          </p:cNvPicPr>
          <p:nvPr/>
        </p:nvPicPr>
        <p:blipFill>
          <a:blip r:embed="rId5" cstate="print"/>
          <a:srcRect/>
          <a:stretch>
            <a:fillRect/>
          </a:stretch>
        </p:blipFill>
        <p:spPr bwMode="auto">
          <a:xfrm rot="757538">
            <a:off x="7185137" y="308012"/>
            <a:ext cx="1274739" cy="1649538"/>
          </a:xfrm>
          <a:prstGeom prst="rect">
            <a:avLst/>
          </a:prstGeom>
          <a:noFill/>
          <a:ln w="9525">
            <a:solidFill>
              <a:schemeClr val="accent6">
                <a:lumMod val="75000"/>
              </a:schemeClr>
            </a:solidFill>
            <a:miter lim="800000"/>
            <a:headEnd/>
            <a:tailEnd/>
          </a:ln>
        </p:spPr>
      </p:pic>
    </p:spTree>
  </p:cSld>
  <p:clrMapOvr>
    <a:masterClrMapping/>
  </p:clrMapOvr>
  <p:transition spd="med">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effectLst>
                  <a:outerShdw blurRad="38100" dist="38100" dir="2700000" algn="tl">
                    <a:srgbClr val="000000">
                      <a:alpha val="43137"/>
                    </a:srgbClr>
                  </a:outerShdw>
                </a:effectLst>
              </a:rPr>
              <a:t>Research Articles Action Plan</a:t>
            </a:r>
            <a:endParaRPr lang="en-Z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dirty="0" smtClean="0"/>
              <a:t>Collect full text copies </a:t>
            </a:r>
          </a:p>
          <a:p>
            <a:r>
              <a:rPr lang="en-US" dirty="0" smtClean="0"/>
              <a:t>Compile a list of journal titles</a:t>
            </a:r>
          </a:p>
          <a:p>
            <a:r>
              <a:rPr lang="en-US" dirty="0" smtClean="0"/>
              <a:t>Forward list to </a:t>
            </a:r>
            <a:r>
              <a:rPr lang="en-US" dirty="0" err="1" smtClean="0"/>
              <a:t>SUNScholar</a:t>
            </a:r>
            <a:r>
              <a:rPr lang="en-US" dirty="0" smtClean="0"/>
              <a:t> – copyright clearance</a:t>
            </a:r>
          </a:p>
          <a:p>
            <a:r>
              <a:rPr lang="en-US" dirty="0" smtClean="0"/>
              <a:t>Visit wiki: </a:t>
            </a:r>
            <a:r>
              <a:rPr lang="en-US" sz="1800" dirty="0" smtClean="0">
                <a:hlinkClick r:id="rId3"/>
              </a:rPr>
              <a:t>http://wiki.lib.sun.ac.za/index.php/Faculty_of_Economic_and_Management_Sciences/Journals</a:t>
            </a:r>
            <a:r>
              <a:rPr lang="en-US" sz="1800" dirty="0" smtClean="0"/>
              <a:t> </a:t>
            </a:r>
            <a:endParaRPr lang="en-ZA" sz="2400" dirty="0" smtClean="0"/>
          </a:p>
          <a:p>
            <a:r>
              <a:rPr lang="en-US" dirty="0" smtClean="0"/>
              <a:t>Start submitting to </a:t>
            </a:r>
            <a:r>
              <a:rPr lang="en-US" dirty="0" err="1" smtClean="0"/>
              <a:t>SUNScholar</a:t>
            </a:r>
            <a:endParaRPr lang="en-US" dirty="0" smtClean="0"/>
          </a:p>
        </p:txBody>
      </p:sp>
      <p:cxnSp>
        <p:nvCxnSpPr>
          <p:cNvPr id="5" name="Straight Connector 4"/>
          <p:cNvCxnSpPr/>
          <p:nvPr/>
        </p:nvCxnSpPr>
        <p:spPr>
          <a:xfrm>
            <a:off x="0" y="1285860"/>
            <a:ext cx="914400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cstate="print"/>
          <a:srcRect/>
          <a:stretch>
            <a:fillRect/>
          </a:stretch>
        </p:blipFill>
        <p:spPr bwMode="auto">
          <a:xfrm>
            <a:off x="467544" y="188640"/>
            <a:ext cx="8352928" cy="6512674"/>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effectLst>
                  <a:outerShdw blurRad="38100" dist="38100" dir="2700000" algn="tl">
                    <a:srgbClr val="000000">
                      <a:alpha val="43137"/>
                    </a:srgbClr>
                  </a:outerShdw>
                </a:effectLst>
              </a:rPr>
              <a:t>Workflow</a:t>
            </a:r>
            <a:endParaRPr lang="en-ZA" sz="3200" b="1" dirty="0">
              <a:effectLst>
                <a:outerShdw blurRad="38100" dist="38100" dir="2700000" algn="tl">
                  <a:srgbClr val="000000">
                    <a:alpha val="43137"/>
                  </a:srgbClr>
                </a:outerShdw>
              </a:effectLst>
            </a:endParaRPr>
          </a:p>
        </p:txBody>
      </p:sp>
      <p:sp>
        <p:nvSpPr>
          <p:cNvPr id="6" name="AutoShape 3"/>
          <p:cNvSpPr>
            <a:spLocks noChangeArrowheads="1"/>
          </p:cNvSpPr>
          <p:nvPr/>
        </p:nvSpPr>
        <p:spPr bwMode="auto">
          <a:xfrm>
            <a:off x="3276600" y="1484313"/>
            <a:ext cx="2735263" cy="1079500"/>
          </a:xfrm>
          <a:prstGeom prst="downArrowCallout">
            <a:avLst>
              <a:gd name="adj1" fmla="val 63346"/>
              <a:gd name="adj2" fmla="val 63346"/>
              <a:gd name="adj3" fmla="val 16667"/>
              <a:gd name="adj4" fmla="val 66667"/>
            </a:avLst>
          </a:prstGeom>
          <a:solidFill>
            <a:schemeClr val="accent1"/>
          </a:solidFill>
          <a:ln w="9525">
            <a:solidFill>
              <a:schemeClr val="tx1"/>
            </a:solidFill>
            <a:miter lim="800000"/>
            <a:headEnd/>
            <a:tailEnd/>
          </a:ln>
          <a:effectLst/>
        </p:spPr>
        <p:txBody>
          <a:bodyPr wrap="none" anchor="ctr"/>
          <a:lstStyle/>
          <a:p>
            <a:pPr algn="ctr"/>
            <a:r>
              <a:rPr lang="en-ZA" b="1"/>
              <a:t>Submit item</a:t>
            </a:r>
            <a:endParaRPr lang="en-GB" b="1"/>
          </a:p>
        </p:txBody>
      </p:sp>
      <p:sp>
        <p:nvSpPr>
          <p:cNvPr id="7" name="AutoShape 4"/>
          <p:cNvSpPr>
            <a:spLocks noChangeArrowheads="1"/>
          </p:cNvSpPr>
          <p:nvPr/>
        </p:nvSpPr>
        <p:spPr bwMode="auto">
          <a:xfrm>
            <a:off x="3276600" y="2708275"/>
            <a:ext cx="2735263" cy="1079500"/>
          </a:xfrm>
          <a:prstGeom prst="downArrowCallout">
            <a:avLst>
              <a:gd name="adj1" fmla="val 63346"/>
              <a:gd name="adj2" fmla="val 63346"/>
              <a:gd name="adj3" fmla="val 16667"/>
              <a:gd name="adj4" fmla="val 66667"/>
            </a:avLst>
          </a:prstGeom>
          <a:solidFill>
            <a:schemeClr val="accent1"/>
          </a:solidFill>
          <a:ln w="9525">
            <a:solidFill>
              <a:schemeClr val="tx1"/>
            </a:solidFill>
            <a:prstDash val="dash"/>
            <a:miter lim="800000"/>
            <a:headEnd/>
            <a:tailEnd/>
          </a:ln>
          <a:effectLst/>
        </p:spPr>
        <p:txBody>
          <a:bodyPr wrap="none" anchor="ctr"/>
          <a:lstStyle/>
          <a:p>
            <a:pPr algn="ctr"/>
            <a:r>
              <a:rPr lang="en-ZA" b="1"/>
              <a:t>Review item</a:t>
            </a:r>
            <a:endParaRPr lang="en-GB" b="1"/>
          </a:p>
        </p:txBody>
      </p:sp>
      <p:sp>
        <p:nvSpPr>
          <p:cNvPr id="8" name="AutoShape 5"/>
          <p:cNvSpPr>
            <a:spLocks noChangeArrowheads="1"/>
          </p:cNvSpPr>
          <p:nvPr/>
        </p:nvSpPr>
        <p:spPr bwMode="auto">
          <a:xfrm>
            <a:off x="3276600" y="3933825"/>
            <a:ext cx="2735263" cy="1079500"/>
          </a:xfrm>
          <a:prstGeom prst="downArrowCallout">
            <a:avLst>
              <a:gd name="adj1" fmla="val 63346"/>
              <a:gd name="adj2" fmla="val 63346"/>
              <a:gd name="adj3" fmla="val 16667"/>
              <a:gd name="adj4" fmla="val 66667"/>
            </a:avLst>
          </a:prstGeom>
          <a:solidFill>
            <a:schemeClr val="accent1"/>
          </a:solidFill>
          <a:ln w="9525">
            <a:solidFill>
              <a:schemeClr val="tx1"/>
            </a:solidFill>
            <a:prstDash val="dash"/>
            <a:miter lim="800000"/>
            <a:headEnd/>
            <a:tailEnd/>
          </a:ln>
          <a:effectLst/>
        </p:spPr>
        <p:txBody>
          <a:bodyPr wrap="none" anchor="ctr"/>
          <a:lstStyle/>
          <a:p>
            <a:pPr algn="ctr"/>
            <a:r>
              <a:rPr lang="en-ZA" b="1"/>
              <a:t>Edit metadata</a:t>
            </a:r>
            <a:endParaRPr lang="en-GB" b="1"/>
          </a:p>
        </p:txBody>
      </p:sp>
      <p:sp>
        <p:nvSpPr>
          <p:cNvPr id="9" name="AutoShape 6"/>
          <p:cNvSpPr>
            <a:spLocks noChangeArrowheads="1"/>
          </p:cNvSpPr>
          <p:nvPr/>
        </p:nvSpPr>
        <p:spPr bwMode="auto">
          <a:xfrm>
            <a:off x="3276600" y="5157788"/>
            <a:ext cx="2735263" cy="1079500"/>
          </a:xfrm>
          <a:prstGeom prst="downArrowCallout">
            <a:avLst>
              <a:gd name="adj1" fmla="val 63346"/>
              <a:gd name="adj2" fmla="val 63346"/>
              <a:gd name="adj3" fmla="val 16667"/>
              <a:gd name="adj4" fmla="val 66667"/>
            </a:avLst>
          </a:prstGeom>
          <a:solidFill>
            <a:schemeClr val="accent1"/>
          </a:solidFill>
          <a:ln w="9525">
            <a:solidFill>
              <a:schemeClr val="tx1"/>
            </a:solidFill>
            <a:miter lim="800000"/>
            <a:headEnd/>
            <a:tailEnd/>
          </a:ln>
          <a:effectLst/>
        </p:spPr>
        <p:txBody>
          <a:bodyPr wrap="none" anchor="ctr"/>
          <a:lstStyle/>
          <a:p>
            <a:pPr algn="ctr"/>
            <a:r>
              <a:rPr lang="en-ZA" b="1"/>
              <a:t>Available on IR</a:t>
            </a:r>
            <a:endParaRPr lang="en-GB" b="1"/>
          </a:p>
        </p:txBody>
      </p:sp>
      <p:sp>
        <p:nvSpPr>
          <p:cNvPr id="10" name="Line 7"/>
          <p:cNvSpPr>
            <a:spLocks noChangeShapeType="1"/>
          </p:cNvSpPr>
          <p:nvPr/>
        </p:nvSpPr>
        <p:spPr bwMode="auto">
          <a:xfrm flipH="1">
            <a:off x="6011863" y="1773238"/>
            <a:ext cx="360362" cy="0"/>
          </a:xfrm>
          <a:prstGeom prst="line">
            <a:avLst/>
          </a:prstGeom>
          <a:noFill/>
          <a:ln w="9525">
            <a:solidFill>
              <a:schemeClr val="tx1"/>
            </a:solidFill>
            <a:round/>
            <a:headEnd/>
            <a:tailEnd type="triangle" w="med" len="med"/>
          </a:ln>
          <a:effectLst/>
        </p:spPr>
        <p:txBody>
          <a:bodyPr/>
          <a:lstStyle/>
          <a:p>
            <a:endParaRPr lang="en-ZA"/>
          </a:p>
        </p:txBody>
      </p:sp>
      <p:sp>
        <p:nvSpPr>
          <p:cNvPr id="11" name="Line 8"/>
          <p:cNvSpPr>
            <a:spLocks noChangeShapeType="1"/>
          </p:cNvSpPr>
          <p:nvPr/>
        </p:nvSpPr>
        <p:spPr bwMode="auto">
          <a:xfrm>
            <a:off x="6372225" y="1773238"/>
            <a:ext cx="0" cy="1295400"/>
          </a:xfrm>
          <a:prstGeom prst="line">
            <a:avLst/>
          </a:prstGeom>
          <a:noFill/>
          <a:ln w="9525">
            <a:solidFill>
              <a:schemeClr val="tx1"/>
            </a:solidFill>
            <a:round/>
            <a:headEnd/>
            <a:tailEnd/>
          </a:ln>
          <a:effectLst/>
        </p:spPr>
        <p:txBody>
          <a:bodyPr/>
          <a:lstStyle/>
          <a:p>
            <a:endParaRPr lang="en-ZA"/>
          </a:p>
        </p:txBody>
      </p:sp>
      <p:sp>
        <p:nvSpPr>
          <p:cNvPr id="12" name="Line 9"/>
          <p:cNvSpPr>
            <a:spLocks noChangeShapeType="1"/>
          </p:cNvSpPr>
          <p:nvPr/>
        </p:nvSpPr>
        <p:spPr bwMode="auto">
          <a:xfrm flipH="1">
            <a:off x="6011863" y="3068638"/>
            <a:ext cx="360362" cy="0"/>
          </a:xfrm>
          <a:prstGeom prst="line">
            <a:avLst/>
          </a:prstGeom>
          <a:noFill/>
          <a:ln w="9525">
            <a:solidFill>
              <a:schemeClr val="tx1"/>
            </a:solidFill>
            <a:round/>
            <a:headEnd/>
            <a:tailEnd/>
          </a:ln>
          <a:effectLst/>
        </p:spPr>
        <p:txBody>
          <a:bodyPr/>
          <a:lstStyle/>
          <a:p>
            <a:endParaRPr lang="en-ZA"/>
          </a:p>
        </p:txBody>
      </p:sp>
      <p:sp>
        <p:nvSpPr>
          <p:cNvPr id="13" name="Text Box 10"/>
          <p:cNvSpPr txBox="1">
            <a:spLocks noChangeArrowheads="1"/>
          </p:cNvSpPr>
          <p:nvPr/>
        </p:nvSpPr>
        <p:spPr bwMode="auto">
          <a:xfrm rot="16200000">
            <a:off x="5841207" y="2232819"/>
            <a:ext cx="792162" cy="304800"/>
          </a:xfrm>
          <a:prstGeom prst="rect">
            <a:avLst/>
          </a:prstGeom>
          <a:noFill/>
          <a:ln w="9525">
            <a:noFill/>
            <a:miter lim="800000"/>
            <a:headEnd/>
            <a:tailEnd/>
          </a:ln>
          <a:effectLst/>
        </p:spPr>
        <p:txBody>
          <a:bodyPr>
            <a:spAutoFit/>
          </a:bodyPr>
          <a:lstStyle/>
          <a:p>
            <a:pPr>
              <a:spcBef>
                <a:spcPct val="50000"/>
              </a:spcBef>
            </a:pPr>
            <a:r>
              <a:rPr lang="en-ZA" sz="1400"/>
              <a:t>Reject</a:t>
            </a:r>
            <a:endParaRPr lang="en-GB" sz="1400"/>
          </a:p>
        </p:txBody>
      </p:sp>
      <p:sp>
        <p:nvSpPr>
          <p:cNvPr id="14" name="Line 11"/>
          <p:cNvSpPr>
            <a:spLocks noChangeShapeType="1"/>
          </p:cNvSpPr>
          <p:nvPr/>
        </p:nvSpPr>
        <p:spPr bwMode="auto">
          <a:xfrm flipV="1">
            <a:off x="6659563" y="1628775"/>
            <a:ext cx="0" cy="3887788"/>
          </a:xfrm>
          <a:prstGeom prst="line">
            <a:avLst/>
          </a:prstGeom>
          <a:noFill/>
          <a:ln w="9525">
            <a:solidFill>
              <a:schemeClr val="tx1"/>
            </a:solidFill>
            <a:round/>
            <a:headEnd/>
            <a:tailEnd/>
          </a:ln>
          <a:effectLst/>
        </p:spPr>
        <p:txBody>
          <a:bodyPr/>
          <a:lstStyle/>
          <a:p>
            <a:endParaRPr lang="en-ZA"/>
          </a:p>
        </p:txBody>
      </p:sp>
      <p:sp>
        <p:nvSpPr>
          <p:cNvPr id="15" name="Line 12"/>
          <p:cNvSpPr>
            <a:spLocks noChangeShapeType="1"/>
          </p:cNvSpPr>
          <p:nvPr/>
        </p:nvSpPr>
        <p:spPr bwMode="auto">
          <a:xfrm flipH="1">
            <a:off x="6011863" y="1628775"/>
            <a:ext cx="647700" cy="0"/>
          </a:xfrm>
          <a:prstGeom prst="line">
            <a:avLst/>
          </a:prstGeom>
          <a:noFill/>
          <a:ln w="9525">
            <a:solidFill>
              <a:schemeClr val="tx1"/>
            </a:solidFill>
            <a:round/>
            <a:headEnd/>
            <a:tailEnd type="triangle" w="med" len="med"/>
          </a:ln>
          <a:effectLst/>
        </p:spPr>
        <p:txBody>
          <a:bodyPr/>
          <a:lstStyle/>
          <a:p>
            <a:endParaRPr lang="en-ZA"/>
          </a:p>
        </p:txBody>
      </p:sp>
      <p:sp>
        <p:nvSpPr>
          <p:cNvPr id="16" name="Line 13"/>
          <p:cNvSpPr>
            <a:spLocks noChangeShapeType="1"/>
          </p:cNvSpPr>
          <p:nvPr/>
        </p:nvSpPr>
        <p:spPr bwMode="auto">
          <a:xfrm flipH="1">
            <a:off x="6011863" y="5516563"/>
            <a:ext cx="647700" cy="0"/>
          </a:xfrm>
          <a:prstGeom prst="line">
            <a:avLst/>
          </a:prstGeom>
          <a:noFill/>
          <a:ln w="9525">
            <a:solidFill>
              <a:schemeClr val="tx1"/>
            </a:solidFill>
            <a:round/>
            <a:headEnd/>
            <a:tailEnd/>
          </a:ln>
          <a:effectLst/>
        </p:spPr>
        <p:txBody>
          <a:bodyPr/>
          <a:lstStyle/>
          <a:p>
            <a:endParaRPr lang="en-ZA"/>
          </a:p>
        </p:txBody>
      </p:sp>
      <p:sp>
        <p:nvSpPr>
          <p:cNvPr id="17" name="Text Box 14"/>
          <p:cNvSpPr txBox="1">
            <a:spLocks noChangeArrowheads="1"/>
          </p:cNvSpPr>
          <p:nvPr/>
        </p:nvSpPr>
        <p:spPr bwMode="auto">
          <a:xfrm rot="16200000">
            <a:off x="4956175" y="3405188"/>
            <a:ext cx="4032250" cy="336550"/>
          </a:xfrm>
          <a:prstGeom prst="rect">
            <a:avLst/>
          </a:prstGeom>
          <a:noFill/>
          <a:ln w="9525">
            <a:noFill/>
            <a:miter lim="800000"/>
            <a:headEnd/>
            <a:tailEnd/>
          </a:ln>
          <a:effectLst/>
        </p:spPr>
        <p:txBody>
          <a:bodyPr>
            <a:spAutoFit/>
          </a:bodyPr>
          <a:lstStyle/>
          <a:p>
            <a:pPr>
              <a:spcBef>
                <a:spcPct val="50000"/>
              </a:spcBef>
            </a:pPr>
            <a:r>
              <a:rPr lang="en-ZA" sz="1600"/>
              <a:t>Notification to Submitter &amp; Subscribers</a:t>
            </a:r>
            <a:endParaRPr lang="en-GB" sz="1600"/>
          </a:p>
        </p:txBody>
      </p:sp>
      <p:cxnSp>
        <p:nvCxnSpPr>
          <p:cNvPr id="18" name="Straight Connector 17"/>
          <p:cNvCxnSpPr/>
          <p:nvPr/>
        </p:nvCxnSpPr>
        <p:spPr>
          <a:xfrm>
            <a:off x="0" y="1285860"/>
            <a:ext cx="914400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ZA" dirty="0"/>
          </a:p>
        </p:txBody>
      </p:sp>
      <p:pic>
        <p:nvPicPr>
          <p:cNvPr id="4" name="Picture 1"/>
          <p:cNvPicPr>
            <a:picLocks noChangeAspect="1" noChangeArrowheads="1"/>
          </p:cNvPicPr>
          <p:nvPr/>
        </p:nvPicPr>
        <p:blipFill>
          <a:blip r:embed="rId2" cstate="print"/>
          <a:srcRect/>
          <a:stretch>
            <a:fillRect/>
          </a:stretch>
        </p:blipFill>
        <p:spPr bwMode="auto">
          <a:xfrm>
            <a:off x="214282" y="1285860"/>
            <a:ext cx="2382221" cy="1857388"/>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1285852" y="1857364"/>
            <a:ext cx="2476432" cy="1930843"/>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a:stretch>
            <a:fillRect/>
          </a:stretch>
        </p:blipFill>
        <p:spPr bwMode="auto">
          <a:xfrm>
            <a:off x="2500298" y="2428868"/>
            <a:ext cx="2452662" cy="1912310"/>
          </a:xfrm>
          <a:prstGeom prst="rect">
            <a:avLst/>
          </a:prstGeom>
          <a:noFill/>
          <a:ln w="9525">
            <a:noFill/>
            <a:miter lim="800000"/>
            <a:headEnd/>
            <a:tailEnd/>
          </a:ln>
        </p:spPr>
      </p:pic>
      <p:pic>
        <p:nvPicPr>
          <p:cNvPr id="7" name="Picture 4"/>
          <p:cNvPicPr>
            <a:picLocks noChangeAspect="1" noChangeArrowheads="1"/>
          </p:cNvPicPr>
          <p:nvPr/>
        </p:nvPicPr>
        <p:blipFill>
          <a:blip r:embed="rId5" cstate="print"/>
          <a:srcRect/>
          <a:stretch>
            <a:fillRect/>
          </a:stretch>
        </p:blipFill>
        <p:spPr bwMode="auto">
          <a:xfrm>
            <a:off x="3357554" y="3071810"/>
            <a:ext cx="2714644" cy="2116574"/>
          </a:xfrm>
          <a:prstGeom prst="rect">
            <a:avLst/>
          </a:prstGeom>
          <a:noFill/>
          <a:ln w="9525">
            <a:noFill/>
            <a:miter lim="800000"/>
            <a:headEnd/>
            <a:tailEnd/>
          </a:ln>
        </p:spPr>
      </p:pic>
      <p:pic>
        <p:nvPicPr>
          <p:cNvPr id="8" name="Picture 5"/>
          <p:cNvPicPr>
            <a:picLocks noChangeAspect="1" noChangeArrowheads="1"/>
          </p:cNvPicPr>
          <p:nvPr/>
        </p:nvPicPr>
        <p:blipFill>
          <a:blip r:embed="rId6" cstate="print"/>
          <a:srcRect/>
          <a:stretch>
            <a:fillRect/>
          </a:stretch>
        </p:blipFill>
        <p:spPr bwMode="auto">
          <a:xfrm>
            <a:off x="4643438" y="3993248"/>
            <a:ext cx="2833622" cy="2209339"/>
          </a:xfrm>
          <a:prstGeom prst="rect">
            <a:avLst/>
          </a:prstGeom>
          <a:noFill/>
          <a:ln w="9525">
            <a:noFill/>
            <a:miter lim="800000"/>
            <a:headEnd/>
            <a:tailEnd/>
          </a:ln>
        </p:spPr>
      </p:pic>
      <p:sp>
        <p:nvSpPr>
          <p:cNvPr id="9" name="Oval 8"/>
          <p:cNvSpPr/>
          <p:nvPr/>
        </p:nvSpPr>
        <p:spPr>
          <a:xfrm>
            <a:off x="2627784" y="1268760"/>
            <a:ext cx="714380"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ZA" dirty="0"/>
          </a:p>
        </p:txBody>
      </p:sp>
      <p:sp>
        <p:nvSpPr>
          <p:cNvPr id="10" name="Oval 9"/>
          <p:cNvSpPr/>
          <p:nvPr/>
        </p:nvSpPr>
        <p:spPr>
          <a:xfrm>
            <a:off x="3995936" y="1772816"/>
            <a:ext cx="714380"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ZA" dirty="0"/>
          </a:p>
        </p:txBody>
      </p:sp>
      <p:sp>
        <p:nvSpPr>
          <p:cNvPr id="11" name="Oval 10"/>
          <p:cNvSpPr/>
          <p:nvPr/>
        </p:nvSpPr>
        <p:spPr>
          <a:xfrm>
            <a:off x="5143504" y="2428868"/>
            <a:ext cx="714380"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endParaRPr lang="en-ZA" dirty="0"/>
          </a:p>
        </p:txBody>
      </p:sp>
      <p:sp>
        <p:nvSpPr>
          <p:cNvPr id="12" name="Oval 11"/>
          <p:cNvSpPr/>
          <p:nvPr/>
        </p:nvSpPr>
        <p:spPr>
          <a:xfrm>
            <a:off x="6143636" y="3286124"/>
            <a:ext cx="714380"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a:t>
            </a:r>
            <a:endParaRPr lang="en-ZA" dirty="0"/>
          </a:p>
        </p:txBody>
      </p:sp>
      <p:sp>
        <p:nvSpPr>
          <p:cNvPr id="13" name="Oval 12"/>
          <p:cNvSpPr/>
          <p:nvPr/>
        </p:nvSpPr>
        <p:spPr>
          <a:xfrm>
            <a:off x="7572396" y="4214818"/>
            <a:ext cx="714380"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ZA" dirty="0"/>
          </a:p>
        </p:txBody>
      </p:sp>
      <p:sp>
        <p:nvSpPr>
          <p:cNvPr id="14"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Submission Process</a:t>
            </a:r>
            <a:endParaRPr kumimoji="0" lang="en-ZA"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endParaRPr>
          </a:p>
        </p:txBody>
      </p:sp>
      <p:cxnSp>
        <p:nvCxnSpPr>
          <p:cNvPr id="16" name="Straight Connector 15"/>
          <p:cNvCxnSpPr/>
          <p:nvPr/>
        </p:nvCxnSpPr>
        <p:spPr>
          <a:xfrm>
            <a:off x="0" y="1196752"/>
            <a:ext cx="914400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2052" name="Picture 4"/>
          <p:cNvPicPr>
            <a:picLocks noChangeAspect="1" noChangeArrowheads="1"/>
          </p:cNvPicPr>
          <p:nvPr/>
        </p:nvPicPr>
        <p:blipFill>
          <a:blip r:embed="rId2" cstate="print"/>
          <a:srcRect/>
          <a:stretch>
            <a:fillRect/>
          </a:stretch>
        </p:blipFill>
        <p:spPr bwMode="auto">
          <a:xfrm>
            <a:off x="179512" y="476672"/>
            <a:ext cx="8484752" cy="6120680"/>
          </a:xfrm>
          <a:prstGeom prst="rect">
            <a:avLst/>
          </a:prstGeom>
          <a:noFill/>
          <a:ln w="9525">
            <a:noFill/>
            <a:miter lim="800000"/>
            <a:headEnd/>
            <a:tailEnd/>
          </a:ln>
        </p:spPr>
      </p:pic>
    </p:spTree>
  </p:cSld>
  <p:clrMapOvr>
    <a:masterClrMapping/>
  </p:clrMapOvr>
  <p:transition spd="med">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p:cNvPicPr>
            <a:picLocks noChangeAspect="1" noChangeArrowheads="1"/>
          </p:cNvPicPr>
          <p:nvPr/>
        </p:nvPicPr>
        <p:blipFill>
          <a:blip r:embed="rId2" cstate="print"/>
          <a:srcRect/>
          <a:stretch>
            <a:fillRect/>
          </a:stretch>
        </p:blipFill>
        <p:spPr bwMode="auto">
          <a:xfrm>
            <a:off x="1475656" y="3573016"/>
            <a:ext cx="5904656" cy="2929737"/>
          </a:xfrm>
          <a:prstGeom prst="rect">
            <a:avLst/>
          </a:prstGeom>
          <a:noFill/>
          <a:ln w="9525">
            <a:solidFill>
              <a:srgbClr val="C00000"/>
            </a:solidFill>
            <a:miter lim="800000"/>
            <a:headEnd/>
            <a:tailEnd/>
          </a:ln>
        </p:spPr>
      </p:pic>
      <p:pic>
        <p:nvPicPr>
          <p:cNvPr id="10245" name="Picture 5"/>
          <p:cNvPicPr>
            <a:picLocks noChangeAspect="1" noChangeArrowheads="1"/>
          </p:cNvPicPr>
          <p:nvPr/>
        </p:nvPicPr>
        <p:blipFill>
          <a:blip r:embed="rId3" cstate="print"/>
          <a:srcRect/>
          <a:stretch>
            <a:fillRect/>
          </a:stretch>
        </p:blipFill>
        <p:spPr bwMode="auto">
          <a:xfrm>
            <a:off x="1475656" y="116632"/>
            <a:ext cx="5842350" cy="3334116"/>
          </a:xfrm>
          <a:prstGeom prst="rect">
            <a:avLst/>
          </a:prstGeom>
          <a:noFill/>
          <a:ln w="9525">
            <a:solidFill>
              <a:srgbClr val="C00000"/>
            </a:solidFill>
            <a:miter lim="800000"/>
            <a:headEnd/>
            <a:tailEnd/>
          </a:ln>
        </p:spPr>
      </p:pic>
      <p:sp>
        <p:nvSpPr>
          <p:cNvPr id="4" name="Rectangular Callout 3"/>
          <p:cNvSpPr/>
          <p:nvPr/>
        </p:nvSpPr>
        <p:spPr>
          <a:xfrm>
            <a:off x="6286512" y="1428736"/>
            <a:ext cx="2428892" cy="1071570"/>
          </a:xfrm>
          <a:prstGeom prst="wedgeRectCallout">
            <a:avLst>
              <a:gd name="adj1" fmla="val -87160"/>
              <a:gd name="adj2" fmla="val 806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Links to items on </a:t>
            </a:r>
            <a:r>
              <a:rPr lang="en-US" dirty="0" err="1" smtClean="0"/>
              <a:t>SUNScholar</a:t>
            </a:r>
            <a:endParaRPr lang="en-ZA" dirty="0"/>
          </a:p>
        </p:txBody>
      </p:sp>
      <p:sp>
        <p:nvSpPr>
          <p:cNvPr id="5" name="Rectangular Callout 4"/>
          <p:cNvSpPr/>
          <p:nvPr/>
        </p:nvSpPr>
        <p:spPr>
          <a:xfrm>
            <a:off x="5000628" y="4143380"/>
            <a:ext cx="2428892" cy="1071570"/>
          </a:xfrm>
          <a:prstGeom prst="wedgeRectCallout">
            <a:avLst>
              <a:gd name="adj1" fmla="val -87160"/>
              <a:gd name="adj2" fmla="val 806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Links to Collections /search on </a:t>
            </a:r>
            <a:r>
              <a:rPr lang="en-US" dirty="0" err="1" smtClean="0"/>
              <a:t>SUNScholar</a:t>
            </a:r>
            <a:endParaRPr lang="en-ZA" dirty="0"/>
          </a:p>
        </p:txBody>
      </p:sp>
    </p:spTree>
  </p:cSld>
  <p:clrMapOvr>
    <a:masterClrMapping/>
  </p:clrMapOvr>
  <p:transition spd="med">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74638"/>
            <a:ext cx="8229600" cy="11430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Links from web page </a:t>
            </a:r>
            <a:r>
              <a:rPr kumimoji="0" lang="en-US" sz="2800" b="1" i="0"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to full text on </a:t>
            </a:r>
            <a:r>
              <a:rPr kumimoji="0" lang="en-US" sz="2800" b="1" i="0" u="none" strike="noStrike" kern="1200" cap="none" spc="0" normalizeH="0" noProof="0" dirty="0" err="1" smtClean="0">
                <a:ln>
                  <a:noFill/>
                </a:ln>
                <a:solidFill>
                  <a:schemeClr val="tx1"/>
                </a:solidFill>
                <a:effectLst>
                  <a:outerShdw blurRad="38100" dist="38100" dir="2700000" algn="tl">
                    <a:srgbClr val="000000">
                      <a:alpha val="43137"/>
                    </a:srgbClr>
                  </a:outerShdw>
                </a:effectLst>
                <a:uLnTx/>
                <a:uFillTx/>
                <a:latin typeface="+mj-lt"/>
                <a:ea typeface="+mj-ea"/>
                <a:cs typeface="+mj-cs"/>
              </a:rPr>
              <a:t>SUNScholar</a:t>
            </a:r>
            <a:endParaRPr kumimoji="0" lang="en-ZA" sz="28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j-lt"/>
              <a:ea typeface="+mj-ea"/>
              <a:cs typeface="+mj-cs"/>
            </a:endParaRPr>
          </a:p>
        </p:txBody>
      </p:sp>
      <p:pic>
        <p:nvPicPr>
          <p:cNvPr id="11266" name="Picture 2"/>
          <p:cNvPicPr>
            <a:picLocks noChangeAspect="1" noChangeArrowheads="1"/>
          </p:cNvPicPr>
          <p:nvPr/>
        </p:nvPicPr>
        <p:blipFill>
          <a:blip r:embed="rId2" cstate="print"/>
          <a:srcRect/>
          <a:stretch>
            <a:fillRect/>
          </a:stretch>
        </p:blipFill>
        <p:spPr bwMode="auto">
          <a:xfrm>
            <a:off x="2267744" y="1772816"/>
            <a:ext cx="6080844" cy="4741158"/>
          </a:xfrm>
          <a:prstGeom prst="rect">
            <a:avLst/>
          </a:prstGeom>
          <a:noFill/>
          <a:ln w="9525">
            <a:noFill/>
            <a:miter lim="800000"/>
            <a:headEnd/>
            <a:tailEnd/>
          </a:ln>
        </p:spPr>
      </p:pic>
      <p:pic>
        <p:nvPicPr>
          <p:cNvPr id="4" name="Picture 2"/>
          <p:cNvPicPr>
            <a:picLocks noChangeAspect="1" noChangeArrowheads="1"/>
          </p:cNvPicPr>
          <p:nvPr/>
        </p:nvPicPr>
        <p:blipFill>
          <a:blip r:embed="rId3" cstate="print"/>
          <a:srcRect/>
          <a:stretch>
            <a:fillRect/>
          </a:stretch>
        </p:blipFill>
        <p:spPr bwMode="auto">
          <a:xfrm>
            <a:off x="395536" y="4077072"/>
            <a:ext cx="2828925" cy="2266950"/>
          </a:xfrm>
          <a:prstGeom prst="rect">
            <a:avLst/>
          </a:prstGeom>
          <a:noFill/>
          <a:ln w="9525">
            <a:solidFill>
              <a:srgbClr val="C00000"/>
            </a:solidFill>
            <a:miter lim="800000"/>
            <a:headEnd/>
            <a:tailEnd/>
          </a:ln>
        </p:spPr>
      </p:pic>
      <p:cxnSp>
        <p:nvCxnSpPr>
          <p:cNvPr id="7" name="Straight Arrow Connector 6"/>
          <p:cNvCxnSpPr/>
          <p:nvPr/>
        </p:nvCxnSpPr>
        <p:spPr>
          <a:xfrm rot="10800000" flipV="1">
            <a:off x="5652120" y="3068960"/>
            <a:ext cx="1008112" cy="504056"/>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0" y="980728"/>
            <a:ext cx="914400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pPr algn="l"/>
            <a:r>
              <a:rPr lang="en-US" sz="3200" b="1" dirty="0" smtClean="0">
                <a:effectLst>
                  <a:outerShdw blurRad="38100" dist="38100" dir="2700000" algn="tl">
                    <a:srgbClr val="000000">
                      <a:alpha val="43137"/>
                    </a:srgbClr>
                  </a:outerShdw>
                </a:effectLst>
              </a:rPr>
              <a:t>Research Output</a:t>
            </a:r>
            <a:endParaRPr lang="en-ZA" sz="3200" b="1" dirty="0">
              <a:effectLst>
                <a:outerShdw blurRad="38100" dist="38100" dir="2700000" algn="tl">
                  <a:srgbClr val="000000">
                    <a:alpha val="43137"/>
                  </a:srgbClr>
                </a:outerShdw>
              </a:effectLst>
            </a:endParaRPr>
          </a:p>
        </p:txBody>
      </p:sp>
      <p:pic>
        <p:nvPicPr>
          <p:cNvPr id="8194" name="Picture 2"/>
          <p:cNvPicPr>
            <a:picLocks noChangeAspect="1" noChangeArrowheads="1"/>
          </p:cNvPicPr>
          <p:nvPr/>
        </p:nvPicPr>
        <p:blipFill>
          <a:blip r:embed="rId3" cstate="print"/>
          <a:srcRect/>
          <a:stretch>
            <a:fillRect/>
          </a:stretch>
        </p:blipFill>
        <p:spPr bwMode="auto">
          <a:xfrm>
            <a:off x="714348" y="2285992"/>
            <a:ext cx="2473765" cy="3199474"/>
          </a:xfrm>
          <a:prstGeom prst="rect">
            <a:avLst/>
          </a:prstGeom>
          <a:noFill/>
          <a:ln w="9525">
            <a:solidFill>
              <a:schemeClr val="tx2">
                <a:lumMod val="60000"/>
                <a:lumOff val="40000"/>
              </a:schemeClr>
            </a:solidFill>
            <a:miter lim="800000"/>
            <a:headEnd/>
            <a:tailEnd/>
          </a:ln>
        </p:spPr>
      </p:pic>
      <p:pic>
        <p:nvPicPr>
          <p:cNvPr id="7" name="Picture 2"/>
          <p:cNvPicPr>
            <a:picLocks noChangeAspect="1" noChangeArrowheads="1"/>
          </p:cNvPicPr>
          <p:nvPr/>
        </p:nvPicPr>
        <p:blipFill>
          <a:blip r:embed="rId4" cstate="print"/>
          <a:srcRect/>
          <a:stretch>
            <a:fillRect/>
          </a:stretch>
        </p:blipFill>
        <p:spPr bwMode="auto">
          <a:xfrm>
            <a:off x="5148064" y="2420888"/>
            <a:ext cx="3710278" cy="2173918"/>
          </a:xfrm>
          <a:prstGeom prst="rect">
            <a:avLst/>
          </a:prstGeom>
          <a:noFill/>
          <a:ln w="9525">
            <a:solidFill>
              <a:schemeClr val="tx2">
                <a:lumMod val="60000"/>
                <a:lumOff val="40000"/>
              </a:schemeClr>
            </a:solidFill>
            <a:miter lim="800000"/>
            <a:headEnd/>
            <a:tailEnd/>
          </a:ln>
        </p:spPr>
      </p:pic>
      <p:cxnSp>
        <p:nvCxnSpPr>
          <p:cNvPr id="9" name="Straight Arrow Connector 8"/>
          <p:cNvCxnSpPr/>
          <p:nvPr/>
        </p:nvCxnSpPr>
        <p:spPr>
          <a:xfrm>
            <a:off x="3214678" y="3857628"/>
            <a:ext cx="1933386" cy="3420"/>
          </a:xfrm>
          <a:prstGeom prst="straightConnector1">
            <a:avLst/>
          </a:prstGeom>
          <a:ln w="57150">
            <a:solidFill>
              <a:schemeClr val="tx2">
                <a:lumMod val="60000"/>
                <a:lumOff val="4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14348" y="1714488"/>
            <a:ext cx="2500330" cy="369332"/>
          </a:xfrm>
          <a:prstGeom prst="rect">
            <a:avLst/>
          </a:prstGeom>
          <a:noFill/>
        </p:spPr>
        <p:txBody>
          <a:bodyPr wrap="square" rtlCol="0">
            <a:spAutoFit/>
          </a:bodyPr>
          <a:lstStyle/>
          <a:p>
            <a:r>
              <a:rPr lang="en-US" dirty="0" smtClean="0"/>
              <a:t>Research Report System</a:t>
            </a:r>
            <a:endParaRPr lang="en-ZA" dirty="0"/>
          </a:p>
        </p:txBody>
      </p:sp>
      <p:sp>
        <p:nvSpPr>
          <p:cNvPr id="20" name="TextBox 19"/>
          <p:cNvSpPr txBox="1"/>
          <p:nvPr/>
        </p:nvSpPr>
        <p:spPr>
          <a:xfrm>
            <a:off x="5796136" y="1916832"/>
            <a:ext cx="2857520" cy="369332"/>
          </a:xfrm>
          <a:prstGeom prst="rect">
            <a:avLst/>
          </a:prstGeom>
          <a:noFill/>
          <a:ln>
            <a:solidFill>
              <a:schemeClr val="tx2">
                <a:lumMod val="60000"/>
                <a:lumOff val="40000"/>
              </a:schemeClr>
            </a:solidFill>
          </a:ln>
        </p:spPr>
        <p:txBody>
          <a:bodyPr wrap="square" rtlCol="0">
            <a:spAutoFit/>
          </a:bodyPr>
          <a:lstStyle/>
          <a:p>
            <a:r>
              <a:rPr lang="en-US" dirty="0" smtClean="0"/>
              <a:t>With links to full text</a:t>
            </a:r>
            <a:endParaRPr lang="en-ZA" dirty="0"/>
          </a:p>
        </p:txBody>
      </p:sp>
      <p:sp>
        <p:nvSpPr>
          <p:cNvPr id="21" name="TextBox 20"/>
          <p:cNvSpPr txBox="1"/>
          <p:nvPr/>
        </p:nvSpPr>
        <p:spPr>
          <a:xfrm>
            <a:off x="179512" y="6488668"/>
            <a:ext cx="4071966" cy="369332"/>
          </a:xfrm>
          <a:prstGeom prst="rect">
            <a:avLst/>
          </a:prstGeom>
          <a:noFill/>
        </p:spPr>
        <p:txBody>
          <a:bodyPr wrap="square" rtlCol="0">
            <a:spAutoFit/>
          </a:bodyPr>
          <a:lstStyle/>
          <a:p>
            <a:r>
              <a:rPr lang="en-US" i="1" dirty="0" smtClean="0"/>
              <a:t>Currently investigated</a:t>
            </a:r>
            <a:endParaRPr lang="en-ZA" i="1" dirty="0"/>
          </a:p>
        </p:txBody>
      </p:sp>
      <p:cxnSp>
        <p:nvCxnSpPr>
          <p:cNvPr id="10" name="Straight Connector 9"/>
          <p:cNvCxnSpPr/>
          <p:nvPr/>
        </p:nvCxnSpPr>
        <p:spPr>
          <a:xfrm>
            <a:off x="0" y="1052736"/>
            <a:ext cx="914400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11" name="Picture 3"/>
          <p:cNvPicPr>
            <a:picLocks noChangeAspect="1" noChangeArrowheads="1"/>
          </p:cNvPicPr>
          <p:nvPr/>
        </p:nvPicPr>
        <p:blipFill>
          <a:blip r:embed="rId5" cstate="print"/>
          <a:srcRect/>
          <a:stretch>
            <a:fillRect/>
          </a:stretch>
        </p:blipFill>
        <p:spPr bwMode="auto">
          <a:xfrm>
            <a:off x="2555776" y="4132578"/>
            <a:ext cx="2070340" cy="2725422"/>
          </a:xfrm>
          <a:prstGeom prst="rect">
            <a:avLst/>
          </a:prstGeom>
          <a:noFill/>
          <a:ln w="9525">
            <a:solidFill>
              <a:schemeClr val="tx2">
                <a:lumMod val="60000"/>
                <a:lumOff val="40000"/>
              </a:schemeClr>
            </a:solidFill>
            <a:miter lim="800000"/>
            <a:headEnd/>
            <a:tailEnd/>
          </a:ln>
        </p:spPr>
      </p:pic>
    </p:spTree>
  </p:cSld>
  <p:clrMapOvr>
    <a:masterClrMapping/>
  </p:clrMapOvr>
  <p:transition spd="med">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323528" y="116632"/>
            <a:ext cx="8464043" cy="6599308"/>
          </a:xfrm>
          <a:prstGeom prst="rect">
            <a:avLst/>
          </a:prstGeom>
          <a:noFill/>
          <a:ln w="9525">
            <a:noFill/>
            <a:miter lim="800000"/>
            <a:headEnd/>
            <a:tailEnd/>
          </a:ln>
        </p:spPr>
      </p:pic>
      <p:sp>
        <p:nvSpPr>
          <p:cNvPr id="3" name="Rectangular Callout 2"/>
          <p:cNvSpPr/>
          <p:nvPr/>
        </p:nvSpPr>
        <p:spPr>
          <a:xfrm>
            <a:off x="5220072" y="3717032"/>
            <a:ext cx="3168352" cy="854976"/>
          </a:xfrm>
          <a:prstGeom prst="wedgeRectCallout">
            <a:avLst>
              <a:gd name="adj1" fmla="val -114694"/>
              <a:gd name="adj2" fmla="val -38626"/>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Top-Level Community:</a:t>
            </a:r>
          </a:p>
          <a:p>
            <a:pPr algn="ctr"/>
            <a:r>
              <a:rPr lang="en-US" dirty="0" smtClean="0"/>
              <a:t>Economic &amp; Management Sciences</a:t>
            </a:r>
            <a:endParaRPr lang="en-ZA" dirty="0"/>
          </a:p>
        </p:txBody>
      </p:sp>
    </p:spTree>
  </p:cSld>
  <p:clrMapOvr>
    <a:masterClrMapping/>
  </p:clrMapOvr>
  <p:transition spd="med">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print"/>
          <a:srcRect/>
          <a:stretch>
            <a:fillRect/>
          </a:stretch>
        </p:blipFill>
        <p:spPr bwMode="auto">
          <a:xfrm>
            <a:off x="251520" y="188640"/>
            <a:ext cx="8496944" cy="6624961"/>
          </a:xfrm>
          <a:prstGeom prst="rect">
            <a:avLst/>
          </a:prstGeom>
          <a:noFill/>
          <a:ln w="9525">
            <a:noFill/>
            <a:miter lim="800000"/>
            <a:headEnd/>
            <a:tailEnd/>
          </a:ln>
        </p:spPr>
      </p:pic>
      <p:sp>
        <p:nvSpPr>
          <p:cNvPr id="3" name="Rectangular Callout 2"/>
          <p:cNvSpPr/>
          <p:nvPr/>
        </p:nvSpPr>
        <p:spPr>
          <a:xfrm>
            <a:off x="5143504" y="5357826"/>
            <a:ext cx="3168352" cy="854976"/>
          </a:xfrm>
          <a:prstGeom prst="wedgeRectCallout">
            <a:avLst>
              <a:gd name="adj1" fmla="val -113382"/>
              <a:gd name="adj2" fmla="val -94532"/>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Sub-Communities:</a:t>
            </a:r>
          </a:p>
          <a:p>
            <a:pPr algn="ctr"/>
            <a:r>
              <a:rPr lang="en-US" dirty="0" smtClean="0"/>
              <a:t>Departments</a:t>
            </a:r>
            <a:endParaRPr lang="en-ZA" dirty="0"/>
          </a:p>
        </p:txBody>
      </p:sp>
    </p:spTree>
  </p:cSld>
  <p:clrMapOvr>
    <a:masterClrMapping/>
  </p:clrMapOvr>
  <p:transition spd="med">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cstate="print"/>
          <a:srcRect/>
          <a:stretch>
            <a:fillRect/>
          </a:stretch>
        </p:blipFill>
        <p:spPr bwMode="auto">
          <a:xfrm>
            <a:off x="467544" y="260648"/>
            <a:ext cx="8015536" cy="6249613"/>
          </a:xfrm>
          <a:prstGeom prst="rect">
            <a:avLst/>
          </a:prstGeom>
          <a:noFill/>
          <a:ln w="9525">
            <a:noFill/>
            <a:miter lim="800000"/>
            <a:headEnd/>
            <a:tailEnd/>
          </a:ln>
        </p:spPr>
      </p:pic>
      <p:sp>
        <p:nvSpPr>
          <p:cNvPr id="3" name="Rectangular Callout 2"/>
          <p:cNvSpPr/>
          <p:nvPr/>
        </p:nvSpPr>
        <p:spPr>
          <a:xfrm>
            <a:off x="5214942" y="4786322"/>
            <a:ext cx="3168352" cy="854976"/>
          </a:xfrm>
          <a:prstGeom prst="wedgeRectCallout">
            <a:avLst>
              <a:gd name="adj1" fmla="val -101576"/>
              <a:gd name="adj2" fmla="val -135854"/>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Collections for the Graduate School of Business</a:t>
            </a:r>
            <a:endParaRPr lang="en-ZA" dirty="0"/>
          </a:p>
        </p:txBody>
      </p:sp>
      <p:sp>
        <p:nvSpPr>
          <p:cNvPr id="4" name="Rectangular Callout 3"/>
          <p:cNvSpPr/>
          <p:nvPr/>
        </p:nvSpPr>
        <p:spPr>
          <a:xfrm>
            <a:off x="4286248" y="3000372"/>
            <a:ext cx="1887598" cy="640662"/>
          </a:xfrm>
          <a:prstGeom prst="wedgeRectCallout">
            <a:avLst>
              <a:gd name="adj1" fmla="val 62987"/>
              <a:gd name="adj2" fmla="val 34295"/>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Navigation</a:t>
            </a:r>
            <a:endParaRPr lang="en-ZA" dirty="0"/>
          </a:p>
        </p:txBody>
      </p:sp>
      <p:sp>
        <p:nvSpPr>
          <p:cNvPr id="5" name="Rectangular Callout 4"/>
          <p:cNvSpPr/>
          <p:nvPr/>
        </p:nvSpPr>
        <p:spPr>
          <a:xfrm>
            <a:off x="785786" y="1357298"/>
            <a:ext cx="1887598" cy="640662"/>
          </a:xfrm>
          <a:prstGeom prst="wedgeRectCallout">
            <a:avLst>
              <a:gd name="adj1" fmla="val 57482"/>
              <a:gd name="adj2" fmla="val 125122"/>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Search</a:t>
            </a:r>
            <a:endParaRPr lang="en-ZA" dirty="0"/>
          </a:p>
        </p:txBody>
      </p:sp>
      <p:sp>
        <p:nvSpPr>
          <p:cNvPr id="6" name="Rectangular Callout 5"/>
          <p:cNvSpPr/>
          <p:nvPr/>
        </p:nvSpPr>
        <p:spPr>
          <a:xfrm>
            <a:off x="2214546" y="428604"/>
            <a:ext cx="3387796" cy="640662"/>
          </a:xfrm>
          <a:prstGeom prst="wedgeRectCallout">
            <a:avLst>
              <a:gd name="adj1" fmla="val 68492"/>
              <a:gd name="adj2" fmla="val 141341"/>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Customized according to Faculty</a:t>
            </a:r>
            <a:endParaRPr lang="en-ZA" dirty="0"/>
          </a:p>
        </p:txBody>
      </p:sp>
    </p:spTree>
  </p:cSld>
  <p:clrMapOvr>
    <a:masterClrMapping/>
  </p:clrMapOvr>
  <p:transition spd="med">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srcRect/>
          <a:stretch>
            <a:fillRect/>
          </a:stretch>
        </p:blipFill>
        <p:spPr bwMode="auto">
          <a:xfrm>
            <a:off x="285720" y="285728"/>
            <a:ext cx="8064896" cy="6288098"/>
          </a:xfrm>
          <a:prstGeom prst="rect">
            <a:avLst/>
          </a:prstGeom>
          <a:noFill/>
          <a:ln w="9525">
            <a:noFill/>
            <a:miter lim="800000"/>
            <a:headEnd/>
            <a:tailEnd/>
          </a:ln>
        </p:spPr>
      </p:pic>
      <p:sp>
        <p:nvSpPr>
          <p:cNvPr id="3" name="Rectangular Callout 2"/>
          <p:cNvSpPr/>
          <p:nvPr/>
        </p:nvSpPr>
        <p:spPr>
          <a:xfrm>
            <a:off x="4429124" y="4857760"/>
            <a:ext cx="1887598" cy="640662"/>
          </a:xfrm>
          <a:prstGeom prst="wedgeRectCallout">
            <a:avLst>
              <a:gd name="adj1" fmla="val -64725"/>
              <a:gd name="adj2" fmla="val -92213"/>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Open full text</a:t>
            </a:r>
            <a:endParaRPr lang="en-ZA" dirty="0"/>
          </a:p>
        </p:txBody>
      </p:sp>
      <p:pic>
        <p:nvPicPr>
          <p:cNvPr id="2050" name="Picture 2"/>
          <p:cNvPicPr>
            <a:picLocks noChangeAspect="1" noChangeArrowheads="1"/>
          </p:cNvPicPr>
          <p:nvPr/>
        </p:nvPicPr>
        <p:blipFill>
          <a:blip r:embed="rId3" cstate="print"/>
          <a:srcRect/>
          <a:stretch>
            <a:fillRect/>
          </a:stretch>
        </p:blipFill>
        <p:spPr bwMode="auto">
          <a:xfrm>
            <a:off x="5652120" y="836712"/>
            <a:ext cx="2725841" cy="3626793"/>
          </a:xfrm>
          <a:prstGeom prst="rect">
            <a:avLst/>
          </a:prstGeom>
          <a:noFill/>
          <a:ln w="9525">
            <a:solidFill>
              <a:schemeClr val="tx2">
                <a:lumMod val="60000"/>
                <a:lumOff val="40000"/>
              </a:schemeClr>
            </a:solidFill>
            <a:miter lim="800000"/>
            <a:headEnd/>
            <a:tailEnd/>
          </a:ln>
        </p:spPr>
      </p:pic>
    </p:spTree>
  </p:cSld>
  <p:clrMapOvr>
    <a:masterClrMapping/>
  </p:clrMapOvr>
  <p:transition spd="med">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467544" y="188640"/>
            <a:ext cx="8136904" cy="6344242"/>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5292080" y="908720"/>
            <a:ext cx="3276169" cy="4272584"/>
          </a:xfrm>
          <a:prstGeom prst="rect">
            <a:avLst/>
          </a:prstGeom>
          <a:noFill/>
          <a:ln w="9525">
            <a:solidFill>
              <a:schemeClr val="tx2">
                <a:lumMod val="60000"/>
                <a:lumOff val="40000"/>
              </a:schemeClr>
            </a:solidFill>
            <a:miter lim="800000"/>
            <a:headEnd/>
            <a:tailEnd/>
          </a:ln>
        </p:spPr>
      </p:pic>
    </p:spTree>
  </p:cSld>
  <p:clrMapOvr>
    <a:masterClrMapping/>
  </p:clrMapOvr>
  <p:transition spd="med">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827584" y="1360978"/>
            <a:ext cx="7050289" cy="5497022"/>
          </a:xfrm>
          <a:prstGeom prst="rect">
            <a:avLst/>
          </a:prstGeom>
          <a:noFill/>
          <a:ln w="9525">
            <a:noFill/>
            <a:miter lim="800000"/>
            <a:headEnd/>
            <a:tailEnd/>
          </a:ln>
        </p:spPr>
      </p:pic>
      <p:sp>
        <p:nvSpPr>
          <p:cNvPr id="4" name="Title 1"/>
          <p:cNvSpPr txBox="1">
            <a:spLocks/>
          </p:cNvSpPr>
          <p:nvPr/>
        </p:nvSpPr>
        <p:spPr>
          <a:xfrm>
            <a:off x="457200" y="274638"/>
            <a:ext cx="8229600" cy="11430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Document Streaming Module</a:t>
            </a:r>
            <a:endParaRPr kumimoji="0" lang="en-ZA" sz="32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j-lt"/>
              <a:ea typeface="+mj-ea"/>
              <a:cs typeface="+mj-cs"/>
            </a:endParaRPr>
          </a:p>
        </p:txBody>
      </p:sp>
      <p:cxnSp>
        <p:nvCxnSpPr>
          <p:cNvPr id="5" name="Straight Connector 4"/>
          <p:cNvCxnSpPr/>
          <p:nvPr/>
        </p:nvCxnSpPr>
        <p:spPr>
          <a:xfrm>
            <a:off x="0" y="1285860"/>
            <a:ext cx="914400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508104" y="4581128"/>
            <a:ext cx="2664296" cy="1200329"/>
          </a:xfrm>
          <a:prstGeom prst="rect">
            <a:avLst/>
          </a:prstGeom>
          <a:solidFill>
            <a:schemeClr val="bg1"/>
          </a:solidFill>
          <a:ln>
            <a:solidFill>
              <a:schemeClr val="accent1"/>
            </a:solidFill>
          </a:ln>
        </p:spPr>
        <p:txBody>
          <a:bodyPr wrap="square" rtlCol="0">
            <a:spAutoFit/>
          </a:bodyPr>
          <a:lstStyle/>
          <a:p>
            <a:r>
              <a:rPr lang="en-ZA" dirty="0" smtClean="0"/>
              <a:t>Enables in-browser viewing of document files for a wide variety of document formats</a:t>
            </a:r>
            <a:endParaRPr lang="en-ZA" dirty="0"/>
          </a:p>
        </p:txBody>
      </p:sp>
      <p:sp>
        <p:nvSpPr>
          <p:cNvPr id="7" name="Rectangle 6"/>
          <p:cNvSpPr/>
          <p:nvPr/>
        </p:nvSpPr>
        <p:spPr>
          <a:xfrm>
            <a:off x="539552" y="692696"/>
            <a:ext cx="4572000" cy="646331"/>
          </a:xfrm>
          <a:prstGeom prst="rect">
            <a:avLst/>
          </a:prstGeom>
        </p:spPr>
        <p:txBody>
          <a:bodyPr>
            <a:spAutoFit/>
          </a:bodyPr>
          <a:lstStyle/>
          <a:p>
            <a:r>
              <a:rPr lang="en-US" b="1" dirty="0" smtClean="0"/>
              <a:t>Also: Audiovisual Streaming </a:t>
            </a:r>
            <a:r>
              <a:rPr lang="en-US" dirty="0" smtClean="0"/>
              <a:t>Module, </a:t>
            </a:r>
          </a:p>
          <a:p>
            <a:r>
              <a:rPr lang="en-US" b="1" dirty="0" smtClean="0"/>
              <a:t>Image Zoom </a:t>
            </a:r>
            <a:r>
              <a:rPr lang="en-US" dirty="0" smtClean="0"/>
              <a:t>Module </a:t>
            </a:r>
            <a:endParaRPr lang="en-ZA" dirty="0"/>
          </a:p>
        </p:txBody>
      </p:sp>
    </p:spTree>
  </p:cSld>
  <p:clrMapOvr>
    <a:masterClrMapping/>
  </p:clrMapOvr>
  <p:transition spd="med">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971600" y="1196752"/>
            <a:ext cx="6791400" cy="5295170"/>
          </a:xfrm>
          <a:prstGeom prst="rect">
            <a:avLst/>
          </a:prstGeom>
          <a:noFill/>
          <a:ln w="9525">
            <a:noFill/>
            <a:miter lim="800000"/>
            <a:headEnd/>
            <a:tailEnd/>
          </a:ln>
        </p:spPr>
      </p:pic>
      <p:sp>
        <p:nvSpPr>
          <p:cNvPr id="4" name="Flowchart: Process 3"/>
          <p:cNvSpPr/>
          <p:nvPr/>
        </p:nvSpPr>
        <p:spPr>
          <a:xfrm>
            <a:off x="1691680" y="5877272"/>
            <a:ext cx="1296144" cy="360040"/>
          </a:xfrm>
          <a:prstGeom prst="flowChartProcess">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ln>
                <a:solidFill>
                  <a:schemeClr val="accent6">
                    <a:lumMod val="75000"/>
                  </a:schemeClr>
                </a:solidFill>
              </a:ln>
              <a:noFill/>
            </a:endParaRPr>
          </a:p>
        </p:txBody>
      </p:sp>
    </p:spTree>
  </p:cSld>
  <p:clrMapOvr>
    <a:masterClrMapping/>
  </p:clrMapOvr>
  <p:transition spd="med">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effectLst>
                  <a:outerShdw blurRad="38100" dist="38100" dir="2700000" algn="tl">
                    <a:srgbClr val="000000">
                      <a:alpha val="43137"/>
                    </a:srgbClr>
                  </a:outerShdw>
                </a:effectLst>
              </a:rPr>
              <a:t>Open Access </a:t>
            </a:r>
            <a:endParaRPr lang="en-Z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pPr>
              <a:buNone/>
            </a:pPr>
            <a:r>
              <a:rPr lang="en-ZA" dirty="0" smtClean="0"/>
              <a:t>	</a:t>
            </a:r>
            <a:r>
              <a:rPr lang="en-ZA" sz="2200" dirty="0" smtClean="0"/>
              <a:t>“By "open access" to literature, we mean its </a:t>
            </a:r>
            <a:r>
              <a:rPr lang="en-ZA" sz="2400" b="1" dirty="0" smtClean="0">
                <a:solidFill>
                  <a:schemeClr val="tx2">
                    <a:lumMod val="75000"/>
                  </a:schemeClr>
                </a:solidFill>
              </a:rPr>
              <a:t>free availability </a:t>
            </a:r>
            <a:r>
              <a:rPr lang="en-ZA" sz="2200" dirty="0" smtClean="0"/>
              <a:t>on the public internet, permitting any users to </a:t>
            </a:r>
            <a:r>
              <a:rPr lang="en-ZA" sz="2400" b="1" dirty="0" smtClean="0">
                <a:solidFill>
                  <a:schemeClr val="tx2">
                    <a:lumMod val="75000"/>
                  </a:schemeClr>
                </a:solidFill>
              </a:rPr>
              <a:t>read, download, copy, distribute, print, search, or link </a:t>
            </a:r>
            <a:r>
              <a:rPr lang="en-ZA" sz="2400" b="1" dirty="0" smtClean="0">
                <a:solidFill>
                  <a:srgbClr val="00B050"/>
                </a:solidFill>
              </a:rPr>
              <a:t>to the full texts of these articles</a:t>
            </a:r>
            <a:r>
              <a:rPr lang="en-ZA" sz="2400" dirty="0" smtClean="0">
                <a:solidFill>
                  <a:srgbClr val="00B050"/>
                </a:solidFill>
              </a:rPr>
              <a:t>, </a:t>
            </a:r>
            <a:r>
              <a:rPr lang="en-ZA" sz="2400" b="1" dirty="0" smtClean="0">
                <a:solidFill>
                  <a:schemeClr val="tx2">
                    <a:lumMod val="75000"/>
                  </a:schemeClr>
                </a:solidFill>
              </a:rPr>
              <a:t>crawl</a:t>
            </a:r>
            <a:r>
              <a:rPr lang="en-ZA" sz="2400" b="1" dirty="0" smtClean="0">
                <a:solidFill>
                  <a:srgbClr val="00B050"/>
                </a:solidFill>
              </a:rPr>
              <a:t> them for indexing, </a:t>
            </a:r>
            <a:r>
              <a:rPr lang="en-ZA" sz="2400" b="1" dirty="0" smtClean="0">
                <a:solidFill>
                  <a:schemeClr val="tx2">
                    <a:lumMod val="75000"/>
                  </a:schemeClr>
                </a:solidFill>
              </a:rPr>
              <a:t>pass them </a:t>
            </a:r>
            <a:r>
              <a:rPr lang="en-ZA" sz="2400" b="1" dirty="0" smtClean="0">
                <a:solidFill>
                  <a:srgbClr val="00B050"/>
                </a:solidFill>
              </a:rPr>
              <a:t>as data to software, or </a:t>
            </a:r>
            <a:r>
              <a:rPr lang="en-ZA" sz="2400" b="1" dirty="0" smtClean="0">
                <a:solidFill>
                  <a:schemeClr val="tx2">
                    <a:lumMod val="75000"/>
                  </a:schemeClr>
                </a:solidFill>
              </a:rPr>
              <a:t>use them </a:t>
            </a:r>
            <a:r>
              <a:rPr lang="en-ZA" sz="2400" b="1" dirty="0" smtClean="0">
                <a:solidFill>
                  <a:srgbClr val="00B050"/>
                </a:solidFill>
              </a:rPr>
              <a:t>for any other lawful purpose</a:t>
            </a:r>
            <a:r>
              <a:rPr lang="en-ZA" sz="2200" dirty="0" smtClean="0"/>
              <a:t>, without financial, legal, or technical barriers other than those inseparable from gaining access to the internet itself. The only constraint on reproduction and distribution, and the only role for copyright in this domain, should be to </a:t>
            </a:r>
            <a:r>
              <a:rPr lang="en-ZA" sz="2400" b="1" dirty="0" smtClean="0">
                <a:solidFill>
                  <a:srgbClr val="00B050"/>
                </a:solidFill>
              </a:rPr>
              <a:t>give authors control over the integrity </a:t>
            </a:r>
            <a:r>
              <a:rPr lang="en-ZA" sz="2200" dirty="0" smtClean="0"/>
              <a:t>of their work and the right to be properly acknowledged and cited.” </a:t>
            </a:r>
            <a:br>
              <a:rPr lang="en-ZA" sz="2200" dirty="0" smtClean="0"/>
            </a:br>
            <a:r>
              <a:rPr lang="en-ZA" sz="2200" dirty="0" smtClean="0"/>
              <a:t/>
            </a:r>
            <a:br>
              <a:rPr lang="en-ZA" sz="2200" dirty="0" smtClean="0"/>
            </a:br>
            <a:r>
              <a:rPr lang="en-ZA" sz="1200" dirty="0" smtClean="0"/>
              <a:t>(Budapest-Bethesda-Berlin or BBB definition of open access</a:t>
            </a:r>
            <a:br>
              <a:rPr lang="en-ZA" sz="1200" dirty="0" smtClean="0"/>
            </a:br>
            <a:r>
              <a:rPr lang="en-ZA" sz="1200" dirty="0" smtClean="0">
                <a:hlinkClick r:id="rId2"/>
              </a:rPr>
              <a:t>http://www.earlham.edu/~peters/fos/newsletter/09-02-04.htm</a:t>
            </a:r>
            <a:r>
              <a:rPr lang="en-ZA" sz="1200" dirty="0" smtClean="0"/>
              <a:t> )</a:t>
            </a:r>
          </a:p>
          <a:p>
            <a:pPr>
              <a:buNone/>
            </a:pPr>
            <a:r>
              <a:rPr lang="en-US" sz="1200" dirty="0" smtClean="0"/>
              <a:t>	Acknowledgement – image: </a:t>
            </a:r>
            <a:r>
              <a:rPr lang="en-US" sz="1200" dirty="0" smtClean="0">
                <a:hlinkClick r:id="rId3"/>
              </a:rPr>
              <a:t>http://openreflections.files.wordpress.com/2010/01/open20access-seal.gif</a:t>
            </a:r>
            <a:r>
              <a:rPr lang="en-US" sz="1200" dirty="0" smtClean="0"/>
              <a:t> </a:t>
            </a:r>
            <a:endParaRPr lang="en-ZA" sz="1200" dirty="0"/>
          </a:p>
        </p:txBody>
      </p:sp>
      <p:cxnSp>
        <p:nvCxnSpPr>
          <p:cNvPr id="4" name="Straight Connector 3"/>
          <p:cNvCxnSpPr/>
          <p:nvPr/>
        </p:nvCxnSpPr>
        <p:spPr>
          <a:xfrm>
            <a:off x="0" y="1285860"/>
            <a:ext cx="914400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2050" name="Picture 2" descr="http://openreflections.files.wordpress.com/2010/01/open20access-seal.gif"/>
          <p:cNvPicPr>
            <a:picLocks noChangeAspect="1" noChangeArrowheads="1"/>
          </p:cNvPicPr>
          <p:nvPr/>
        </p:nvPicPr>
        <p:blipFill>
          <a:blip r:embed="rId4" cstate="print"/>
          <a:srcRect/>
          <a:stretch>
            <a:fillRect/>
          </a:stretch>
        </p:blipFill>
        <p:spPr bwMode="auto">
          <a:xfrm>
            <a:off x="7236296" y="0"/>
            <a:ext cx="1700188" cy="1700188"/>
          </a:xfrm>
          <a:prstGeom prst="rect">
            <a:avLst/>
          </a:prstGeom>
          <a:noFill/>
        </p:spPr>
      </p:pic>
    </p:spTree>
  </p:cSld>
  <p:clrMapOvr>
    <a:masterClrMapping/>
  </p:clrMapOvr>
  <p:transition spd="med">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2" cstate="print"/>
          <a:srcRect/>
          <a:stretch>
            <a:fillRect/>
          </a:stretch>
        </p:blipFill>
        <p:spPr bwMode="auto">
          <a:xfrm>
            <a:off x="0" y="528804"/>
            <a:ext cx="9144000" cy="6329196"/>
          </a:xfrm>
          <a:prstGeom prst="rect">
            <a:avLst/>
          </a:prstGeom>
          <a:noFill/>
          <a:ln w="9525">
            <a:noFill/>
            <a:miter lim="800000"/>
            <a:headEnd/>
            <a:tailEnd/>
          </a:ln>
        </p:spPr>
      </p:pic>
      <p:pic>
        <p:nvPicPr>
          <p:cNvPr id="7172" name="Picture 4"/>
          <p:cNvPicPr>
            <a:picLocks noChangeAspect="1" noChangeArrowheads="1"/>
          </p:cNvPicPr>
          <p:nvPr/>
        </p:nvPicPr>
        <p:blipFill>
          <a:blip r:embed="rId3" cstate="print"/>
          <a:srcRect/>
          <a:stretch>
            <a:fillRect/>
          </a:stretch>
        </p:blipFill>
        <p:spPr bwMode="auto">
          <a:xfrm>
            <a:off x="6500826" y="214290"/>
            <a:ext cx="2456810" cy="3429024"/>
          </a:xfrm>
          <a:prstGeom prst="rect">
            <a:avLst/>
          </a:prstGeom>
          <a:noFill/>
          <a:ln w="9525">
            <a:solidFill>
              <a:schemeClr val="accent6">
                <a:lumMod val="75000"/>
              </a:schemeClr>
            </a:solidFill>
            <a:miter lim="800000"/>
            <a:headEnd/>
            <a:tailEnd/>
          </a:ln>
        </p:spPr>
      </p:pic>
      <p:cxnSp>
        <p:nvCxnSpPr>
          <p:cNvPr id="10" name="Straight Connector 9"/>
          <p:cNvCxnSpPr/>
          <p:nvPr/>
        </p:nvCxnSpPr>
        <p:spPr>
          <a:xfrm>
            <a:off x="3571868" y="5715016"/>
            <a:ext cx="4786346"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flipH="1" flipV="1">
            <a:off x="7322363" y="4679165"/>
            <a:ext cx="2071702" cy="1588"/>
          </a:xfrm>
          <a:prstGeom prst="straightConnector1">
            <a:avLst/>
          </a:prstGeom>
          <a:ln>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5122" name="Picture 2"/>
          <p:cNvPicPr>
            <a:picLocks noChangeAspect="1" noChangeArrowheads="1"/>
          </p:cNvPicPr>
          <p:nvPr/>
        </p:nvPicPr>
        <p:blipFill>
          <a:blip r:embed="rId4" cstate="print"/>
          <a:srcRect/>
          <a:stretch>
            <a:fillRect/>
          </a:stretch>
        </p:blipFill>
        <p:spPr bwMode="auto">
          <a:xfrm>
            <a:off x="107504" y="404664"/>
            <a:ext cx="4680520" cy="922184"/>
          </a:xfrm>
          <a:prstGeom prst="rect">
            <a:avLst/>
          </a:prstGeom>
          <a:noFill/>
          <a:ln w="9525">
            <a:solidFill>
              <a:schemeClr val="tx2">
                <a:lumMod val="60000"/>
                <a:lumOff val="40000"/>
              </a:schemeClr>
            </a:solidFill>
            <a:miter lim="800000"/>
            <a:headEnd/>
            <a:tailEnd/>
          </a:ln>
        </p:spPr>
      </p:pic>
    </p:spTree>
  </p:cSld>
  <p:clrMapOvr>
    <a:masterClrMapping/>
  </p:clrMapOvr>
  <p:transition spd="med">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796136" y="1052736"/>
            <a:ext cx="2952328" cy="4801314"/>
          </a:xfrm>
          <a:prstGeom prst="rect">
            <a:avLst/>
          </a:prstGeom>
          <a:noFill/>
          <a:ln>
            <a:solidFill>
              <a:schemeClr val="tx2">
                <a:lumMod val="60000"/>
                <a:lumOff val="40000"/>
              </a:schemeClr>
            </a:solidFill>
          </a:ln>
        </p:spPr>
        <p:txBody>
          <a:bodyPr wrap="square" rtlCol="0">
            <a:spAutoFit/>
          </a:bodyPr>
          <a:lstStyle/>
          <a:p>
            <a:r>
              <a:rPr lang="en-US" dirty="0" smtClean="0">
                <a:solidFill>
                  <a:schemeClr val="tx2">
                    <a:lumMod val="75000"/>
                  </a:schemeClr>
                </a:solidFill>
                <a:latin typeface="Goudy Stout" pitchFamily="18" charset="0"/>
              </a:rPr>
              <a:t>Research Articles</a:t>
            </a:r>
          </a:p>
          <a:p>
            <a:r>
              <a:rPr lang="en-US" dirty="0" smtClean="0">
                <a:solidFill>
                  <a:schemeClr val="accent2">
                    <a:lumMod val="60000"/>
                    <a:lumOff val="40000"/>
                  </a:schemeClr>
                </a:solidFill>
                <a:latin typeface="CG Times" pitchFamily="18" charset="0"/>
              </a:rPr>
              <a:t>Images</a:t>
            </a:r>
          </a:p>
          <a:p>
            <a:r>
              <a:rPr lang="en-US" b="1" dirty="0" smtClean="0">
                <a:solidFill>
                  <a:srgbClr val="7030A0"/>
                </a:solidFill>
                <a:latin typeface="Curlz MT" pitchFamily="82" charset="0"/>
              </a:rPr>
              <a:t>Learning Objects</a:t>
            </a:r>
          </a:p>
          <a:p>
            <a:r>
              <a:rPr lang="en-US" dirty="0" smtClean="0">
                <a:solidFill>
                  <a:schemeClr val="accent2">
                    <a:lumMod val="75000"/>
                  </a:schemeClr>
                </a:solidFill>
                <a:latin typeface="Ravie" pitchFamily="82" charset="0"/>
              </a:rPr>
              <a:t>Technical Reports</a:t>
            </a:r>
          </a:p>
          <a:p>
            <a:r>
              <a:rPr lang="en-US" dirty="0" smtClean="0">
                <a:solidFill>
                  <a:schemeClr val="tx1">
                    <a:lumMod val="65000"/>
                    <a:lumOff val="35000"/>
                  </a:schemeClr>
                </a:solidFill>
                <a:latin typeface="Footlight MT Light" pitchFamily="18" charset="0"/>
              </a:rPr>
              <a:t>Working Papers</a:t>
            </a:r>
          </a:p>
          <a:p>
            <a:r>
              <a:rPr lang="en-US" dirty="0" smtClean="0">
                <a:solidFill>
                  <a:schemeClr val="accent6">
                    <a:lumMod val="75000"/>
                  </a:schemeClr>
                </a:solidFill>
                <a:latin typeface="Lucida Handwriting" pitchFamily="66" charset="0"/>
              </a:rPr>
              <a:t>E-mails</a:t>
            </a:r>
          </a:p>
          <a:p>
            <a:r>
              <a:rPr lang="en-US" dirty="0" smtClean="0">
                <a:solidFill>
                  <a:schemeClr val="accent3">
                    <a:lumMod val="50000"/>
                  </a:schemeClr>
                </a:solidFill>
                <a:latin typeface="Tekton Pro Ext" pitchFamily="34" charset="0"/>
              </a:rPr>
              <a:t>Web-pages</a:t>
            </a:r>
          </a:p>
          <a:p>
            <a:r>
              <a:rPr lang="en-US" dirty="0" smtClean="0">
                <a:solidFill>
                  <a:schemeClr val="tx2">
                    <a:lumMod val="60000"/>
                    <a:lumOff val="40000"/>
                  </a:schemeClr>
                </a:solidFill>
                <a:latin typeface="Verdana" pitchFamily="34" charset="0"/>
              </a:rPr>
              <a:t>Conferences</a:t>
            </a:r>
          </a:p>
          <a:p>
            <a:r>
              <a:rPr lang="en-US" dirty="0" smtClean="0">
                <a:solidFill>
                  <a:srgbClr val="FF0000"/>
                </a:solidFill>
                <a:latin typeface="Jokerman" pitchFamily="82" charset="0"/>
              </a:rPr>
              <a:t>Sound clips</a:t>
            </a:r>
          </a:p>
          <a:p>
            <a:r>
              <a:rPr lang="en-US" b="1" dirty="0" smtClean="0">
                <a:solidFill>
                  <a:schemeClr val="accent5">
                    <a:lumMod val="75000"/>
                  </a:schemeClr>
                </a:solidFill>
                <a:latin typeface="Juice ITC" pitchFamily="82" charset="0"/>
              </a:rPr>
              <a:t>Video clips</a:t>
            </a:r>
          </a:p>
          <a:p>
            <a:r>
              <a:rPr lang="en-US" b="1" dirty="0" smtClean="0">
                <a:solidFill>
                  <a:schemeClr val="accent6"/>
                </a:solidFill>
                <a:latin typeface="Curlz MT" pitchFamily="82" charset="0"/>
              </a:rPr>
              <a:t>Books</a:t>
            </a:r>
          </a:p>
          <a:p>
            <a:r>
              <a:rPr lang="en-US" b="1" dirty="0" smtClean="0">
                <a:solidFill>
                  <a:schemeClr val="tx2">
                    <a:lumMod val="60000"/>
                    <a:lumOff val="40000"/>
                  </a:schemeClr>
                </a:solidFill>
                <a:latin typeface="Kozuka Mincho Pro R" pitchFamily="18" charset="-128"/>
                <a:ea typeface="Kozuka Mincho Pro R" pitchFamily="18" charset="-128"/>
              </a:rPr>
              <a:t>Chapters from books</a:t>
            </a:r>
          </a:p>
          <a:p>
            <a:r>
              <a:rPr lang="en-US" dirty="0" smtClean="0">
                <a:solidFill>
                  <a:schemeClr val="accent4">
                    <a:lumMod val="60000"/>
                    <a:lumOff val="40000"/>
                  </a:schemeClr>
                </a:solidFill>
                <a:latin typeface="Hobo Std" pitchFamily="50" charset="0"/>
              </a:rPr>
              <a:t>Conference proceedings</a:t>
            </a:r>
          </a:p>
          <a:p>
            <a:r>
              <a:rPr lang="en-US" b="1" dirty="0" smtClean="0">
                <a:solidFill>
                  <a:schemeClr val="accent3">
                    <a:lumMod val="50000"/>
                  </a:schemeClr>
                </a:solidFill>
                <a:latin typeface="Tekton Pro Ext" pitchFamily="34" charset="0"/>
              </a:rPr>
              <a:t>Data sets</a:t>
            </a:r>
          </a:p>
          <a:p>
            <a:r>
              <a:rPr lang="en-US" dirty="0" smtClean="0"/>
              <a:t>Anything in digital format …</a:t>
            </a:r>
            <a:endParaRPr lang="en-ZA" dirty="0"/>
          </a:p>
        </p:txBody>
      </p:sp>
      <p:pic>
        <p:nvPicPr>
          <p:cNvPr id="15362" name="Picture 2"/>
          <p:cNvPicPr>
            <a:picLocks noChangeAspect="1" noChangeArrowheads="1"/>
          </p:cNvPicPr>
          <p:nvPr/>
        </p:nvPicPr>
        <p:blipFill>
          <a:blip r:embed="rId2" cstate="print"/>
          <a:srcRect/>
          <a:stretch>
            <a:fillRect/>
          </a:stretch>
        </p:blipFill>
        <p:spPr bwMode="auto">
          <a:xfrm>
            <a:off x="323528" y="332657"/>
            <a:ext cx="2088232" cy="1983120"/>
          </a:xfrm>
          <a:prstGeom prst="rect">
            <a:avLst/>
          </a:prstGeom>
          <a:noFill/>
          <a:ln w="9525">
            <a:noFill/>
            <a:miter lim="800000"/>
            <a:headEnd/>
            <a:tailEnd/>
          </a:ln>
        </p:spPr>
      </p:pic>
      <p:pic>
        <p:nvPicPr>
          <p:cNvPr id="15363" name="Picture 3"/>
          <p:cNvPicPr>
            <a:picLocks noChangeAspect="1" noChangeArrowheads="1"/>
          </p:cNvPicPr>
          <p:nvPr/>
        </p:nvPicPr>
        <p:blipFill>
          <a:blip r:embed="rId3" cstate="print"/>
          <a:srcRect/>
          <a:stretch>
            <a:fillRect/>
          </a:stretch>
        </p:blipFill>
        <p:spPr bwMode="auto">
          <a:xfrm>
            <a:off x="2699792" y="2132856"/>
            <a:ext cx="2088232" cy="1890697"/>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srcRect/>
          <a:stretch>
            <a:fillRect/>
          </a:stretch>
        </p:blipFill>
        <p:spPr bwMode="auto">
          <a:xfrm>
            <a:off x="539552" y="4725144"/>
            <a:ext cx="3687117" cy="1574275"/>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ZA" sz="3200" b="1" dirty="0" smtClean="0">
                <a:effectLst>
                  <a:outerShdw blurRad="38100" dist="38100" dir="2700000" algn="tl">
                    <a:srgbClr val="000000">
                      <a:alpha val="43137"/>
                    </a:srgbClr>
                  </a:outerShdw>
                </a:effectLst>
              </a:rPr>
              <a:t>Benefits for Researchers</a:t>
            </a:r>
            <a:endParaRPr lang="en-Z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ZA" sz="2800" dirty="0" smtClean="0"/>
              <a:t>Research </a:t>
            </a:r>
            <a:r>
              <a:rPr lang="en-ZA" sz="2800" b="1" dirty="0" smtClean="0"/>
              <a:t>preserved </a:t>
            </a:r>
            <a:r>
              <a:rPr lang="en-ZA" sz="2800" dirty="0" smtClean="0"/>
              <a:t>– even after you have left US</a:t>
            </a:r>
          </a:p>
          <a:p>
            <a:r>
              <a:rPr lang="en-ZA" sz="2800" b="1" dirty="0" smtClean="0"/>
              <a:t>Attracts researchers </a:t>
            </a:r>
            <a:r>
              <a:rPr lang="en-ZA" sz="2800" dirty="0" smtClean="0"/>
              <a:t>from other disciplines</a:t>
            </a:r>
          </a:p>
          <a:p>
            <a:r>
              <a:rPr lang="en-ZA" sz="2800" dirty="0" smtClean="0"/>
              <a:t>May lead to </a:t>
            </a:r>
            <a:r>
              <a:rPr lang="en-ZA" sz="2800" b="1" dirty="0" smtClean="0"/>
              <a:t>better funding </a:t>
            </a:r>
            <a:r>
              <a:rPr lang="en-ZA" sz="2800" dirty="0" smtClean="0"/>
              <a:t>opportunities</a:t>
            </a:r>
          </a:p>
          <a:p>
            <a:r>
              <a:rPr lang="en-ZA" sz="2800" b="1" dirty="0" smtClean="0"/>
              <a:t>Encourage dialogue </a:t>
            </a:r>
            <a:r>
              <a:rPr lang="en-ZA" sz="2800" dirty="0" smtClean="0"/>
              <a:t>between researchers</a:t>
            </a:r>
          </a:p>
          <a:p>
            <a:r>
              <a:rPr lang="en-ZA" sz="2800" dirty="0" smtClean="0"/>
              <a:t>Presents </a:t>
            </a:r>
            <a:r>
              <a:rPr lang="en-ZA" sz="2800" b="1" dirty="0" smtClean="0"/>
              <a:t>complete research profile</a:t>
            </a:r>
            <a:endParaRPr lang="en-ZA" sz="2800" dirty="0" smtClean="0"/>
          </a:p>
          <a:p>
            <a:r>
              <a:rPr lang="en-ZA" sz="2800" b="1" dirty="0" smtClean="0"/>
              <a:t>Others can build </a:t>
            </a:r>
            <a:r>
              <a:rPr lang="en-ZA" sz="2800" dirty="0" smtClean="0"/>
              <a:t>on your research</a:t>
            </a:r>
          </a:p>
          <a:p>
            <a:r>
              <a:rPr lang="en-ZA" sz="2800" dirty="0" smtClean="0"/>
              <a:t>Easier to detect </a:t>
            </a:r>
            <a:r>
              <a:rPr lang="en-ZA" sz="2800" b="1" dirty="0" smtClean="0"/>
              <a:t>plagiarism</a:t>
            </a:r>
          </a:p>
          <a:p>
            <a:endParaRPr lang="en-ZA" b="1" dirty="0" smtClean="0"/>
          </a:p>
        </p:txBody>
      </p:sp>
      <p:cxnSp>
        <p:nvCxnSpPr>
          <p:cNvPr id="5" name="Straight Connector 4"/>
          <p:cNvCxnSpPr/>
          <p:nvPr/>
        </p:nvCxnSpPr>
        <p:spPr>
          <a:xfrm>
            <a:off x="0" y="1285860"/>
            <a:ext cx="914400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ZA" sz="2800" b="1" dirty="0" smtClean="0"/>
              <a:t>Verify</a:t>
            </a:r>
            <a:r>
              <a:rPr lang="en-ZA" sz="2800" dirty="0" smtClean="0"/>
              <a:t> discoveries, </a:t>
            </a:r>
            <a:r>
              <a:rPr lang="en-ZA" sz="2800" b="1" dirty="0" smtClean="0"/>
              <a:t>discard</a:t>
            </a:r>
            <a:r>
              <a:rPr lang="en-ZA" sz="2800" dirty="0" smtClean="0"/>
              <a:t> ones that could not be replicated, </a:t>
            </a:r>
            <a:r>
              <a:rPr lang="en-ZA" sz="2800" b="1" dirty="0" smtClean="0"/>
              <a:t>avoid duplication </a:t>
            </a:r>
            <a:r>
              <a:rPr lang="en-ZA" sz="2800" dirty="0" smtClean="0"/>
              <a:t>of effort, integrate various lines of research (David 1998)</a:t>
            </a:r>
          </a:p>
          <a:p>
            <a:r>
              <a:rPr lang="en-ZA" sz="2800" dirty="0" smtClean="0"/>
              <a:t>Research will be out </a:t>
            </a:r>
            <a:r>
              <a:rPr lang="en-ZA" sz="2800" b="1" dirty="0" smtClean="0"/>
              <a:t>in the open much sooner</a:t>
            </a:r>
            <a:endParaRPr lang="en-ZA" sz="2800" dirty="0" smtClean="0"/>
          </a:p>
          <a:p>
            <a:r>
              <a:rPr lang="en-ZA" sz="2800" dirty="0" smtClean="0"/>
              <a:t>Scholars worldwide read the latest research and </a:t>
            </a:r>
            <a:r>
              <a:rPr lang="en-ZA" sz="2800" b="1" dirty="0" smtClean="0"/>
              <a:t>enter the global economic conversation</a:t>
            </a:r>
            <a:endParaRPr lang="en-ZA" sz="2800" b="1" dirty="0"/>
          </a:p>
        </p:txBody>
      </p:sp>
    </p:spTree>
  </p:cSld>
  <p:clrMapOvr>
    <a:masterClrMapping/>
  </p:clrMapOvr>
  <p:transition spd="med">
    <p:fade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428596" y="214290"/>
            <a:ext cx="8286776" cy="6461096"/>
          </a:xfrm>
          <a:prstGeom prst="rect">
            <a:avLst/>
          </a:prstGeom>
          <a:noFill/>
          <a:ln w="9525">
            <a:noFill/>
            <a:miter lim="800000"/>
            <a:headEnd/>
            <a:tailEnd/>
          </a:ln>
        </p:spPr>
      </p:pic>
      <p:pic>
        <p:nvPicPr>
          <p:cNvPr id="3" name="Picture 2"/>
          <p:cNvPicPr>
            <a:picLocks noChangeAspect="1" noChangeArrowheads="1"/>
          </p:cNvPicPr>
          <p:nvPr/>
        </p:nvPicPr>
        <p:blipFill>
          <a:blip r:embed="rId4" cstate="print"/>
          <a:srcRect/>
          <a:stretch>
            <a:fillRect/>
          </a:stretch>
        </p:blipFill>
        <p:spPr bwMode="auto">
          <a:xfrm>
            <a:off x="642910" y="4643446"/>
            <a:ext cx="7929586" cy="1693297"/>
          </a:xfrm>
          <a:prstGeom prst="rect">
            <a:avLst/>
          </a:prstGeom>
          <a:noFill/>
          <a:ln w="9525">
            <a:noFill/>
            <a:miter lim="800000"/>
            <a:headEnd/>
            <a:tailEnd/>
          </a:ln>
        </p:spPr>
      </p:pic>
      <p:sp>
        <p:nvSpPr>
          <p:cNvPr id="5" name="Rectangle 4"/>
          <p:cNvSpPr/>
          <p:nvPr/>
        </p:nvSpPr>
        <p:spPr>
          <a:xfrm>
            <a:off x="428596" y="214290"/>
            <a:ext cx="8286808" cy="954107"/>
          </a:xfrm>
          <a:prstGeom prst="rect">
            <a:avLst/>
          </a:prstGeom>
          <a:solidFill>
            <a:schemeClr val="bg1"/>
          </a:solidFill>
          <a:ln>
            <a:solidFill>
              <a:schemeClr val="tx2">
                <a:lumMod val="60000"/>
                <a:lumOff val="40000"/>
              </a:schemeClr>
            </a:solidFill>
          </a:ln>
        </p:spPr>
        <p:txBody>
          <a:bodyPr wrap="square">
            <a:spAutoFit/>
          </a:bodyPr>
          <a:lstStyle/>
          <a:p>
            <a:r>
              <a:rPr lang="en-ZA" sz="2800" dirty="0" smtClean="0">
                <a:effectLst>
                  <a:outerShdw blurRad="38100" dist="38100" dir="2700000" algn="tl">
                    <a:srgbClr val="000000">
                      <a:alpha val="43137"/>
                    </a:srgbClr>
                  </a:outerShdw>
                </a:effectLst>
              </a:rPr>
              <a:t>Vastly increases </a:t>
            </a:r>
            <a:r>
              <a:rPr lang="en-ZA" sz="2800" b="1" dirty="0" smtClean="0">
                <a:effectLst>
                  <a:outerShdw blurRad="38100" dist="38100" dir="2700000" algn="tl">
                    <a:srgbClr val="000000">
                      <a:alpha val="43137"/>
                    </a:srgbClr>
                  </a:outerShdw>
                </a:effectLst>
              </a:rPr>
              <a:t>visibility, usage, impact </a:t>
            </a:r>
            <a:r>
              <a:rPr lang="en-ZA" sz="2800" dirty="0" smtClean="0">
                <a:effectLst>
                  <a:outerShdw blurRad="38100" dist="38100" dir="2700000" algn="tl">
                    <a:srgbClr val="000000">
                      <a:alpha val="43137"/>
                    </a:srgbClr>
                  </a:outerShdw>
                </a:effectLst>
              </a:rPr>
              <a:t>of your research</a:t>
            </a:r>
          </a:p>
        </p:txBody>
      </p:sp>
    </p:spTree>
  </p:cSld>
  <p:clrMapOvr>
    <a:masterClrMapping/>
  </p:clrMapOvr>
  <p:transition spd="med">
    <p:fade thruBlk="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7" name="Picture 3"/>
          <p:cNvPicPr>
            <a:picLocks noChangeAspect="1" noChangeArrowheads="1"/>
          </p:cNvPicPr>
          <p:nvPr/>
        </p:nvPicPr>
        <p:blipFill>
          <a:blip r:embed="rId2" cstate="print"/>
          <a:srcRect/>
          <a:stretch>
            <a:fillRect/>
          </a:stretch>
        </p:blipFill>
        <p:spPr bwMode="auto">
          <a:xfrm>
            <a:off x="107504" y="0"/>
            <a:ext cx="8795832" cy="6858000"/>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2" cstate="print"/>
          <a:srcRect/>
          <a:stretch>
            <a:fillRect/>
          </a:stretch>
        </p:blipFill>
        <p:spPr bwMode="auto">
          <a:xfrm>
            <a:off x="1" y="1124744"/>
            <a:ext cx="9052874" cy="4690269"/>
          </a:xfrm>
          <a:prstGeom prst="rect">
            <a:avLst/>
          </a:prstGeom>
          <a:noFill/>
          <a:ln w="9525">
            <a:solidFill>
              <a:schemeClr val="tx2">
                <a:lumMod val="60000"/>
                <a:lumOff val="40000"/>
              </a:schemeClr>
            </a:solidFill>
            <a:miter lim="800000"/>
            <a:headEnd/>
            <a:tailEnd/>
          </a:ln>
        </p:spPr>
      </p:pic>
    </p:spTree>
  </p:cSld>
  <p:clrMapOvr>
    <a:masterClrMapping/>
  </p:clrMapOvr>
  <p:transition spd="med">
    <p:fade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effectLst>
                  <a:outerShdw blurRad="38100" dist="38100" dir="2700000" algn="tl">
                    <a:srgbClr val="000000">
                      <a:alpha val="43137"/>
                    </a:srgbClr>
                  </a:outerShdw>
                </a:effectLst>
              </a:rPr>
              <a:t>Open Access Increases Citations</a:t>
            </a:r>
            <a:endParaRPr lang="en-Z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endParaRPr lang="en-ZA"/>
          </a:p>
        </p:txBody>
      </p:sp>
      <p:pic>
        <p:nvPicPr>
          <p:cNvPr id="3075" name="Picture 3"/>
          <p:cNvPicPr>
            <a:picLocks noChangeAspect="1" noChangeArrowheads="1"/>
          </p:cNvPicPr>
          <p:nvPr/>
        </p:nvPicPr>
        <p:blipFill>
          <a:blip r:embed="rId3" cstate="print"/>
          <a:srcRect/>
          <a:stretch>
            <a:fillRect/>
          </a:stretch>
        </p:blipFill>
        <p:spPr bwMode="auto">
          <a:xfrm>
            <a:off x="500034" y="1571612"/>
            <a:ext cx="7758018" cy="4614874"/>
          </a:xfrm>
          <a:prstGeom prst="rect">
            <a:avLst/>
          </a:prstGeom>
          <a:noFill/>
          <a:ln w="9525">
            <a:noFill/>
            <a:miter lim="800000"/>
            <a:headEnd/>
            <a:tailEnd/>
          </a:ln>
        </p:spPr>
      </p:pic>
      <p:cxnSp>
        <p:nvCxnSpPr>
          <p:cNvPr id="6" name="Straight Connector 5"/>
          <p:cNvCxnSpPr/>
          <p:nvPr/>
        </p:nvCxnSpPr>
        <p:spPr>
          <a:xfrm>
            <a:off x="0" y="1285860"/>
            <a:ext cx="914400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1026" name="Picture 2"/>
          <p:cNvPicPr>
            <a:picLocks noChangeAspect="1" noChangeArrowheads="1"/>
          </p:cNvPicPr>
          <p:nvPr/>
        </p:nvPicPr>
        <p:blipFill>
          <a:blip r:embed="rId3" cstate="print"/>
          <a:srcRect/>
          <a:stretch>
            <a:fillRect/>
          </a:stretch>
        </p:blipFill>
        <p:spPr bwMode="auto">
          <a:xfrm>
            <a:off x="285720" y="357166"/>
            <a:ext cx="8429684" cy="5663286"/>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2050" name="Picture 2"/>
          <p:cNvPicPr>
            <a:picLocks noChangeAspect="1" noChangeArrowheads="1"/>
          </p:cNvPicPr>
          <p:nvPr/>
        </p:nvPicPr>
        <p:blipFill>
          <a:blip r:embed="rId3" cstate="print"/>
          <a:srcRect/>
          <a:stretch>
            <a:fillRect/>
          </a:stretch>
        </p:blipFill>
        <p:spPr bwMode="auto">
          <a:xfrm>
            <a:off x="142844" y="285728"/>
            <a:ext cx="8593501" cy="5786455"/>
          </a:xfrm>
          <a:prstGeom prst="rect">
            <a:avLst/>
          </a:prstGeom>
          <a:noFill/>
          <a:ln w="9525">
            <a:noFill/>
            <a:miter lim="800000"/>
            <a:headEnd/>
            <a:tailEnd/>
          </a:ln>
        </p:spPr>
      </p:pic>
      <p:sp>
        <p:nvSpPr>
          <p:cNvPr id="5" name="Rectangle 4"/>
          <p:cNvSpPr/>
          <p:nvPr/>
        </p:nvSpPr>
        <p:spPr>
          <a:xfrm>
            <a:off x="357158" y="6143644"/>
            <a:ext cx="6929486" cy="523220"/>
          </a:xfrm>
          <a:prstGeom prst="rect">
            <a:avLst/>
          </a:prstGeom>
        </p:spPr>
        <p:txBody>
          <a:bodyPr wrap="square">
            <a:spAutoFit/>
          </a:bodyPr>
          <a:lstStyle/>
          <a:p>
            <a:r>
              <a:rPr lang="en-GB" sz="1400" dirty="0" smtClean="0"/>
              <a:t>(</a:t>
            </a:r>
            <a:r>
              <a:rPr lang="en-GB" sz="1400" dirty="0" err="1" smtClean="0"/>
              <a:t>Harnad</a:t>
            </a:r>
            <a:r>
              <a:rPr lang="en-GB" sz="1400" dirty="0" smtClean="0"/>
              <a:t>, S 2009, ‘Mandates and metrics: how open repositories enable universities to manage, measure, and maximise their research assets)</a:t>
            </a:r>
            <a:endParaRPr lang="en-ZA" sz="1400" dirty="0"/>
          </a:p>
        </p:txBody>
      </p:sp>
    </p:spTree>
  </p:cSld>
  <p:clrMapOvr>
    <a:masterClrMapping/>
  </p:clrMapOvr>
  <p:transition spd="med">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effectLst>
                  <a:outerShdw blurRad="38100" dist="38100" dir="2700000" algn="tl">
                    <a:srgbClr val="000000">
                      <a:alpha val="43137"/>
                    </a:srgbClr>
                  </a:outerShdw>
                </a:effectLst>
              </a:rPr>
              <a:t>Two approaches to Open Access </a:t>
            </a:r>
            <a:endParaRPr lang="en-Z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sz="2800" dirty="0" smtClean="0">
                <a:solidFill>
                  <a:schemeClr val="accent6">
                    <a:lumMod val="75000"/>
                  </a:schemeClr>
                </a:solidFill>
              </a:rPr>
              <a:t>Golden route </a:t>
            </a:r>
            <a:r>
              <a:rPr lang="en-US" sz="2800" dirty="0" smtClean="0"/>
              <a:t>- publish in Open Access journals</a:t>
            </a:r>
            <a:endParaRPr lang="en-ZA" sz="2800" dirty="0" smtClean="0">
              <a:solidFill>
                <a:schemeClr val="accent6">
                  <a:lumMod val="75000"/>
                </a:schemeClr>
              </a:solidFill>
            </a:endParaRPr>
          </a:p>
          <a:p>
            <a:r>
              <a:rPr lang="en-US" sz="2800" dirty="0" smtClean="0">
                <a:solidFill>
                  <a:srgbClr val="00B050"/>
                </a:solidFill>
              </a:rPr>
              <a:t>Green route</a:t>
            </a:r>
            <a:r>
              <a:rPr lang="en-US" sz="2800" dirty="0" smtClean="0">
                <a:solidFill>
                  <a:schemeClr val="accent3">
                    <a:lumMod val="75000"/>
                  </a:schemeClr>
                </a:solidFill>
              </a:rPr>
              <a:t> </a:t>
            </a:r>
            <a:r>
              <a:rPr lang="en-US" sz="2800" dirty="0" smtClean="0"/>
              <a:t>– publish in an Institutional Repository</a:t>
            </a:r>
            <a:endParaRPr lang="en-US" sz="2800" dirty="0" smtClean="0">
              <a:solidFill>
                <a:schemeClr val="accent3">
                  <a:lumMod val="75000"/>
                </a:schemeClr>
              </a:solidFill>
            </a:endParaRPr>
          </a:p>
        </p:txBody>
      </p:sp>
      <p:cxnSp>
        <p:nvCxnSpPr>
          <p:cNvPr id="4" name="Straight Connector 3"/>
          <p:cNvCxnSpPr/>
          <p:nvPr/>
        </p:nvCxnSpPr>
        <p:spPr>
          <a:xfrm>
            <a:off x="0" y="1285860"/>
            <a:ext cx="914400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6" name="Picture 2" descr="http://robynhall.ca/wp-content/uploads/2010/02/logo.png"/>
          <p:cNvPicPr>
            <a:picLocks noChangeAspect="1" noChangeArrowheads="1"/>
          </p:cNvPicPr>
          <p:nvPr/>
        </p:nvPicPr>
        <p:blipFill>
          <a:blip r:embed="rId2" cstate="print"/>
          <a:srcRect/>
          <a:stretch>
            <a:fillRect/>
          </a:stretch>
        </p:blipFill>
        <p:spPr bwMode="auto">
          <a:xfrm>
            <a:off x="8028384" y="260648"/>
            <a:ext cx="638474" cy="903501"/>
          </a:xfrm>
          <a:prstGeom prst="rect">
            <a:avLst/>
          </a:prstGeom>
          <a:noFill/>
        </p:spPr>
      </p:pic>
      <p:pic>
        <p:nvPicPr>
          <p:cNvPr id="91138" name="Picture 2" descr="http://lgimages.s3.amazonaws.com/data/imagemanager/7037/mllerustad.gif"/>
          <p:cNvPicPr>
            <a:picLocks noChangeAspect="1" noChangeArrowheads="1"/>
          </p:cNvPicPr>
          <p:nvPr/>
        </p:nvPicPr>
        <p:blipFill>
          <a:blip r:embed="rId3" cstate="print"/>
          <a:srcRect/>
          <a:stretch>
            <a:fillRect/>
          </a:stretch>
        </p:blipFill>
        <p:spPr bwMode="auto">
          <a:xfrm>
            <a:off x="2699792" y="3356992"/>
            <a:ext cx="3456384" cy="2831338"/>
          </a:xfrm>
          <a:prstGeom prst="rect">
            <a:avLst/>
          </a:prstGeom>
          <a:noFill/>
        </p:spPr>
      </p:pic>
      <p:sp>
        <p:nvSpPr>
          <p:cNvPr id="8" name="TextBox 7"/>
          <p:cNvSpPr txBox="1"/>
          <p:nvPr/>
        </p:nvSpPr>
        <p:spPr>
          <a:xfrm>
            <a:off x="107504" y="6381328"/>
            <a:ext cx="6768752" cy="261610"/>
          </a:xfrm>
          <a:prstGeom prst="rect">
            <a:avLst/>
          </a:prstGeom>
          <a:noFill/>
        </p:spPr>
        <p:txBody>
          <a:bodyPr wrap="square" rtlCol="0">
            <a:spAutoFit/>
          </a:bodyPr>
          <a:lstStyle/>
          <a:p>
            <a:r>
              <a:rPr lang="en-US" sz="1100" dirty="0" smtClean="0"/>
              <a:t>Acknowledgement image: </a:t>
            </a:r>
            <a:r>
              <a:rPr lang="en-US" sz="1100" dirty="0" smtClean="0">
                <a:hlinkClick r:id="rId4"/>
              </a:rPr>
              <a:t>http://lgimages.s3.amazonaws.com/data/imagemanager/7037/mllerustad.gif</a:t>
            </a:r>
            <a:r>
              <a:rPr lang="en-US" sz="1100" dirty="0" smtClean="0"/>
              <a:t> </a:t>
            </a:r>
            <a:endParaRPr lang="en-ZA" sz="1100" dirty="0"/>
          </a:p>
        </p:txBody>
      </p:sp>
    </p:spTree>
  </p:cSld>
  <p:clrMapOvr>
    <a:masterClrMapping/>
  </p:clrMapOvr>
  <p:transition spd="med">
    <p:fade thruBlk="1"/>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ZA" sz="3200" b="1" dirty="0" smtClean="0">
                <a:effectLst>
                  <a:outerShdw blurRad="38100" dist="38100" dir="2700000" algn="tl">
                    <a:srgbClr val="000000">
                      <a:alpha val="43137"/>
                    </a:srgbClr>
                  </a:outerShdw>
                </a:effectLst>
              </a:rPr>
              <a:t>Benefits for the Stellenbosch University</a:t>
            </a:r>
            <a:endParaRPr lang="en-Z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lnSpcReduction="10000"/>
          </a:bodyPr>
          <a:lstStyle/>
          <a:p>
            <a:r>
              <a:rPr lang="en-ZA" b="1" dirty="0" smtClean="0"/>
              <a:t>Central archive/digital library </a:t>
            </a:r>
            <a:r>
              <a:rPr lang="en-ZA" dirty="0" smtClean="0"/>
              <a:t>of all SU research – most important asset</a:t>
            </a:r>
          </a:p>
          <a:p>
            <a:r>
              <a:rPr lang="en-ZA" b="1" dirty="0" smtClean="0"/>
              <a:t>Preserve</a:t>
            </a:r>
            <a:r>
              <a:rPr lang="en-ZA" dirty="0" smtClean="0"/>
              <a:t> all research for years to come</a:t>
            </a:r>
          </a:p>
          <a:p>
            <a:r>
              <a:rPr lang="en-ZA" b="1" dirty="0" smtClean="0"/>
              <a:t>Persistent URL’s</a:t>
            </a:r>
          </a:p>
          <a:p>
            <a:r>
              <a:rPr lang="en-ZA" dirty="0" smtClean="0"/>
              <a:t>All items – incl. full text </a:t>
            </a:r>
            <a:r>
              <a:rPr lang="en-ZA" dirty="0" err="1" smtClean="0"/>
              <a:t>pdf</a:t>
            </a:r>
            <a:r>
              <a:rPr lang="en-ZA" dirty="0" smtClean="0"/>
              <a:t> – </a:t>
            </a:r>
            <a:r>
              <a:rPr lang="en-ZA" b="1" dirty="0" smtClean="0"/>
              <a:t>fully searchable</a:t>
            </a:r>
          </a:p>
          <a:p>
            <a:r>
              <a:rPr lang="en-US" dirty="0" smtClean="0"/>
              <a:t>Require uploading on IR at </a:t>
            </a:r>
            <a:r>
              <a:rPr lang="en-US" b="1" dirty="0" smtClean="0"/>
              <a:t>no extra expense</a:t>
            </a:r>
            <a:endParaRPr lang="en-ZA" b="1" dirty="0" smtClean="0"/>
          </a:p>
          <a:p>
            <a:r>
              <a:rPr lang="en-ZA" b="1" dirty="0" smtClean="0"/>
              <a:t>Increase research profile </a:t>
            </a:r>
            <a:r>
              <a:rPr lang="en-ZA" dirty="0" smtClean="0"/>
              <a:t>of SU even more</a:t>
            </a:r>
          </a:p>
          <a:p>
            <a:r>
              <a:rPr lang="en-ZA" b="1" dirty="0" smtClean="0"/>
              <a:t>Increase ranking </a:t>
            </a:r>
            <a:r>
              <a:rPr lang="en-ZA" dirty="0" smtClean="0"/>
              <a:t>on international lists of top universities</a:t>
            </a:r>
          </a:p>
          <a:p>
            <a:endParaRPr lang="en-ZA" dirty="0"/>
          </a:p>
        </p:txBody>
      </p:sp>
      <p:cxnSp>
        <p:nvCxnSpPr>
          <p:cNvPr id="5" name="Straight Connector 4"/>
          <p:cNvCxnSpPr/>
          <p:nvPr/>
        </p:nvCxnSpPr>
        <p:spPr>
          <a:xfrm>
            <a:off x="0" y="1285860"/>
            <a:ext cx="914400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ZA" sz="3200" b="1" dirty="0" smtClean="0">
                <a:effectLst>
                  <a:outerShdw blurRad="38100" dist="38100" dir="2700000" algn="tl">
                    <a:srgbClr val="000000">
                      <a:alpha val="43137"/>
                    </a:srgbClr>
                  </a:outerShdw>
                </a:effectLst>
              </a:rPr>
              <a:t>Our Commitment</a:t>
            </a:r>
            <a:endParaRPr lang="en-Z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85000" lnSpcReduction="20000"/>
          </a:bodyPr>
          <a:lstStyle/>
          <a:p>
            <a:r>
              <a:rPr lang="en-ZA" dirty="0" smtClean="0"/>
              <a:t>Negotiate for and provide </a:t>
            </a:r>
            <a:r>
              <a:rPr lang="en-ZA" b="1" dirty="0" smtClean="0"/>
              <a:t>server space</a:t>
            </a:r>
          </a:p>
          <a:p>
            <a:r>
              <a:rPr lang="en-ZA" b="1" dirty="0" smtClean="0"/>
              <a:t>Management </a:t>
            </a:r>
            <a:r>
              <a:rPr lang="en-ZA" dirty="0" smtClean="0"/>
              <a:t>on technical &amp; operational level</a:t>
            </a:r>
          </a:p>
          <a:p>
            <a:r>
              <a:rPr lang="en-ZA" dirty="0" smtClean="0"/>
              <a:t>Maintain </a:t>
            </a:r>
            <a:r>
              <a:rPr lang="en-ZA" dirty="0" err="1" smtClean="0"/>
              <a:t>SUNScholar</a:t>
            </a:r>
            <a:r>
              <a:rPr lang="en-ZA" dirty="0" smtClean="0"/>
              <a:t> for the </a:t>
            </a:r>
            <a:r>
              <a:rPr lang="en-ZA" b="1" dirty="0" smtClean="0"/>
              <a:t>long term</a:t>
            </a:r>
          </a:p>
          <a:p>
            <a:r>
              <a:rPr lang="en-ZA" dirty="0" smtClean="0"/>
              <a:t>Add </a:t>
            </a:r>
            <a:r>
              <a:rPr lang="en-ZA" b="1" dirty="0" smtClean="0"/>
              <a:t>value</a:t>
            </a:r>
            <a:r>
              <a:rPr lang="en-ZA" dirty="0" smtClean="0"/>
              <a:t> (library cataloguers)</a:t>
            </a:r>
          </a:p>
          <a:p>
            <a:r>
              <a:rPr lang="en-ZA" b="1" dirty="0" smtClean="0"/>
              <a:t>Training &amp; Support</a:t>
            </a:r>
          </a:p>
          <a:p>
            <a:r>
              <a:rPr lang="en-ZA" b="1" dirty="0" smtClean="0"/>
              <a:t>Marketing</a:t>
            </a:r>
          </a:p>
          <a:p>
            <a:r>
              <a:rPr lang="en-US" b="1" dirty="0" smtClean="0"/>
              <a:t>Advise</a:t>
            </a:r>
            <a:r>
              <a:rPr lang="en-US" dirty="0" smtClean="0"/>
              <a:t> on digital matters etc.</a:t>
            </a:r>
            <a:endParaRPr lang="en-ZA" dirty="0" smtClean="0"/>
          </a:p>
          <a:p>
            <a:r>
              <a:rPr lang="en-US" dirty="0" smtClean="0"/>
              <a:t>Conduct surveys &amp; research – </a:t>
            </a:r>
            <a:r>
              <a:rPr lang="en-US" b="1" dirty="0" smtClean="0"/>
              <a:t>state-of-the-art repository</a:t>
            </a:r>
          </a:p>
          <a:p>
            <a:r>
              <a:rPr lang="en-ZA" dirty="0" smtClean="0"/>
              <a:t>Register </a:t>
            </a:r>
            <a:r>
              <a:rPr lang="en-ZA" dirty="0" err="1" smtClean="0"/>
              <a:t>SUNScholar</a:t>
            </a:r>
            <a:r>
              <a:rPr lang="en-ZA" dirty="0" smtClean="0"/>
              <a:t> with other </a:t>
            </a:r>
            <a:r>
              <a:rPr lang="en-ZA" b="1" dirty="0" smtClean="0"/>
              <a:t>search engines </a:t>
            </a:r>
            <a:r>
              <a:rPr lang="en-ZA" dirty="0" smtClean="0"/>
              <a:t>&amp; harvesters</a:t>
            </a:r>
          </a:p>
          <a:p>
            <a:endParaRPr lang="en-ZA" dirty="0"/>
          </a:p>
        </p:txBody>
      </p:sp>
      <p:cxnSp>
        <p:nvCxnSpPr>
          <p:cNvPr id="5" name="Straight Connector 4"/>
          <p:cNvCxnSpPr/>
          <p:nvPr/>
        </p:nvCxnSpPr>
        <p:spPr>
          <a:xfrm>
            <a:off x="0" y="1285860"/>
            <a:ext cx="914400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a:xfrm>
            <a:off x="-468560" y="0"/>
            <a:ext cx="8229600" cy="1143000"/>
          </a:xfrm>
        </p:spPr>
        <p:txBody>
          <a:bodyPr>
            <a:normAutofit/>
          </a:bodyPr>
          <a:lstStyle/>
          <a:p>
            <a:r>
              <a:rPr lang="en-ZA" sz="3200" b="1" dirty="0">
                <a:effectLst>
                  <a:outerShdw blurRad="38100" dist="38100" dir="2700000" algn="tl">
                    <a:srgbClr val="000000">
                      <a:alpha val="43137"/>
                    </a:srgbClr>
                  </a:outerShdw>
                </a:effectLst>
              </a:rPr>
              <a:t>International Harvesters &amp; Registries</a:t>
            </a:r>
            <a:endParaRPr lang="en-GB" sz="3200" b="1" dirty="0">
              <a:effectLst>
                <a:outerShdw blurRad="38100" dist="38100" dir="2700000" algn="tl">
                  <a:srgbClr val="000000">
                    <a:alpha val="43137"/>
                  </a:srgbClr>
                </a:outerShdw>
              </a:effectLst>
            </a:endParaRPr>
          </a:p>
        </p:txBody>
      </p:sp>
      <p:pic>
        <p:nvPicPr>
          <p:cNvPr id="155651" name="Picture 3"/>
          <p:cNvPicPr>
            <a:picLocks noChangeAspect="1" noChangeArrowheads="1"/>
          </p:cNvPicPr>
          <p:nvPr/>
        </p:nvPicPr>
        <p:blipFill>
          <a:blip r:embed="rId3" cstate="print"/>
          <a:srcRect/>
          <a:stretch>
            <a:fillRect/>
          </a:stretch>
        </p:blipFill>
        <p:spPr bwMode="auto">
          <a:xfrm>
            <a:off x="7235825" y="2997200"/>
            <a:ext cx="1471613" cy="1268413"/>
          </a:xfrm>
          <a:prstGeom prst="rect">
            <a:avLst/>
          </a:prstGeom>
          <a:noFill/>
        </p:spPr>
      </p:pic>
      <p:pic>
        <p:nvPicPr>
          <p:cNvPr id="155652" name="Picture 4"/>
          <p:cNvPicPr>
            <a:picLocks noChangeAspect="1" noChangeArrowheads="1"/>
          </p:cNvPicPr>
          <p:nvPr/>
        </p:nvPicPr>
        <p:blipFill>
          <a:blip r:embed="rId4" cstate="print"/>
          <a:srcRect/>
          <a:stretch>
            <a:fillRect/>
          </a:stretch>
        </p:blipFill>
        <p:spPr bwMode="auto">
          <a:xfrm>
            <a:off x="3733800" y="1986523"/>
            <a:ext cx="4624414" cy="1180528"/>
          </a:xfrm>
          <a:prstGeom prst="rect">
            <a:avLst/>
          </a:prstGeom>
          <a:noFill/>
        </p:spPr>
      </p:pic>
      <p:pic>
        <p:nvPicPr>
          <p:cNvPr id="155653" name="Picture 5"/>
          <p:cNvPicPr>
            <a:picLocks noChangeAspect="1" noChangeArrowheads="1"/>
          </p:cNvPicPr>
          <p:nvPr/>
        </p:nvPicPr>
        <p:blipFill>
          <a:blip r:embed="rId5" cstate="print"/>
          <a:srcRect/>
          <a:stretch>
            <a:fillRect/>
          </a:stretch>
        </p:blipFill>
        <p:spPr bwMode="auto">
          <a:xfrm>
            <a:off x="971550" y="4437063"/>
            <a:ext cx="1778000" cy="601662"/>
          </a:xfrm>
          <a:prstGeom prst="rect">
            <a:avLst/>
          </a:prstGeom>
          <a:noFill/>
        </p:spPr>
      </p:pic>
      <p:pic>
        <p:nvPicPr>
          <p:cNvPr id="155654" name="Picture 6"/>
          <p:cNvPicPr>
            <a:picLocks noChangeAspect="1" noChangeArrowheads="1"/>
          </p:cNvPicPr>
          <p:nvPr/>
        </p:nvPicPr>
        <p:blipFill>
          <a:blip r:embed="rId6" cstate="print"/>
          <a:srcRect/>
          <a:stretch>
            <a:fillRect/>
          </a:stretch>
        </p:blipFill>
        <p:spPr bwMode="auto">
          <a:xfrm>
            <a:off x="1187450" y="2924175"/>
            <a:ext cx="2362200" cy="1104900"/>
          </a:xfrm>
          <a:prstGeom prst="rect">
            <a:avLst/>
          </a:prstGeom>
          <a:noFill/>
        </p:spPr>
      </p:pic>
      <p:pic>
        <p:nvPicPr>
          <p:cNvPr id="155655" name="Picture 7"/>
          <p:cNvPicPr>
            <a:picLocks noChangeAspect="1" noChangeArrowheads="1"/>
          </p:cNvPicPr>
          <p:nvPr/>
        </p:nvPicPr>
        <p:blipFill>
          <a:blip r:embed="rId7" cstate="print"/>
          <a:srcRect/>
          <a:stretch>
            <a:fillRect/>
          </a:stretch>
        </p:blipFill>
        <p:spPr bwMode="auto">
          <a:xfrm>
            <a:off x="3563938" y="3213100"/>
            <a:ext cx="2752725" cy="981075"/>
          </a:xfrm>
          <a:prstGeom prst="rect">
            <a:avLst/>
          </a:prstGeom>
          <a:noFill/>
        </p:spPr>
      </p:pic>
      <p:pic>
        <p:nvPicPr>
          <p:cNvPr id="155656" name="Picture 8"/>
          <p:cNvPicPr>
            <a:picLocks noChangeAspect="1" noChangeArrowheads="1"/>
          </p:cNvPicPr>
          <p:nvPr/>
        </p:nvPicPr>
        <p:blipFill>
          <a:blip r:embed="rId8" cstate="print"/>
          <a:srcRect/>
          <a:stretch>
            <a:fillRect/>
          </a:stretch>
        </p:blipFill>
        <p:spPr bwMode="auto">
          <a:xfrm>
            <a:off x="1189038" y="1630363"/>
            <a:ext cx="1638300" cy="314325"/>
          </a:xfrm>
          <a:prstGeom prst="rect">
            <a:avLst/>
          </a:prstGeom>
          <a:noFill/>
        </p:spPr>
      </p:pic>
      <p:pic>
        <p:nvPicPr>
          <p:cNvPr id="155657" name="Picture 9"/>
          <p:cNvPicPr>
            <a:picLocks noChangeAspect="1" noChangeArrowheads="1"/>
          </p:cNvPicPr>
          <p:nvPr/>
        </p:nvPicPr>
        <p:blipFill>
          <a:blip r:embed="rId9" cstate="print"/>
          <a:srcRect/>
          <a:stretch>
            <a:fillRect/>
          </a:stretch>
        </p:blipFill>
        <p:spPr bwMode="auto">
          <a:xfrm>
            <a:off x="1619250" y="1844675"/>
            <a:ext cx="1819275" cy="695325"/>
          </a:xfrm>
          <a:prstGeom prst="rect">
            <a:avLst/>
          </a:prstGeom>
          <a:noFill/>
        </p:spPr>
      </p:pic>
      <p:pic>
        <p:nvPicPr>
          <p:cNvPr id="155658" name="Picture 10"/>
          <p:cNvPicPr>
            <a:picLocks noChangeAspect="1" noChangeArrowheads="1"/>
          </p:cNvPicPr>
          <p:nvPr/>
        </p:nvPicPr>
        <p:blipFill>
          <a:blip r:embed="rId10" cstate="print"/>
          <a:srcRect/>
          <a:stretch>
            <a:fillRect/>
          </a:stretch>
        </p:blipFill>
        <p:spPr bwMode="auto">
          <a:xfrm>
            <a:off x="971550" y="5516563"/>
            <a:ext cx="4886325" cy="857250"/>
          </a:xfrm>
          <a:prstGeom prst="rect">
            <a:avLst/>
          </a:prstGeom>
          <a:noFill/>
          <a:ln w="9525">
            <a:noFill/>
            <a:miter lim="800000"/>
            <a:headEnd/>
            <a:tailEnd/>
          </a:ln>
        </p:spPr>
      </p:pic>
      <p:pic>
        <p:nvPicPr>
          <p:cNvPr id="155659" name="Picture 11"/>
          <p:cNvPicPr>
            <a:picLocks noChangeAspect="1" noChangeArrowheads="1"/>
          </p:cNvPicPr>
          <p:nvPr/>
        </p:nvPicPr>
        <p:blipFill>
          <a:blip r:embed="rId11" cstate="print"/>
          <a:srcRect/>
          <a:stretch>
            <a:fillRect/>
          </a:stretch>
        </p:blipFill>
        <p:spPr bwMode="auto">
          <a:xfrm>
            <a:off x="3419475" y="4508500"/>
            <a:ext cx="5314950" cy="762000"/>
          </a:xfrm>
          <a:prstGeom prst="rect">
            <a:avLst/>
          </a:prstGeom>
          <a:noFill/>
        </p:spPr>
      </p:pic>
      <p:pic>
        <p:nvPicPr>
          <p:cNvPr id="155660" name="Picture 12"/>
          <p:cNvPicPr>
            <a:picLocks noChangeAspect="1" noChangeArrowheads="1"/>
          </p:cNvPicPr>
          <p:nvPr/>
        </p:nvPicPr>
        <p:blipFill>
          <a:blip r:embed="rId12" cstate="print"/>
          <a:srcRect/>
          <a:stretch>
            <a:fillRect/>
          </a:stretch>
        </p:blipFill>
        <p:spPr bwMode="auto">
          <a:xfrm>
            <a:off x="6072198" y="5500702"/>
            <a:ext cx="1038225" cy="704850"/>
          </a:xfrm>
          <a:prstGeom prst="rect">
            <a:avLst/>
          </a:prstGeom>
          <a:noFill/>
        </p:spPr>
      </p:pic>
      <p:sp>
        <p:nvSpPr>
          <p:cNvPr id="155662" name="WordArt 14"/>
          <p:cNvSpPr>
            <a:spLocks noChangeArrowheads="1" noChangeShapeType="1" noTextEdit="1"/>
          </p:cNvSpPr>
          <p:nvPr/>
        </p:nvSpPr>
        <p:spPr bwMode="auto">
          <a:xfrm>
            <a:off x="971550" y="1412875"/>
            <a:ext cx="2303463" cy="1008063"/>
          </a:xfrm>
          <a:prstGeom prst="rect">
            <a:avLst/>
          </a:prstGeom>
        </p:spPr>
        <p:txBody>
          <a:bodyPr wrap="none" fromWordArt="1">
            <a:prstTxWarp prst="textSlantUp">
              <a:avLst>
                <a:gd name="adj" fmla="val 55556"/>
              </a:avLst>
            </a:prstTxWarp>
          </a:bodyPr>
          <a:lstStyle/>
          <a:p>
            <a:pPr algn="ctr"/>
            <a:r>
              <a:rPr lang="en-ZA" sz="2000" kern="10">
                <a:ln w="9525">
                  <a:noFill/>
                  <a:round/>
                  <a:headEnd/>
                  <a:tailEnd/>
                </a:ln>
                <a:solidFill>
                  <a:srgbClr val="DDDDDD"/>
                </a:solidFill>
                <a:latin typeface="Arial"/>
                <a:cs typeface="Arial"/>
              </a:rPr>
              <a:t>Currently negotiated</a:t>
            </a:r>
          </a:p>
        </p:txBody>
      </p:sp>
      <p:pic>
        <p:nvPicPr>
          <p:cNvPr id="155663" name="Picture 15"/>
          <p:cNvPicPr>
            <a:picLocks noChangeAspect="1" noChangeArrowheads="1"/>
          </p:cNvPicPr>
          <p:nvPr/>
        </p:nvPicPr>
        <p:blipFill>
          <a:blip r:embed="rId9" cstate="print"/>
          <a:srcRect/>
          <a:stretch>
            <a:fillRect/>
          </a:stretch>
        </p:blipFill>
        <p:spPr bwMode="auto">
          <a:xfrm>
            <a:off x="1692275" y="1989138"/>
            <a:ext cx="1819275" cy="695325"/>
          </a:xfrm>
          <a:prstGeom prst="rect">
            <a:avLst/>
          </a:prstGeom>
          <a:noFill/>
        </p:spPr>
      </p:pic>
      <p:sp>
        <p:nvSpPr>
          <p:cNvPr id="155664" name="Rectangle 16"/>
          <p:cNvSpPr>
            <a:spLocks noChangeArrowheads="1"/>
          </p:cNvSpPr>
          <p:nvPr/>
        </p:nvSpPr>
        <p:spPr bwMode="auto">
          <a:xfrm>
            <a:off x="1042988" y="1412875"/>
            <a:ext cx="2520950" cy="1368425"/>
          </a:xfrm>
          <a:prstGeom prst="rect">
            <a:avLst/>
          </a:prstGeom>
          <a:noFill/>
          <a:ln w="9525">
            <a:solidFill>
              <a:srgbClr val="A50021"/>
            </a:solidFill>
            <a:miter lim="800000"/>
            <a:headEnd/>
            <a:tailEnd/>
          </a:ln>
          <a:effectLst/>
        </p:spPr>
        <p:txBody>
          <a:bodyPr wrap="none" anchor="ctr"/>
          <a:lstStyle/>
          <a:p>
            <a:endParaRPr lang="en-ZA"/>
          </a:p>
        </p:txBody>
      </p:sp>
      <p:pic>
        <p:nvPicPr>
          <p:cNvPr id="7169" name="Picture 1"/>
          <p:cNvPicPr>
            <a:picLocks noChangeAspect="1" noChangeArrowheads="1"/>
          </p:cNvPicPr>
          <p:nvPr/>
        </p:nvPicPr>
        <p:blipFill>
          <a:blip r:embed="rId13" cstate="print"/>
          <a:srcRect/>
          <a:stretch>
            <a:fillRect/>
          </a:stretch>
        </p:blipFill>
        <p:spPr bwMode="auto">
          <a:xfrm>
            <a:off x="4499992" y="1124744"/>
            <a:ext cx="3409950" cy="704850"/>
          </a:xfrm>
          <a:prstGeom prst="rect">
            <a:avLst/>
          </a:prstGeom>
          <a:noFill/>
          <a:ln w="9525">
            <a:noFill/>
            <a:miter lim="800000"/>
            <a:headEnd/>
            <a:tailEnd/>
          </a:ln>
        </p:spPr>
      </p:pic>
      <p:cxnSp>
        <p:nvCxnSpPr>
          <p:cNvPr id="17" name="Straight Connector 16"/>
          <p:cNvCxnSpPr/>
          <p:nvPr/>
        </p:nvCxnSpPr>
        <p:spPr>
          <a:xfrm>
            <a:off x="0" y="1124744"/>
            <a:ext cx="914400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effectLst>
                  <a:outerShdw blurRad="38100" dist="38100" dir="2700000" algn="tl">
                    <a:srgbClr val="000000">
                      <a:alpha val="43137"/>
                    </a:srgbClr>
                  </a:outerShdw>
                </a:effectLst>
              </a:rPr>
              <a:t>Become part of </a:t>
            </a:r>
            <a:r>
              <a:rPr lang="en-US" sz="3200" b="1" dirty="0" err="1" smtClean="0">
                <a:effectLst>
                  <a:outerShdw blurRad="38100" dist="38100" dir="2700000" algn="tl">
                    <a:srgbClr val="000000">
                      <a:alpha val="43137"/>
                    </a:srgbClr>
                  </a:outerShdw>
                </a:effectLst>
              </a:rPr>
              <a:t>SUNScholar</a:t>
            </a:r>
            <a:r>
              <a:rPr lang="en-US" sz="3200" b="1" dirty="0" smtClean="0">
                <a:effectLst>
                  <a:outerShdw blurRad="38100" dist="38100" dir="2700000" algn="tl">
                    <a:srgbClr val="000000">
                      <a:alpha val="43137"/>
                    </a:srgbClr>
                  </a:outerShdw>
                </a:effectLst>
              </a:rPr>
              <a:t> ….</a:t>
            </a:r>
            <a:endParaRPr lang="en-Z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00200"/>
            <a:ext cx="8472518" cy="4525963"/>
          </a:xfrm>
        </p:spPr>
        <p:txBody>
          <a:bodyPr>
            <a:normAutofit/>
          </a:bodyPr>
          <a:lstStyle/>
          <a:p>
            <a:r>
              <a:rPr lang="en-US" dirty="0" smtClean="0"/>
              <a:t>Join our mailing list – e-mail: </a:t>
            </a:r>
            <a:r>
              <a:rPr lang="en-US" dirty="0" smtClean="0">
                <a:hlinkClick r:id="rId2"/>
              </a:rPr>
              <a:t>ismith@sun.ac.za</a:t>
            </a:r>
            <a:endParaRPr lang="en-US" dirty="0" smtClean="0"/>
          </a:p>
          <a:p>
            <a:r>
              <a:rPr lang="en-US" dirty="0" smtClean="0"/>
              <a:t>Attend training sessions</a:t>
            </a:r>
          </a:p>
          <a:p>
            <a:r>
              <a:rPr lang="en-US" dirty="0" smtClean="0"/>
              <a:t>Collect full text of all research output</a:t>
            </a:r>
          </a:p>
          <a:p>
            <a:r>
              <a:rPr lang="en-US" dirty="0" smtClean="0"/>
              <a:t>Future: obtain permission for 2</a:t>
            </a:r>
            <a:r>
              <a:rPr lang="en-US" baseline="30000" dirty="0" smtClean="0"/>
              <a:t>nd</a:t>
            </a:r>
            <a:r>
              <a:rPr lang="en-US" dirty="0" smtClean="0"/>
              <a:t> copy on IR</a:t>
            </a:r>
          </a:p>
          <a:p>
            <a:r>
              <a:rPr lang="en-US" dirty="0" smtClean="0"/>
              <a:t>Start populating Collections on </a:t>
            </a:r>
            <a:r>
              <a:rPr lang="en-US" dirty="0" err="1" smtClean="0"/>
              <a:t>SUNScholar</a:t>
            </a:r>
            <a:r>
              <a:rPr lang="en-US" dirty="0" smtClean="0"/>
              <a:t>! </a:t>
            </a:r>
          </a:p>
          <a:p>
            <a:r>
              <a:rPr lang="en-US" dirty="0" smtClean="0"/>
              <a:t>ALL research output – work with faculty librarian</a:t>
            </a:r>
          </a:p>
        </p:txBody>
      </p:sp>
      <p:cxnSp>
        <p:nvCxnSpPr>
          <p:cNvPr id="6" name="Straight Connector 5"/>
          <p:cNvCxnSpPr/>
          <p:nvPr/>
        </p:nvCxnSpPr>
        <p:spPr>
          <a:xfrm>
            <a:off x="0" y="1285860"/>
            <a:ext cx="914400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04664"/>
            <a:ext cx="8229600" cy="4525963"/>
          </a:xfrm>
        </p:spPr>
        <p:txBody>
          <a:bodyPr/>
          <a:lstStyle/>
          <a:p>
            <a:pPr algn="ctr">
              <a:buNone/>
            </a:pPr>
            <a:r>
              <a:rPr lang="en-ZA" dirty="0"/>
              <a:t>“The job of research is only </a:t>
            </a:r>
            <a:r>
              <a:rPr lang="en-ZA" b="1" dirty="0"/>
              <a:t>half‐done if the results </a:t>
            </a:r>
            <a:r>
              <a:rPr lang="en-ZA" b="1" dirty="0" smtClean="0"/>
              <a:t>of </a:t>
            </a:r>
            <a:r>
              <a:rPr lang="en-ZA" dirty="0" smtClean="0"/>
              <a:t>that </a:t>
            </a:r>
            <a:r>
              <a:rPr lang="en-ZA" dirty="0"/>
              <a:t>research cannot </a:t>
            </a:r>
            <a:r>
              <a:rPr lang="en-ZA" b="1" dirty="0"/>
              <a:t>reach the widest audience.”</a:t>
            </a:r>
          </a:p>
          <a:p>
            <a:pPr algn="ctr">
              <a:buNone/>
            </a:pPr>
            <a:r>
              <a:rPr lang="en-ZA" sz="2000" i="1" dirty="0"/>
              <a:t>‐ </a:t>
            </a:r>
            <a:r>
              <a:rPr lang="en-ZA" sz="2000" i="1" dirty="0" err="1"/>
              <a:t>Wellcome</a:t>
            </a:r>
            <a:r>
              <a:rPr lang="en-ZA" sz="2000" i="1" dirty="0"/>
              <a:t> Trust ‐</a:t>
            </a:r>
            <a:endParaRPr lang="en-ZA" sz="2000" dirty="0"/>
          </a:p>
        </p:txBody>
      </p:sp>
      <p:pic>
        <p:nvPicPr>
          <p:cNvPr id="6" name="Picture 2" descr="http://upload.wikimedia.org/wikipedia/commons/6/65/Wine_cellar.jpg"/>
          <p:cNvPicPr>
            <a:picLocks noChangeAspect="1" noChangeArrowheads="1"/>
          </p:cNvPicPr>
          <p:nvPr/>
        </p:nvPicPr>
        <p:blipFill>
          <a:blip r:embed="rId2" cstate="print"/>
          <a:srcRect/>
          <a:stretch>
            <a:fillRect/>
          </a:stretch>
        </p:blipFill>
        <p:spPr bwMode="auto">
          <a:xfrm>
            <a:off x="2339752" y="2420888"/>
            <a:ext cx="4286280" cy="2857520"/>
          </a:xfrm>
          <a:prstGeom prst="rect">
            <a:avLst/>
          </a:prstGeom>
          <a:noFill/>
        </p:spPr>
      </p:pic>
      <p:sp>
        <p:nvSpPr>
          <p:cNvPr id="4" name="TextBox 3"/>
          <p:cNvSpPr txBox="1"/>
          <p:nvPr/>
        </p:nvSpPr>
        <p:spPr>
          <a:xfrm>
            <a:off x="1403648" y="5517232"/>
            <a:ext cx="6192688" cy="923330"/>
          </a:xfrm>
          <a:prstGeom prst="rect">
            <a:avLst/>
          </a:prstGeom>
          <a:noFill/>
        </p:spPr>
        <p:txBody>
          <a:bodyPr wrap="square" rtlCol="0">
            <a:spAutoFit/>
          </a:bodyPr>
          <a:lstStyle/>
          <a:p>
            <a:pPr algn="ctr"/>
            <a:r>
              <a:rPr lang="en-US" dirty="0" err="1" smtClean="0"/>
              <a:t>SUNScholar</a:t>
            </a:r>
            <a:r>
              <a:rPr lang="en-US" dirty="0" smtClean="0"/>
              <a:t>: </a:t>
            </a:r>
            <a:r>
              <a:rPr lang="en-US" dirty="0" smtClean="0">
                <a:hlinkClick r:id="rId3"/>
              </a:rPr>
              <a:t>http://scholar.sun.ac.za</a:t>
            </a:r>
            <a:r>
              <a:rPr lang="en-US" dirty="0" smtClean="0"/>
              <a:t>  </a:t>
            </a:r>
          </a:p>
          <a:p>
            <a:pPr algn="ctr"/>
            <a:r>
              <a:rPr lang="en-US" dirty="0" smtClean="0"/>
              <a:t>Contact Us: </a:t>
            </a:r>
            <a:r>
              <a:rPr lang="en-US" dirty="0" smtClean="0">
                <a:hlinkClick r:id="rId4"/>
              </a:rPr>
              <a:t>scholar@sun.ac.za</a:t>
            </a:r>
            <a:endParaRPr lang="en-US" dirty="0" smtClean="0"/>
          </a:p>
          <a:p>
            <a:pPr algn="ctr"/>
            <a:r>
              <a:rPr lang="en-US" dirty="0" smtClean="0"/>
              <a:t>More info: </a:t>
            </a:r>
            <a:r>
              <a:rPr lang="en-US" dirty="0" smtClean="0">
                <a:hlinkClick r:id="rId5"/>
              </a:rPr>
              <a:t>http://wiki.lib.sun.ac.za/index.php/SUNScholar</a:t>
            </a:r>
            <a:r>
              <a:rPr lang="en-US" dirty="0" smtClean="0"/>
              <a:t>  </a:t>
            </a:r>
            <a:endParaRPr lang="en-ZA" dirty="0"/>
          </a:p>
        </p:txBody>
      </p:sp>
    </p:spTree>
  </p:cSld>
  <p:clrMapOvr>
    <a:masterClrMapping/>
  </p:clrMapOvr>
  <p:transition spd="med">
    <p:fade thruBlk="1"/>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effectLst>
                  <a:outerShdw blurRad="38100" dist="38100" dir="2700000" algn="tl">
                    <a:srgbClr val="000000">
                      <a:alpha val="43137"/>
                    </a:srgbClr>
                  </a:outerShdw>
                </a:effectLst>
              </a:rPr>
              <a:t>Theses &amp; Dissertations</a:t>
            </a:r>
            <a:endParaRPr lang="en-Z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Submission is mandatory</a:t>
            </a:r>
          </a:p>
          <a:p>
            <a:r>
              <a:rPr lang="en-US" dirty="0" smtClean="0"/>
              <a:t>See guidelines on web: </a:t>
            </a:r>
            <a:r>
              <a:rPr lang="en-US" b="1" dirty="0" smtClean="0"/>
              <a:t>library.sun.ac.za/</a:t>
            </a:r>
            <a:r>
              <a:rPr lang="en-US" b="1" dirty="0" err="1" smtClean="0"/>
              <a:t>etd</a:t>
            </a:r>
            <a:r>
              <a:rPr lang="en-US" b="1" dirty="0" smtClean="0"/>
              <a:t>/index.htm</a:t>
            </a:r>
            <a:r>
              <a:rPr lang="en-US" dirty="0" smtClean="0"/>
              <a:t> </a:t>
            </a:r>
          </a:p>
          <a:p>
            <a:r>
              <a:rPr lang="en-US" dirty="0" smtClean="0"/>
              <a:t>Nominations for December graduation ceremony – starts </a:t>
            </a:r>
            <a:r>
              <a:rPr lang="en-US" dirty="0" smtClean="0">
                <a:solidFill>
                  <a:schemeClr val="tx2">
                    <a:lumMod val="75000"/>
                  </a:schemeClr>
                </a:solidFill>
              </a:rPr>
              <a:t>1 September 2010</a:t>
            </a:r>
          </a:p>
          <a:p>
            <a:pPr lvl="1"/>
            <a:r>
              <a:rPr lang="en-US" dirty="0" smtClean="0"/>
              <a:t>Supervisor nominates</a:t>
            </a:r>
          </a:p>
          <a:p>
            <a:pPr lvl="1"/>
            <a:r>
              <a:rPr lang="en-US" dirty="0" smtClean="0"/>
              <a:t>Student receives an e-mail</a:t>
            </a:r>
          </a:p>
          <a:p>
            <a:pPr lvl="1"/>
            <a:r>
              <a:rPr lang="en-US" dirty="0" smtClean="0"/>
              <a:t>Student submits to </a:t>
            </a:r>
            <a:r>
              <a:rPr lang="en-US" dirty="0" err="1" smtClean="0"/>
              <a:t>SUNScholar</a:t>
            </a:r>
            <a:endParaRPr lang="en-ZA" dirty="0"/>
          </a:p>
        </p:txBody>
      </p:sp>
      <p:cxnSp>
        <p:nvCxnSpPr>
          <p:cNvPr id="5" name="Straight Connector 4"/>
          <p:cNvCxnSpPr/>
          <p:nvPr/>
        </p:nvCxnSpPr>
        <p:spPr>
          <a:xfrm>
            <a:off x="0" y="1285860"/>
            <a:ext cx="9144000"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effectLst>
                  <a:outerShdw blurRad="38100" dist="38100" dir="2700000" algn="tl">
                    <a:srgbClr val="000000">
                      <a:alpha val="43137"/>
                    </a:srgbClr>
                  </a:outerShdw>
                </a:effectLst>
              </a:rPr>
              <a:t>Theses &amp; Dissertations</a:t>
            </a:r>
            <a:endParaRPr lang="en-ZA" dirty="0"/>
          </a:p>
        </p:txBody>
      </p:sp>
      <p:sp>
        <p:nvSpPr>
          <p:cNvPr id="3" name="Subtitle 2"/>
          <p:cNvSpPr>
            <a:spLocks noGrp="1"/>
          </p:cNvSpPr>
          <p:nvPr>
            <p:ph type="subTitle" idx="1"/>
          </p:nvPr>
        </p:nvSpPr>
        <p:spPr/>
        <p:txBody>
          <a:bodyPr/>
          <a:lstStyle/>
          <a:p>
            <a:r>
              <a:rPr lang="en-US" dirty="0" smtClean="0"/>
              <a:t>Paulette Talliard</a:t>
            </a:r>
            <a:endParaRPr lang="en-ZA" dirty="0"/>
          </a:p>
        </p:txBody>
      </p:sp>
    </p:spTree>
  </p:cSld>
  <p:clrMapOvr>
    <a:masterClrMapping/>
  </p:clrMapOvr>
  <p:transition spd="med">
    <p:fade thruBlk="1"/>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effectLst>
                  <a:outerShdw blurRad="38100" dist="38100" dir="2700000" algn="tl">
                    <a:srgbClr val="000000">
                      <a:alpha val="43137"/>
                    </a:srgbClr>
                  </a:outerShdw>
                </a:effectLst>
              </a:rPr>
              <a:t>Prepare thesis/dissertation</a:t>
            </a:r>
            <a:endParaRPr lang="en-ZA" sz="3200" b="1" dirty="0">
              <a:effectLst>
                <a:outerShdw blurRad="38100" dist="38100" dir="2700000" algn="tl">
                  <a:srgbClr val="000000">
                    <a:alpha val="43137"/>
                  </a:srgbClr>
                </a:outerShdw>
              </a:effectLst>
            </a:endParaRPr>
          </a:p>
        </p:txBody>
      </p:sp>
      <p:cxnSp>
        <p:nvCxnSpPr>
          <p:cNvPr id="5" name="Straight Connector 4"/>
          <p:cNvCxnSpPr/>
          <p:nvPr/>
        </p:nvCxnSpPr>
        <p:spPr>
          <a:xfrm>
            <a:off x="0" y="1285860"/>
            <a:ext cx="9144000"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16386" name="Picture 2"/>
          <p:cNvPicPr>
            <a:picLocks noChangeAspect="1" noChangeArrowheads="1"/>
          </p:cNvPicPr>
          <p:nvPr/>
        </p:nvPicPr>
        <p:blipFill>
          <a:blip r:embed="rId3" cstate="print"/>
          <a:srcRect/>
          <a:stretch>
            <a:fillRect/>
          </a:stretch>
        </p:blipFill>
        <p:spPr bwMode="auto">
          <a:xfrm>
            <a:off x="827584" y="1412776"/>
            <a:ext cx="6647384" cy="5182882"/>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539552" y="548680"/>
            <a:ext cx="8064896" cy="5760640"/>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395536" y="476672"/>
            <a:ext cx="8064896" cy="5908934"/>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0" y="0"/>
            <a:ext cx="5580112" cy="4350743"/>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3635896" y="2563400"/>
            <a:ext cx="5508104" cy="4294600"/>
          </a:xfrm>
          <a:prstGeom prst="rect">
            <a:avLst/>
          </a:prstGeom>
          <a:noFill/>
          <a:ln w="9525">
            <a:noFill/>
            <a:miter lim="800000"/>
            <a:headEnd/>
            <a:tailEnd/>
          </a:ln>
        </p:spPr>
      </p:pic>
      <p:cxnSp>
        <p:nvCxnSpPr>
          <p:cNvPr id="13" name="Straight Arrow Connector 12"/>
          <p:cNvCxnSpPr/>
          <p:nvPr/>
        </p:nvCxnSpPr>
        <p:spPr>
          <a:xfrm>
            <a:off x="3779912" y="3933056"/>
            <a:ext cx="864096" cy="158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779912" y="5373216"/>
            <a:ext cx="864096" cy="158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3076" name="Picture 4"/>
          <p:cNvPicPr>
            <a:picLocks noChangeAspect="1" noChangeArrowheads="1"/>
          </p:cNvPicPr>
          <p:nvPr/>
        </p:nvPicPr>
        <p:blipFill>
          <a:blip r:embed="rId4" cstate="print"/>
          <a:srcRect/>
          <a:stretch>
            <a:fillRect/>
          </a:stretch>
        </p:blipFill>
        <p:spPr bwMode="auto">
          <a:xfrm rot="709188">
            <a:off x="6584336" y="398624"/>
            <a:ext cx="1504950" cy="1524000"/>
          </a:xfrm>
          <a:prstGeom prst="rect">
            <a:avLst/>
          </a:prstGeom>
          <a:noFill/>
          <a:ln w="9525">
            <a:noFill/>
            <a:miter lim="800000"/>
            <a:headEnd/>
            <a:tailEnd/>
          </a:ln>
        </p:spPr>
      </p:pic>
      <p:pic>
        <p:nvPicPr>
          <p:cNvPr id="3077" name="Picture 5"/>
          <p:cNvPicPr>
            <a:picLocks noChangeAspect="1" noChangeArrowheads="1"/>
          </p:cNvPicPr>
          <p:nvPr/>
        </p:nvPicPr>
        <p:blipFill>
          <a:blip r:embed="rId5" cstate="print"/>
          <a:srcRect/>
          <a:stretch>
            <a:fillRect/>
          </a:stretch>
        </p:blipFill>
        <p:spPr bwMode="auto">
          <a:xfrm>
            <a:off x="3923928" y="2060848"/>
            <a:ext cx="4848225" cy="466725"/>
          </a:xfrm>
          <a:prstGeom prst="rect">
            <a:avLst/>
          </a:prstGeom>
          <a:noFill/>
          <a:ln w="9525">
            <a:solidFill>
              <a:srgbClr val="C00000"/>
            </a:solidFill>
            <a:miter lim="800000"/>
            <a:headEnd/>
            <a:tailEnd/>
          </a:ln>
        </p:spPr>
      </p:pic>
      <p:pic>
        <p:nvPicPr>
          <p:cNvPr id="3078" name="Picture 6"/>
          <p:cNvPicPr>
            <a:picLocks noChangeAspect="1" noChangeArrowheads="1"/>
          </p:cNvPicPr>
          <p:nvPr/>
        </p:nvPicPr>
        <p:blipFill>
          <a:blip r:embed="rId6" cstate="print"/>
          <a:srcRect/>
          <a:stretch>
            <a:fillRect/>
          </a:stretch>
        </p:blipFill>
        <p:spPr bwMode="auto">
          <a:xfrm>
            <a:off x="8244408" y="980728"/>
            <a:ext cx="742950" cy="1000125"/>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539552" y="404664"/>
            <a:ext cx="7776864" cy="6067663"/>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539552" y="260648"/>
            <a:ext cx="7848872" cy="6134751"/>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539552" y="332656"/>
            <a:ext cx="8136904" cy="6244601"/>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611560" y="260648"/>
            <a:ext cx="7848872" cy="6371437"/>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467544" y="260648"/>
            <a:ext cx="8136904" cy="6172824"/>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395536" y="332656"/>
            <a:ext cx="8346381" cy="6120680"/>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Thank you!</a:t>
            </a:r>
            <a:endParaRPr lang="en-ZA" dirty="0"/>
          </a:p>
        </p:txBody>
      </p:sp>
      <p:sp>
        <p:nvSpPr>
          <p:cNvPr id="3" name="Subtitle 2"/>
          <p:cNvSpPr>
            <a:spLocks noGrp="1"/>
          </p:cNvSpPr>
          <p:nvPr>
            <p:ph type="subTitle" idx="1"/>
          </p:nvPr>
        </p:nvSpPr>
        <p:spPr/>
        <p:txBody>
          <a:bodyPr/>
          <a:lstStyle/>
          <a:p>
            <a:endParaRPr lang="en-ZA"/>
          </a:p>
        </p:txBody>
      </p:sp>
    </p:spTree>
  </p:cSld>
  <p:clrMapOvr>
    <a:masterClrMapping/>
  </p:clrMapOvr>
  <p:transition spd="med">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395536" y="116632"/>
            <a:ext cx="8352928" cy="6512674"/>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5652120" y="1340768"/>
            <a:ext cx="2886075" cy="1790700"/>
          </a:xfrm>
          <a:prstGeom prst="rect">
            <a:avLst/>
          </a:prstGeom>
          <a:noFill/>
          <a:ln w="9525">
            <a:noFill/>
            <a:miter lim="800000"/>
            <a:headEnd/>
            <a:tailEnd/>
          </a:ln>
        </p:spPr>
      </p:pic>
      <p:pic>
        <p:nvPicPr>
          <p:cNvPr id="2" name="Picture 2"/>
          <p:cNvPicPr>
            <a:picLocks noChangeAspect="1" noChangeArrowheads="1"/>
          </p:cNvPicPr>
          <p:nvPr/>
        </p:nvPicPr>
        <p:blipFill>
          <a:blip r:embed="rId4" cstate="print"/>
          <a:srcRect/>
          <a:stretch>
            <a:fillRect/>
          </a:stretch>
        </p:blipFill>
        <p:spPr bwMode="auto">
          <a:xfrm>
            <a:off x="2123728" y="4653136"/>
            <a:ext cx="5124450" cy="1562100"/>
          </a:xfrm>
          <a:prstGeom prst="rect">
            <a:avLst/>
          </a:prstGeom>
          <a:noFill/>
          <a:ln w="9525">
            <a:solidFill>
              <a:schemeClr val="tx2">
                <a:lumMod val="60000"/>
                <a:lumOff val="40000"/>
              </a:schemeClr>
            </a:solidFill>
            <a:miter lim="800000"/>
            <a:headEnd/>
            <a:tailEnd/>
          </a:ln>
        </p:spPr>
      </p:pic>
    </p:spTree>
  </p:cSld>
  <p:clrMapOvr>
    <a:masterClrMapping/>
  </p:clrMapOvr>
  <p:transition spd="med">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3600" b="1" dirty="0" smtClean="0">
                <a:effectLst>
                  <a:outerShdw blurRad="38100" dist="38100" dir="2700000" algn="tl">
                    <a:srgbClr val="000000">
                      <a:alpha val="43137"/>
                    </a:srgbClr>
                  </a:outerShdw>
                </a:effectLst>
              </a:rPr>
              <a:t>What is a research repository?</a:t>
            </a:r>
            <a:r>
              <a:rPr lang="en-US" sz="3600" b="1" dirty="0" smtClean="0"/>
              <a:t> </a:t>
            </a:r>
            <a:r>
              <a:rPr lang="en-US" sz="3600" b="1" dirty="0" smtClean="0">
                <a:solidFill>
                  <a:srgbClr val="009900"/>
                </a:solidFill>
              </a:rPr>
              <a:t>(“green” route)</a:t>
            </a:r>
            <a:endParaRPr lang="en-ZA" sz="3600" b="1" dirty="0">
              <a:solidFill>
                <a:srgbClr val="009900"/>
              </a:solidFill>
            </a:endParaRPr>
          </a:p>
        </p:txBody>
      </p:sp>
      <p:sp>
        <p:nvSpPr>
          <p:cNvPr id="3" name="Content Placeholder 2"/>
          <p:cNvSpPr>
            <a:spLocks noGrp="1"/>
          </p:cNvSpPr>
          <p:nvPr>
            <p:ph idx="1"/>
          </p:nvPr>
        </p:nvSpPr>
        <p:spPr/>
        <p:txBody>
          <a:bodyPr>
            <a:normAutofit fontScale="92500" lnSpcReduction="20000"/>
          </a:bodyPr>
          <a:lstStyle/>
          <a:p>
            <a:pPr lvl="0">
              <a:defRPr/>
            </a:pPr>
            <a:r>
              <a:rPr lang="en-ZA" dirty="0" smtClean="0"/>
              <a:t>Set of services</a:t>
            </a:r>
          </a:p>
          <a:p>
            <a:pPr lvl="0">
              <a:defRPr/>
            </a:pPr>
            <a:r>
              <a:rPr lang="en-ZA" dirty="0" smtClean="0"/>
              <a:t>Management &amp; dissemination of digital materials</a:t>
            </a:r>
          </a:p>
          <a:p>
            <a:pPr lvl="0">
              <a:defRPr/>
            </a:pPr>
            <a:r>
              <a:rPr lang="en-ZA" dirty="0" smtClean="0"/>
              <a:t>Organizational commitment</a:t>
            </a:r>
          </a:p>
          <a:p>
            <a:pPr lvl="0">
              <a:defRPr/>
            </a:pPr>
            <a:r>
              <a:rPr lang="en-ZA" dirty="0" smtClean="0"/>
              <a:t>Stewardship</a:t>
            </a:r>
          </a:p>
          <a:p>
            <a:pPr lvl="0">
              <a:defRPr/>
            </a:pPr>
            <a:r>
              <a:rPr lang="en-ZA" dirty="0" smtClean="0"/>
              <a:t>Long-term preservation</a:t>
            </a:r>
          </a:p>
          <a:p>
            <a:pPr lvl="0">
              <a:defRPr/>
            </a:pPr>
            <a:r>
              <a:rPr lang="en-ZA" dirty="0" smtClean="0"/>
              <a:t>Organization</a:t>
            </a:r>
          </a:p>
          <a:p>
            <a:pPr lvl="0">
              <a:defRPr/>
            </a:pPr>
            <a:r>
              <a:rPr lang="en-ZA" dirty="0" smtClean="0"/>
              <a:t>Open access/ distribution</a:t>
            </a:r>
          </a:p>
          <a:p>
            <a:pPr lvl="0">
              <a:defRPr/>
            </a:pPr>
            <a:endParaRPr lang="en-ZA" dirty="0" smtClean="0"/>
          </a:p>
          <a:p>
            <a:pPr lvl="0">
              <a:buNone/>
              <a:defRPr/>
            </a:pPr>
            <a:r>
              <a:rPr lang="en-GB" sz="1800" dirty="0" smtClean="0"/>
              <a:t>	(Clifford A. Lynch, "</a:t>
            </a:r>
            <a:r>
              <a:rPr lang="en-GB" sz="1800" dirty="0" smtClean="0">
                <a:hlinkClick r:id="rId2"/>
              </a:rPr>
              <a:t>Institutional Repositories: Essential Infrastructure for Scholarship in the Digital Age</a:t>
            </a:r>
            <a:r>
              <a:rPr lang="en-GB" sz="1800" dirty="0" smtClean="0"/>
              <a:t>" ARL, no. 226 (February 2003): 1-7)</a:t>
            </a:r>
            <a:endParaRPr lang="en-GB" dirty="0" smtClean="0"/>
          </a:p>
          <a:p>
            <a:endParaRPr lang="en-ZA" dirty="0"/>
          </a:p>
        </p:txBody>
      </p:sp>
      <p:cxnSp>
        <p:nvCxnSpPr>
          <p:cNvPr id="5" name="Straight Connector 4"/>
          <p:cNvCxnSpPr/>
          <p:nvPr/>
        </p:nvCxnSpPr>
        <p:spPr>
          <a:xfrm>
            <a:off x="0" y="1285860"/>
            <a:ext cx="914400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00" y="0"/>
            <a:ext cx="8229600" cy="1143000"/>
          </a:xfrm>
        </p:spPr>
        <p:txBody>
          <a:bodyPr>
            <a:normAutofit/>
          </a:bodyPr>
          <a:lstStyle/>
          <a:p>
            <a:r>
              <a:rPr lang="en-ZA" sz="3200" b="1" dirty="0" smtClean="0">
                <a:effectLst>
                  <a:outerShdw blurRad="38100" dist="38100" dir="2700000" algn="tl">
                    <a:srgbClr val="000000">
                      <a:alpha val="43137"/>
                    </a:srgbClr>
                  </a:outerShdw>
                </a:effectLst>
              </a:rPr>
              <a:t>National &amp; International Landscape</a:t>
            </a:r>
            <a:endParaRPr lang="en-ZA" sz="3200" b="1" dirty="0">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a:blip r:embed="rId3" cstate="print"/>
          <a:srcRect/>
          <a:stretch>
            <a:fillRect/>
          </a:stretch>
        </p:blipFill>
        <p:spPr bwMode="auto">
          <a:xfrm>
            <a:off x="214282" y="1428736"/>
            <a:ext cx="4173908" cy="3254344"/>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1785918" y="3567743"/>
            <a:ext cx="4219969" cy="3290257"/>
          </a:xfrm>
          <a:prstGeom prst="rect">
            <a:avLst/>
          </a:prstGeom>
          <a:noFill/>
          <a:ln w="9525">
            <a:noFill/>
            <a:miter lim="800000"/>
            <a:headEnd/>
            <a:tailEnd/>
          </a:ln>
        </p:spPr>
      </p:pic>
      <p:sp>
        <p:nvSpPr>
          <p:cNvPr id="6" name="TextBox 5"/>
          <p:cNvSpPr txBox="1"/>
          <p:nvPr/>
        </p:nvSpPr>
        <p:spPr>
          <a:xfrm rot="20966077">
            <a:off x="304810" y="4527107"/>
            <a:ext cx="4072430" cy="584775"/>
          </a:xfrm>
          <a:prstGeom prst="rect">
            <a:avLst/>
          </a:prstGeom>
          <a:solidFill>
            <a:schemeClr val="bg1"/>
          </a:solidFill>
          <a:ln>
            <a:solidFill>
              <a:srgbClr val="800000"/>
            </a:solidFill>
          </a:ln>
        </p:spPr>
        <p:txBody>
          <a:bodyPr wrap="square" rtlCol="0">
            <a:spAutoFit/>
          </a:bodyPr>
          <a:lstStyle/>
          <a:p>
            <a:r>
              <a:rPr lang="en-US" sz="3200" dirty="0" smtClean="0"/>
              <a:t>1 705+ internationally</a:t>
            </a:r>
            <a:endParaRPr lang="en-ZA" sz="3200" dirty="0"/>
          </a:p>
        </p:txBody>
      </p:sp>
      <p:pic>
        <p:nvPicPr>
          <p:cNvPr id="1028" name="Picture 4"/>
          <p:cNvPicPr>
            <a:picLocks noGrp="1" noChangeAspect="1" noChangeArrowheads="1"/>
          </p:cNvPicPr>
          <p:nvPr>
            <p:ph idx="1"/>
          </p:nvPr>
        </p:nvPicPr>
        <p:blipFill>
          <a:blip r:embed="rId5" cstate="print"/>
          <a:srcRect/>
          <a:stretch>
            <a:fillRect/>
          </a:stretch>
        </p:blipFill>
        <p:spPr bwMode="auto">
          <a:xfrm>
            <a:off x="4214810" y="1571612"/>
            <a:ext cx="4581163" cy="3571876"/>
          </a:xfrm>
          <a:prstGeom prst="rect">
            <a:avLst/>
          </a:prstGeom>
          <a:noFill/>
          <a:ln w="9525">
            <a:noFill/>
            <a:miter lim="800000"/>
            <a:headEnd/>
            <a:tailEnd/>
          </a:ln>
        </p:spPr>
      </p:pic>
      <p:sp>
        <p:nvSpPr>
          <p:cNvPr id="7" name="TextBox 6"/>
          <p:cNvSpPr txBox="1"/>
          <p:nvPr/>
        </p:nvSpPr>
        <p:spPr>
          <a:xfrm>
            <a:off x="5929322" y="1357298"/>
            <a:ext cx="2899375" cy="954107"/>
          </a:xfrm>
          <a:prstGeom prst="rect">
            <a:avLst/>
          </a:prstGeom>
          <a:solidFill>
            <a:schemeClr val="bg1"/>
          </a:solidFill>
          <a:ln>
            <a:solidFill>
              <a:srgbClr val="800000"/>
            </a:solidFill>
          </a:ln>
        </p:spPr>
        <p:txBody>
          <a:bodyPr wrap="square" rtlCol="0">
            <a:spAutoFit/>
          </a:bodyPr>
          <a:lstStyle/>
          <a:p>
            <a:r>
              <a:rPr lang="en-US" sz="2800" dirty="0" smtClean="0"/>
              <a:t>Africa (42)</a:t>
            </a:r>
          </a:p>
          <a:p>
            <a:r>
              <a:rPr lang="en-US" sz="2800" dirty="0" smtClean="0"/>
              <a:t>South Africa (24)</a:t>
            </a:r>
          </a:p>
        </p:txBody>
      </p:sp>
      <p:cxnSp>
        <p:nvCxnSpPr>
          <p:cNvPr id="8" name="Straight Connector 7"/>
          <p:cNvCxnSpPr/>
          <p:nvPr/>
        </p:nvCxnSpPr>
        <p:spPr>
          <a:xfrm>
            <a:off x="0" y="1196752"/>
            <a:ext cx="914400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251520" y="116632"/>
            <a:ext cx="4987167" cy="3888432"/>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2987824" y="2348843"/>
            <a:ext cx="5783288" cy="4509157"/>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962</TotalTime>
  <Words>771</Words>
  <Application>Microsoft Office PowerPoint</Application>
  <PresentationFormat>On-screen Show (4:3)</PresentationFormat>
  <Paragraphs>173</Paragraphs>
  <Slides>56</Slides>
  <Notes>18</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Office Theme</vt:lpstr>
      <vt:lpstr>Research @ University of Stellenbosch Business School  Cited more, Preserved forever</vt:lpstr>
      <vt:lpstr>Slide 2</vt:lpstr>
      <vt:lpstr>Open Access </vt:lpstr>
      <vt:lpstr>Two approaches to Open Access </vt:lpstr>
      <vt:lpstr>Slide 5</vt:lpstr>
      <vt:lpstr>Slide 6</vt:lpstr>
      <vt:lpstr>What is a research repository? (“green” route)</vt:lpstr>
      <vt:lpstr>National &amp; International Landscape</vt:lpstr>
      <vt:lpstr>Slide 9</vt:lpstr>
      <vt:lpstr>Slide 10</vt:lpstr>
      <vt:lpstr>Slide 11</vt:lpstr>
      <vt:lpstr>What is SUNScholar?  http://scholar.sun.ac.za</vt:lpstr>
      <vt:lpstr>Slide 13</vt:lpstr>
      <vt:lpstr>Research Output</vt:lpstr>
      <vt:lpstr>Research Articles</vt:lpstr>
      <vt:lpstr>Research Articles Action Plan</vt:lpstr>
      <vt:lpstr>Slide 17</vt:lpstr>
      <vt:lpstr>Workflow</vt:lpstr>
      <vt:lpstr>Slide 19</vt:lpstr>
      <vt:lpstr>Slide 20</vt:lpstr>
      <vt:lpstr>Slide 21</vt:lpstr>
      <vt:lpstr>Research Output</vt:lpstr>
      <vt:lpstr>Slide 23</vt:lpstr>
      <vt:lpstr>Slide 24</vt:lpstr>
      <vt:lpstr>Slide 25</vt:lpstr>
      <vt:lpstr>Slide 26</vt:lpstr>
      <vt:lpstr>Slide 27</vt:lpstr>
      <vt:lpstr>Slide 28</vt:lpstr>
      <vt:lpstr>Slide 29</vt:lpstr>
      <vt:lpstr>Slide 30</vt:lpstr>
      <vt:lpstr>Slide 31</vt:lpstr>
      <vt:lpstr>Benefits for Researchers</vt:lpstr>
      <vt:lpstr>Slide 33</vt:lpstr>
      <vt:lpstr>Slide 34</vt:lpstr>
      <vt:lpstr>Slide 35</vt:lpstr>
      <vt:lpstr>Slide 36</vt:lpstr>
      <vt:lpstr>Open Access Increases Citations</vt:lpstr>
      <vt:lpstr>Slide 38</vt:lpstr>
      <vt:lpstr>Slide 39</vt:lpstr>
      <vt:lpstr>Benefits for the Stellenbosch University</vt:lpstr>
      <vt:lpstr>Our Commitment</vt:lpstr>
      <vt:lpstr>International Harvesters &amp; Registries</vt:lpstr>
      <vt:lpstr>Become part of SUNScholar ….</vt:lpstr>
      <vt:lpstr>Slide 44</vt:lpstr>
      <vt:lpstr>Theses &amp; Dissertations</vt:lpstr>
      <vt:lpstr>Theses &amp; Dissertations</vt:lpstr>
      <vt:lpstr>Prepare thesis/dissertation</vt:lpstr>
      <vt:lpstr>Slide 48</vt:lpstr>
      <vt:lpstr>Slide 49</vt:lpstr>
      <vt:lpstr>Slide 50</vt:lpstr>
      <vt:lpstr>Slide 51</vt:lpstr>
      <vt:lpstr>Slide 52</vt:lpstr>
      <vt:lpstr>Slide 53</vt:lpstr>
      <vt:lpstr>Slide 54</vt:lpstr>
      <vt:lpstr>Slide 55</vt:lpstr>
      <vt:lpstr>Thank you!</vt:lpstr>
    </vt:vector>
  </TitlesOfParts>
  <Company>Stellenbosch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Information Technology</dc:creator>
  <cp:lastModifiedBy>Information Technology</cp:lastModifiedBy>
  <cp:revision>118</cp:revision>
  <dcterms:created xsi:type="dcterms:W3CDTF">2010-07-17T13:39:42Z</dcterms:created>
  <dcterms:modified xsi:type="dcterms:W3CDTF">2010-08-20T10:54:07Z</dcterms:modified>
</cp:coreProperties>
</file>