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81" r:id="rId2"/>
    <p:sldId id="299" r:id="rId3"/>
    <p:sldId id="298" r:id="rId4"/>
    <p:sldId id="300" r:id="rId5"/>
    <p:sldId id="288" r:id="rId6"/>
    <p:sldId id="263" r:id="rId7"/>
    <p:sldId id="289" r:id="rId8"/>
    <p:sldId id="282" r:id="rId9"/>
    <p:sldId id="283" r:id="rId10"/>
    <p:sldId id="284" r:id="rId11"/>
    <p:sldId id="285" r:id="rId12"/>
    <p:sldId id="264" r:id="rId13"/>
    <p:sldId id="295" r:id="rId14"/>
    <p:sldId id="286" r:id="rId15"/>
    <p:sldId id="294" r:id="rId16"/>
    <p:sldId id="287" r:id="rId17"/>
    <p:sldId id="290" r:id="rId18"/>
    <p:sldId id="291" r:id="rId19"/>
    <p:sldId id="257" r:id="rId20"/>
    <p:sldId id="258" r:id="rId21"/>
    <p:sldId id="292" r:id="rId22"/>
    <p:sldId id="293" r:id="rId23"/>
    <p:sldId id="262" r:id="rId24"/>
    <p:sldId id="266" r:id="rId25"/>
    <p:sldId id="267" r:id="rId26"/>
    <p:sldId id="268" r:id="rId27"/>
    <p:sldId id="296" r:id="rId28"/>
    <p:sldId id="297" r:id="rId29"/>
    <p:sldId id="269" r:id="rId30"/>
    <p:sldId id="270" r:id="rId31"/>
    <p:sldId id="271" r:id="rId32"/>
    <p:sldId id="272" r:id="rId33"/>
    <p:sldId id="273" r:id="rId34"/>
    <p:sldId id="274" r:id="rId35"/>
    <p:sldId id="275" r:id="rId36"/>
    <p:sldId id="276" r:id="rId37"/>
    <p:sldId id="277" r:id="rId38"/>
    <p:sldId id="278" r:id="rId39"/>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8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ZA"/>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FAAC4F0C-953E-42C6-A441-834D67FE4EFE}" type="datetimeFigureOut">
              <a:rPr lang="en-US" smtClean="0"/>
              <a:pPr/>
              <a:t>6/9/2010</a:t>
            </a:fld>
            <a:endParaRPr lang="en-ZA"/>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ZA"/>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ZA"/>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48F607A6-14E2-42DC-995E-45FF5129A232}"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276ADE5C-1DC6-4C97-98A3-F0CAC7EB222B}" type="slidenum">
              <a:rPr lang="en-ZA" smtClean="0"/>
              <a:pPr/>
              <a:t>18</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33</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34</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48F607A6-14E2-42DC-995E-45FF5129A232}" type="slidenum">
              <a:rPr lang="en-ZA" smtClean="0"/>
              <a:pPr/>
              <a:t>20</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24</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25</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26</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BBD60F7B-1E7A-47ED-90E6-32C6FDEB0BA0}" type="slidenum">
              <a:rPr lang="en-ZA" smtClean="0"/>
              <a:pPr/>
              <a:t>29</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30</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31</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4ABC46-6155-46B6-B3B5-DF099DE9006C}" type="slidenum">
              <a:rPr lang="en-GB"/>
              <a:pPr/>
              <a:t>32</a:t>
            </a:fld>
            <a:endParaRPr lang="en-GB"/>
          </a:p>
        </p:txBody>
      </p:sp>
      <p:sp>
        <p:nvSpPr>
          <p:cNvPr id="7170" name="Rectangle 2"/>
          <p:cNvSpPr>
            <a:spLocks noGrp="1" noRot="1" noChangeAspect="1" noChangeArrowheads="1" noTextEdit="1"/>
          </p:cNvSpPr>
          <p:nvPr>
            <p:ph type="sldImg"/>
          </p:nvPr>
        </p:nvSpPr>
        <p:spPr>
          <a:xfrm>
            <a:off x="992188" y="768350"/>
            <a:ext cx="5114925" cy="3836988"/>
          </a:xfrm>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917CA0C5-2DBA-4870-812D-9DC05C09D9B9}" type="datetimeFigureOut">
              <a:rPr lang="en-US" smtClean="0"/>
              <a:pPr/>
              <a:t>6/9/2010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17CA0C5-2DBA-4870-812D-9DC05C09D9B9}" type="datetimeFigureOut">
              <a:rPr lang="en-US" smtClean="0"/>
              <a:pPr/>
              <a:t>6/9/2010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17CA0C5-2DBA-4870-812D-9DC05C09D9B9}" type="datetimeFigureOut">
              <a:rPr lang="en-US" smtClean="0"/>
              <a:pPr/>
              <a:t>6/9/2010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17CA0C5-2DBA-4870-812D-9DC05C09D9B9}" type="datetimeFigureOut">
              <a:rPr lang="en-US" smtClean="0"/>
              <a:pPr/>
              <a:t>6/9/2010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7CA0C5-2DBA-4870-812D-9DC05C09D9B9}" type="datetimeFigureOut">
              <a:rPr lang="en-US" smtClean="0"/>
              <a:pPr/>
              <a:t>6/9/2010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917CA0C5-2DBA-4870-812D-9DC05C09D9B9}" type="datetimeFigureOut">
              <a:rPr lang="en-US" smtClean="0"/>
              <a:pPr/>
              <a:t>6/9/2010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917CA0C5-2DBA-4870-812D-9DC05C09D9B9}" type="datetimeFigureOut">
              <a:rPr lang="en-US" smtClean="0"/>
              <a:pPr/>
              <a:t>6/9/2010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917CA0C5-2DBA-4870-812D-9DC05C09D9B9}" type="datetimeFigureOut">
              <a:rPr lang="en-US" smtClean="0"/>
              <a:pPr/>
              <a:t>6/9/2010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CA0C5-2DBA-4870-812D-9DC05C09D9B9}" type="datetimeFigureOut">
              <a:rPr lang="en-US" smtClean="0"/>
              <a:pPr/>
              <a:t>6/9/2010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7CA0C5-2DBA-4870-812D-9DC05C09D9B9}" type="datetimeFigureOut">
              <a:rPr lang="en-US" smtClean="0"/>
              <a:pPr/>
              <a:t>6/9/2010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7CA0C5-2DBA-4870-812D-9DC05C09D9B9}" type="datetimeFigureOut">
              <a:rPr lang="en-US" smtClean="0"/>
              <a:pPr/>
              <a:t>6/9/2010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E72B434A-6A3A-458F-9931-E5408BAE6C01}"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CA0C5-2DBA-4870-812D-9DC05C09D9B9}" type="datetimeFigureOut">
              <a:rPr lang="en-US" smtClean="0"/>
              <a:pPr/>
              <a:t>6/9/2010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B434A-6A3A-458F-9931-E5408BAE6C01}"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epairstemcell.files.wordpress.com/2009/04/embryonic-stem-cell.jpg" TargetMode="External"/><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hyperlink" Target="http://www.youtube.com/watch?v=1vBaFnp02MM&amp;feature=related"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openreflections.files.wordpress.com/2010/01/open20access-seal.gif" TargetMode="External"/><Relationship Id="rId2" Type="http://schemas.openxmlformats.org/officeDocument/2006/relationships/hyperlink" Target="http://www.earlham.edu/~peters/fos/newsletter/09-02-04.htm" TargetMode="Externa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doaj.org/"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g2JT23E1bR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2" Type="http://schemas.openxmlformats.org/officeDocument/2006/relationships/hyperlink" Target="mailto:ismith@sun.ac.za"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arl.org/newsltr/226/ir.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428736"/>
            <a:ext cx="7772400" cy="1470025"/>
          </a:xfrm>
        </p:spPr>
        <p:txBody>
          <a:bodyPr/>
          <a:lstStyle/>
          <a:p>
            <a:pPr algn="r"/>
            <a:r>
              <a:rPr lang="en-US" b="1" dirty="0" smtClean="0">
                <a:effectLst>
                  <a:outerShdw blurRad="38100" dist="38100" dir="2700000" algn="tl">
                    <a:srgbClr val="000000">
                      <a:alpha val="43137"/>
                    </a:srgbClr>
                  </a:outerShdw>
                </a:effectLst>
              </a:rPr>
              <a:t>Research @ Health Sciences</a:t>
            </a:r>
            <a:endParaRPr lang="en-ZA"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2071670" y="2786058"/>
            <a:ext cx="6400800" cy="857256"/>
          </a:xfrm>
        </p:spPr>
        <p:txBody>
          <a:bodyPr/>
          <a:lstStyle/>
          <a:p>
            <a:pPr algn="r"/>
            <a:r>
              <a:rPr lang="en-US" dirty="0" smtClean="0"/>
              <a:t>Cited more, preserved forever</a:t>
            </a:r>
            <a:endParaRPr lang="en-ZA" dirty="0"/>
          </a:p>
        </p:txBody>
      </p:sp>
      <p:sp>
        <p:nvSpPr>
          <p:cNvPr id="6" name="TextBox 5"/>
          <p:cNvSpPr txBox="1"/>
          <p:nvPr/>
        </p:nvSpPr>
        <p:spPr>
          <a:xfrm>
            <a:off x="2123728" y="4071942"/>
            <a:ext cx="6163048" cy="923330"/>
          </a:xfrm>
          <a:prstGeom prst="rect">
            <a:avLst/>
          </a:prstGeom>
          <a:noFill/>
        </p:spPr>
        <p:txBody>
          <a:bodyPr wrap="square" rtlCol="0">
            <a:spAutoFit/>
          </a:bodyPr>
          <a:lstStyle/>
          <a:p>
            <a:pPr algn="r"/>
            <a:r>
              <a:rPr lang="en-US" dirty="0" smtClean="0"/>
              <a:t>Presented to the Pathology </a:t>
            </a:r>
            <a:r>
              <a:rPr lang="en-US" smtClean="0"/>
              <a:t>Research Committee</a:t>
            </a:r>
            <a:endParaRPr lang="en-US" dirty="0" smtClean="0"/>
          </a:p>
          <a:p>
            <a:pPr algn="r"/>
            <a:r>
              <a:rPr lang="en-US" dirty="0" smtClean="0"/>
              <a:t>Ina Smith, Hilton Gibson, Linda </a:t>
            </a:r>
            <a:r>
              <a:rPr lang="en-US" dirty="0" err="1" smtClean="0"/>
              <a:t>Bellairs</a:t>
            </a:r>
            <a:r>
              <a:rPr lang="en-US" dirty="0" smtClean="0"/>
              <a:t>, Ingrid vd Westhuizen</a:t>
            </a:r>
          </a:p>
          <a:p>
            <a:pPr algn="r"/>
            <a:r>
              <a:rPr lang="en-US" dirty="0" smtClean="0"/>
              <a:t>9 June 2010</a:t>
            </a:r>
            <a:endParaRPr lang="en-ZA" dirty="0"/>
          </a:p>
        </p:txBody>
      </p:sp>
      <p:pic>
        <p:nvPicPr>
          <p:cNvPr id="7172" name="Picture 4"/>
          <p:cNvPicPr>
            <a:picLocks noChangeAspect="1" noChangeArrowheads="1"/>
          </p:cNvPicPr>
          <p:nvPr/>
        </p:nvPicPr>
        <p:blipFill>
          <a:blip r:embed="rId2" cstate="print"/>
          <a:srcRect/>
          <a:stretch>
            <a:fillRect/>
          </a:stretch>
        </p:blipFill>
        <p:spPr bwMode="auto">
          <a:xfrm>
            <a:off x="7000892" y="5643578"/>
            <a:ext cx="1847850" cy="923925"/>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0" y="0"/>
            <a:ext cx="1403648" cy="5715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flipH="1">
            <a:off x="0" y="4941168"/>
            <a:ext cx="1403648" cy="441885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764704"/>
            <a:ext cx="9144000" cy="508992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764704"/>
            <a:ext cx="9144000" cy="508992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Research Output</a:t>
            </a:r>
            <a:endParaRPr lang="en-ZA" sz="3600" b="1" dirty="0"/>
          </a:p>
        </p:txBody>
      </p:sp>
      <p:sp>
        <p:nvSpPr>
          <p:cNvPr id="3" name="Content Placeholder 2"/>
          <p:cNvSpPr>
            <a:spLocks noGrp="1"/>
          </p:cNvSpPr>
          <p:nvPr>
            <p:ph idx="1"/>
          </p:nvPr>
        </p:nvSpPr>
        <p:spPr/>
        <p:txBody>
          <a:bodyPr/>
          <a:lstStyle/>
          <a:p>
            <a:r>
              <a:rPr lang="en-US" dirty="0" smtClean="0"/>
              <a:t>Primary: </a:t>
            </a:r>
          </a:p>
          <a:p>
            <a:pPr lvl="1"/>
            <a:r>
              <a:rPr lang="en-US" b="1" dirty="0" smtClean="0"/>
              <a:t>Research Articles</a:t>
            </a:r>
            <a:r>
              <a:rPr lang="en-US" dirty="0" smtClean="0"/>
              <a:t>, Chapters in Books, Books, </a:t>
            </a:r>
            <a:r>
              <a:rPr lang="en-US" b="1" dirty="0" smtClean="0"/>
              <a:t>Conference Proceedings, Theses, Dissertations</a:t>
            </a:r>
          </a:p>
          <a:p>
            <a:r>
              <a:rPr lang="en-US" dirty="0" smtClean="0"/>
              <a:t>Secondary: </a:t>
            </a:r>
          </a:p>
          <a:p>
            <a:pPr lvl="1"/>
            <a:r>
              <a:rPr lang="en-US" dirty="0" smtClean="0"/>
              <a:t>Inaugural Addresses, Conference Presentations &amp; Posters, Images, Audio- &amp; Audiovisual Clips, Seminars/Open Lectures, Conferences, Experiments, Data sets, and many more!</a:t>
            </a:r>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6146" name="Picture 2" descr="http://repairstemcell.files.wordpress.com/2009/04/embryonic-stem-cell.jpg"/>
          <p:cNvPicPr>
            <a:picLocks noChangeAspect="1" noChangeArrowheads="1"/>
          </p:cNvPicPr>
          <p:nvPr/>
        </p:nvPicPr>
        <p:blipFill>
          <a:blip r:embed="rId2" cstate="print"/>
          <a:srcRect/>
          <a:stretch>
            <a:fillRect/>
          </a:stretch>
        </p:blipFill>
        <p:spPr bwMode="auto">
          <a:xfrm>
            <a:off x="827584" y="764704"/>
            <a:ext cx="2808312" cy="2358982"/>
          </a:xfrm>
          <a:prstGeom prst="rect">
            <a:avLst/>
          </a:prstGeom>
          <a:noFill/>
        </p:spPr>
      </p:pic>
      <p:sp>
        <p:nvSpPr>
          <p:cNvPr id="5" name="TextBox 4"/>
          <p:cNvSpPr txBox="1"/>
          <p:nvPr/>
        </p:nvSpPr>
        <p:spPr>
          <a:xfrm>
            <a:off x="827584" y="3284984"/>
            <a:ext cx="3096344" cy="553998"/>
          </a:xfrm>
          <a:prstGeom prst="rect">
            <a:avLst/>
          </a:prstGeom>
          <a:noFill/>
        </p:spPr>
        <p:txBody>
          <a:bodyPr wrap="square" rtlCol="0">
            <a:spAutoFit/>
          </a:bodyPr>
          <a:lstStyle/>
          <a:p>
            <a:r>
              <a:rPr lang="en-US" sz="1000" dirty="0" smtClean="0"/>
              <a:t>Acknowledgement: </a:t>
            </a:r>
            <a:r>
              <a:rPr lang="en-US" sz="1000" dirty="0" smtClean="0">
                <a:hlinkClick r:id="rId3"/>
              </a:rPr>
              <a:t>http://repairstemcell.files.wordpress.com/2009/04/embryonic-stem-cell.jpg</a:t>
            </a:r>
            <a:r>
              <a:rPr lang="en-US" sz="1000" dirty="0" smtClean="0"/>
              <a:t> </a:t>
            </a:r>
            <a:endParaRPr lang="en-ZA" sz="1000" dirty="0"/>
          </a:p>
        </p:txBody>
      </p:sp>
      <p:pic>
        <p:nvPicPr>
          <p:cNvPr id="6147" name="Picture 3"/>
          <p:cNvPicPr>
            <a:picLocks noChangeAspect="1" noChangeArrowheads="1"/>
          </p:cNvPicPr>
          <p:nvPr/>
        </p:nvPicPr>
        <p:blipFill>
          <a:blip r:embed="rId4" cstate="print"/>
          <a:srcRect/>
          <a:stretch>
            <a:fillRect/>
          </a:stretch>
        </p:blipFill>
        <p:spPr bwMode="auto">
          <a:xfrm>
            <a:off x="3995936" y="2996952"/>
            <a:ext cx="4516735" cy="2733813"/>
          </a:xfrm>
          <a:prstGeom prst="rect">
            <a:avLst/>
          </a:prstGeom>
          <a:noFill/>
          <a:ln w="9525">
            <a:noFill/>
            <a:miter lim="800000"/>
            <a:headEnd/>
            <a:tailEnd/>
          </a:ln>
        </p:spPr>
      </p:pic>
      <p:sp>
        <p:nvSpPr>
          <p:cNvPr id="7" name="TextBox 6"/>
          <p:cNvSpPr txBox="1"/>
          <p:nvPr/>
        </p:nvSpPr>
        <p:spPr>
          <a:xfrm>
            <a:off x="3995936" y="5877272"/>
            <a:ext cx="3096344" cy="553998"/>
          </a:xfrm>
          <a:prstGeom prst="rect">
            <a:avLst/>
          </a:prstGeom>
          <a:noFill/>
        </p:spPr>
        <p:txBody>
          <a:bodyPr wrap="square" rtlCol="0">
            <a:spAutoFit/>
          </a:bodyPr>
          <a:lstStyle/>
          <a:p>
            <a:r>
              <a:rPr lang="en-US" sz="1000" dirty="0" smtClean="0"/>
              <a:t>Acknowledgement: </a:t>
            </a:r>
            <a:r>
              <a:rPr lang="en-US" sz="1000" dirty="0" smtClean="0">
                <a:hlinkClick r:id="rId5"/>
              </a:rPr>
              <a:t>http://www.youtube.com/watch?v=1vBaFnp02MM&amp;feature=related</a:t>
            </a:r>
            <a:r>
              <a:rPr lang="en-US" sz="1000" dirty="0" smtClean="0"/>
              <a:t>   </a:t>
            </a:r>
            <a:endParaRPr lang="en-ZA" sz="1000" dirty="0"/>
          </a:p>
        </p:txBody>
      </p: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908720"/>
            <a:ext cx="9144000" cy="5089922"/>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5796136" y="836712"/>
            <a:ext cx="2510190" cy="3498776"/>
          </a:xfrm>
          <a:prstGeom prst="rect">
            <a:avLst/>
          </a:prstGeom>
          <a:noFill/>
          <a:ln w="9525">
            <a:solidFill>
              <a:srgbClr val="009900"/>
            </a:solidFill>
            <a:miter lim="800000"/>
            <a:headEnd/>
            <a:tailEnd/>
          </a:ln>
        </p:spPr>
      </p:pic>
      <p:cxnSp>
        <p:nvCxnSpPr>
          <p:cNvPr id="5" name="Straight Arrow Connector 4"/>
          <p:cNvCxnSpPr/>
          <p:nvPr/>
        </p:nvCxnSpPr>
        <p:spPr>
          <a:xfrm rot="5400000">
            <a:off x="5724128" y="4725144"/>
            <a:ext cx="720080" cy="1588"/>
          </a:xfrm>
          <a:prstGeom prst="straightConnector1">
            <a:avLst/>
          </a:prstGeom>
          <a:ln w="38100">
            <a:solidFill>
              <a:srgbClr val="0099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4099" name="Picture 3"/>
          <p:cNvPicPr>
            <a:picLocks noChangeAspect="1" noChangeArrowheads="1"/>
          </p:cNvPicPr>
          <p:nvPr/>
        </p:nvPicPr>
        <p:blipFill>
          <a:blip r:embed="rId4" cstate="print"/>
          <a:srcRect/>
          <a:stretch>
            <a:fillRect/>
          </a:stretch>
        </p:blipFill>
        <p:spPr bwMode="auto">
          <a:xfrm>
            <a:off x="7164288" y="3789040"/>
            <a:ext cx="1227287" cy="2020069"/>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79512" y="8464"/>
            <a:ext cx="8784976" cy="6849536"/>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6084168" y="188640"/>
            <a:ext cx="2866916" cy="3829100"/>
          </a:xfrm>
          <a:prstGeom prst="rect">
            <a:avLst/>
          </a:prstGeom>
          <a:noFill/>
          <a:ln w="9525">
            <a:solidFill>
              <a:srgbClr val="009900"/>
            </a:solid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7812360" y="3429000"/>
            <a:ext cx="1066800" cy="1771650"/>
          </a:xfrm>
          <a:prstGeom prst="rect">
            <a:avLst/>
          </a:prstGeom>
          <a:noFill/>
          <a:ln w="9525">
            <a:noFill/>
            <a:miter lim="800000"/>
            <a:headEnd/>
            <a:tailEnd/>
          </a:ln>
        </p:spPr>
      </p:pic>
      <p:cxnSp>
        <p:nvCxnSpPr>
          <p:cNvPr id="6" name="Straight Arrow Connector 5"/>
          <p:cNvCxnSpPr/>
          <p:nvPr/>
        </p:nvCxnSpPr>
        <p:spPr>
          <a:xfrm flipV="1">
            <a:off x="5652120" y="3933056"/>
            <a:ext cx="432048" cy="360040"/>
          </a:xfrm>
          <a:prstGeom prst="straightConnector1">
            <a:avLst/>
          </a:prstGeom>
          <a:ln w="38100">
            <a:solidFill>
              <a:srgbClr val="0099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908720"/>
            <a:ext cx="9144000" cy="5089922"/>
          </a:xfrm>
          <a:prstGeom prst="rect">
            <a:avLst/>
          </a:prstGeom>
          <a:noFill/>
          <a:ln w="9525">
            <a:noFill/>
            <a:miter lim="800000"/>
            <a:headEnd/>
            <a:tailEnd/>
          </a:ln>
        </p:spPr>
      </p:pic>
      <p:sp>
        <p:nvSpPr>
          <p:cNvPr id="3" name="Rectangle 2"/>
          <p:cNvSpPr/>
          <p:nvPr/>
        </p:nvSpPr>
        <p:spPr>
          <a:xfrm>
            <a:off x="4644008" y="2564904"/>
            <a:ext cx="1656184" cy="936104"/>
          </a:xfrm>
          <a:prstGeom prst="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ular Callout 3"/>
          <p:cNvSpPr/>
          <p:nvPr/>
        </p:nvSpPr>
        <p:spPr>
          <a:xfrm>
            <a:off x="6588224" y="1340768"/>
            <a:ext cx="2016224" cy="1080120"/>
          </a:xfrm>
          <a:prstGeom prst="wedgeRectCallout">
            <a:avLst>
              <a:gd name="adj1" fmla="val -62103"/>
              <a:gd name="adj2" fmla="val 83664"/>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Links to full text in </a:t>
            </a:r>
            <a:r>
              <a:rPr lang="en-US" dirty="0" err="1" smtClean="0"/>
              <a:t>SUNScholar</a:t>
            </a:r>
            <a:endParaRPr lang="en-ZA" dirty="0"/>
          </a:p>
        </p:txBody>
      </p: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5" name="Rectangular Callout 4"/>
          <p:cNvSpPr/>
          <p:nvPr/>
        </p:nvSpPr>
        <p:spPr>
          <a:xfrm>
            <a:off x="6588224" y="1340768"/>
            <a:ext cx="2016224" cy="1080120"/>
          </a:xfrm>
          <a:prstGeom prst="wedgeRectCallout">
            <a:avLst>
              <a:gd name="adj1" fmla="val -62103"/>
              <a:gd name="adj2" fmla="val 83664"/>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Links to full text in </a:t>
            </a:r>
            <a:r>
              <a:rPr lang="en-US" dirty="0" err="1" smtClean="0"/>
              <a:t>SUNScholar</a:t>
            </a:r>
            <a:endParaRPr lang="en-ZA" dirty="0"/>
          </a:p>
        </p:txBody>
      </p:sp>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Research Output</a:t>
            </a:r>
            <a:endParaRPr lang="en-ZA" sz="3600" b="1" dirty="0"/>
          </a:p>
        </p:txBody>
      </p:sp>
      <p:pic>
        <p:nvPicPr>
          <p:cNvPr id="8194" name="Picture 2"/>
          <p:cNvPicPr>
            <a:picLocks noChangeAspect="1" noChangeArrowheads="1"/>
          </p:cNvPicPr>
          <p:nvPr/>
        </p:nvPicPr>
        <p:blipFill>
          <a:blip r:embed="rId3" cstate="print"/>
          <a:srcRect/>
          <a:stretch>
            <a:fillRect/>
          </a:stretch>
        </p:blipFill>
        <p:spPr bwMode="auto">
          <a:xfrm>
            <a:off x="714348" y="2285992"/>
            <a:ext cx="2473765" cy="3199474"/>
          </a:xfrm>
          <a:prstGeom prst="rect">
            <a:avLst/>
          </a:prstGeom>
          <a:noFill/>
          <a:ln w="9525">
            <a:solidFill>
              <a:srgbClr val="009900"/>
            </a:solid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4714876" y="2643182"/>
            <a:ext cx="3710278" cy="2173918"/>
          </a:xfrm>
          <a:prstGeom prst="rect">
            <a:avLst/>
          </a:prstGeom>
          <a:noFill/>
          <a:ln w="9525">
            <a:solidFill>
              <a:srgbClr val="009900"/>
            </a:solidFill>
            <a:miter lim="800000"/>
            <a:headEnd/>
            <a:tailEnd/>
          </a:ln>
        </p:spPr>
      </p:pic>
      <p:cxnSp>
        <p:nvCxnSpPr>
          <p:cNvPr id="9" name="Straight Arrow Connector 8"/>
          <p:cNvCxnSpPr/>
          <p:nvPr/>
        </p:nvCxnSpPr>
        <p:spPr>
          <a:xfrm>
            <a:off x="3214678" y="3857628"/>
            <a:ext cx="1500198" cy="1"/>
          </a:xfrm>
          <a:prstGeom prst="straightConnector1">
            <a:avLst/>
          </a:prstGeom>
          <a:ln w="57150">
            <a:solidFill>
              <a:srgbClr val="0099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4348" y="1714488"/>
            <a:ext cx="2500330" cy="369332"/>
          </a:xfrm>
          <a:prstGeom prst="rect">
            <a:avLst/>
          </a:prstGeom>
          <a:noFill/>
        </p:spPr>
        <p:txBody>
          <a:bodyPr wrap="square" rtlCol="0">
            <a:spAutoFit/>
          </a:bodyPr>
          <a:lstStyle/>
          <a:p>
            <a:r>
              <a:rPr lang="en-US" dirty="0" smtClean="0"/>
              <a:t>Research Report System</a:t>
            </a:r>
            <a:endParaRPr lang="en-ZA" dirty="0"/>
          </a:p>
        </p:txBody>
      </p:sp>
      <p:sp>
        <p:nvSpPr>
          <p:cNvPr id="20" name="TextBox 19"/>
          <p:cNvSpPr txBox="1"/>
          <p:nvPr/>
        </p:nvSpPr>
        <p:spPr>
          <a:xfrm>
            <a:off x="5143504" y="2071678"/>
            <a:ext cx="2857520" cy="369332"/>
          </a:xfrm>
          <a:prstGeom prst="rect">
            <a:avLst/>
          </a:prstGeom>
          <a:noFill/>
        </p:spPr>
        <p:txBody>
          <a:bodyPr wrap="square" rtlCol="0">
            <a:spAutoFit/>
          </a:bodyPr>
          <a:lstStyle/>
          <a:p>
            <a:r>
              <a:rPr lang="en-US" dirty="0" smtClean="0"/>
              <a:t>With links to full text</a:t>
            </a:r>
            <a:endParaRPr lang="en-ZA" dirty="0"/>
          </a:p>
        </p:txBody>
      </p:sp>
      <p:sp>
        <p:nvSpPr>
          <p:cNvPr id="21" name="TextBox 20"/>
          <p:cNvSpPr txBox="1"/>
          <p:nvPr/>
        </p:nvSpPr>
        <p:spPr>
          <a:xfrm>
            <a:off x="714348" y="5929330"/>
            <a:ext cx="4071966" cy="369332"/>
          </a:xfrm>
          <a:prstGeom prst="rect">
            <a:avLst/>
          </a:prstGeom>
          <a:noFill/>
        </p:spPr>
        <p:txBody>
          <a:bodyPr wrap="square" rtlCol="0">
            <a:spAutoFit/>
          </a:bodyPr>
          <a:lstStyle/>
          <a:p>
            <a:r>
              <a:rPr lang="en-US" i="1" dirty="0" smtClean="0"/>
              <a:t>Currently investigated</a:t>
            </a:r>
            <a:endParaRPr lang="en-ZA" i="1" dirty="0"/>
          </a:p>
        </p:txBody>
      </p:sp>
      <p:cxnSp>
        <p:nvCxnSpPr>
          <p:cNvPr id="10" name="Straight Connector 9"/>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1451461"/>
            <a:ext cx="9144000" cy="5406540"/>
          </a:xfrm>
          <a:prstGeom prst="rect">
            <a:avLst/>
          </a:prstGeom>
          <a:noFill/>
          <a:ln w="9525">
            <a:noFill/>
            <a:miter lim="800000"/>
            <a:headEnd/>
            <a:tailEnd/>
          </a:ln>
        </p:spPr>
      </p:pic>
      <p:sp>
        <p:nvSpPr>
          <p:cNvPr id="3" name="TextBox 2"/>
          <p:cNvSpPr txBox="1"/>
          <p:nvPr/>
        </p:nvSpPr>
        <p:spPr>
          <a:xfrm>
            <a:off x="2428860" y="500042"/>
            <a:ext cx="6215106" cy="584775"/>
          </a:xfrm>
          <a:prstGeom prst="rect">
            <a:avLst/>
          </a:prstGeom>
          <a:noFill/>
        </p:spPr>
        <p:txBody>
          <a:bodyPr wrap="square" rtlCol="0">
            <a:spAutoFit/>
          </a:bodyPr>
          <a:lstStyle/>
          <a:p>
            <a:r>
              <a:rPr lang="en-US" sz="3200" b="1" dirty="0" smtClean="0"/>
              <a:t>https://scholar.sun.ac.za</a:t>
            </a:r>
            <a:endParaRPr lang="en-ZA" sz="3200" b="1" dirty="0"/>
          </a:p>
        </p:txBody>
      </p:sp>
      <p:sp>
        <p:nvSpPr>
          <p:cNvPr id="4" name="Rectangular Callout 3"/>
          <p:cNvSpPr/>
          <p:nvPr/>
        </p:nvSpPr>
        <p:spPr>
          <a:xfrm>
            <a:off x="4214810" y="3071810"/>
            <a:ext cx="3429024" cy="1500198"/>
          </a:xfrm>
          <a:prstGeom prst="wedgeRectCallout">
            <a:avLst>
              <a:gd name="adj1" fmla="val -93976"/>
              <a:gd name="adj2" fmla="val 85944"/>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Top-Level Community:</a:t>
            </a:r>
          </a:p>
          <a:p>
            <a:pPr algn="ctr"/>
            <a:r>
              <a:rPr lang="en-US" dirty="0" smtClean="0"/>
              <a:t>Health Sciences</a:t>
            </a:r>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331640" y="5085184"/>
            <a:ext cx="1296144" cy="144016"/>
          </a:xfrm>
          <a:prstGeom prst="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Two approaches to Open Access …</a:t>
            </a:r>
            <a:endParaRPr lang="en-ZA" sz="3200" b="1" dirty="0"/>
          </a:p>
        </p:txBody>
      </p:sp>
      <p:sp>
        <p:nvSpPr>
          <p:cNvPr id="3" name="Content Placeholder 2"/>
          <p:cNvSpPr>
            <a:spLocks noGrp="1"/>
          </p:cNvSpPr>
          <p:nvPr>
            <p:ph idx="1"/>
          </p:nvPr>
        </p:nvSpPr>
        <p:spPr/>
        <p:txBody>
          <a:bodyPr>
            <a:normAutofit/>
          </a:bodyPr>
          <a:lstStyle/>
          <a:p>
            <a:pPr>
              <a:buNone/>
            </a:pPr>
            <a:r>
              <a:rPr lang="en-ZA" dirty="0" smtClean="0"/>
              <a:t>	</a:t>
            </a:r>
            <a:r>
              <a:rPr lang="en-ZA" sz="2200" dirty="0" smtClean="0"/>
              <a:t>“By "open access" to literature, we mean its </a:t>
            </a:r>
            <a:r>
              <a:rPr lang="en-ZA" sz="2200" b="1" dirty="0" smtClean="0"/>
              <a:t>free availability </a:t>
            </a:r>
            <a:r>
              <a:rPr lang="en-ZA" sz="2200" dirty="0" smtClean="0"/>
              <a:t>on the public internet, permitting any users to </a:t>
            </a:r>
            <a:r>
              <a:rPr lang="en-ZA" sz="2200" b="1" dirty="0" smtClean="0"/>
              <a:t>read, download, copy, distribute, print, search, or link to the full texts of these articles</a:t>
            </a:r>
            <a:r>
              <a:rPr lang="en-ZA" sz="2200" dirty="0" smtClean="0"/>
              <a:t>, </a:t>
            </a:r>
            <a:r>
              <a:rPr lang="en-ZA" sz="2200" b="1" dirty="0" smtClean="0"/>
              <a:t>crawl them for indexing, pass them as data to software, or use them for any other lawful purpose</a:t>
            </a:r>
            <a:r>
              <a:rPr lang="en-ZA" sz="2200" dirty="0" smtClean="0"/>
              <a:t>, without financial, legal, or technical barriers other than those inseparable from gaining access to the internet itself. The only constraint on reproduction and distribution, and the only role for copyright in this domain, should be to </a:t>
            </a:r>
            <a:r>
              <a:rPr lang="en-ZA" sz="2200" b="1" dirty="0" smtClean="0"/>
              <a:t>give authors control over the integrity </a:t>
            </a:r>
            <a:r>
              <a:rPr lang="en-ZA" sz="2200" dirty="0" smtClean="0"/>
              <a:t>of their work and the right to be properly acknowledged and cited.” </a:t>
            </a:r>
            <a:br>
              <a:rPr lang="en-ZA" sz="2200" dirty="0" smtClean="0"/>
            </a:br>
            <a:r>
              <a:rPr lang="en-ZA" sz="2200" dirty="0" smtClean="0"/>
              <a:t/>
            </a:r>
            <a:br>
              <a:rPr lang="en-ZA" sz="2200" dirty="0" smtClean="0"/>
            </a:br>
            <a:r>
              <a:rPr lang="en-ZA" sz="1200" dirty="0" smtClean="0"/>
              <a:t>(Budapest-Bethesda-Berlin or BBB definition of open access</a:t>
            </a:r>
            <a:br>
              <a:rPr lang="en-ZA" sz="1200" dirty="0" smtClean="0"/>
            </a:br>
            <a:r>
              <a:rPr lang="en-ZA" sz="1200" dirty="0" smtClean="0">
                <a:hlinkClick r:id="rId2"/>
              </a:rPr>
              <a:t>http://www.earlham.edu/~peters/fos/newsletter/09-02-04.htm</a:t>
            </a:r>
            <a:r>
              <a:rPr lang="en-ZA" sz="1200" dirty="0" smtClean="0"/>
              <a:t> )</a:t>
            </a:r>
          </a:p>
          <a:p>
            <a:pPr>
              <a:buNone/>
            </a:pPr>
            <a:r>
              <a:rPr lang="en-US" sz="1200" dirty="0" smtClean="0"/>
              <a:t>	Acknowledgement – image: </a:t>
            </a:r>
            <a:r>
              <a:rPr lang="en-US" sz="1200" dirty="0" smtClean="0">
                <a:hlinkClick r:id="rId3"/>
              </a:rPr>
              <a:t>http://openreflections.files.wordpress.com/2010/01/open20access-seal.gif</a:t>
            </a:r>
            <a:r>
              <a:rPr lang="en-US" sz="1200" dirty="0" smtClean="0"/>
              <a:t> </a:t>
            </a:r>
            <a:endParaRPr lang="en-ZA" sz="1200" dirty="0"/>
          </a:p>
        </p:txBody>
      </p:sp>
      <p:cxnSp>
        <p:nvCxnSpPr>
          <p:cNvPr id="4" name="Straight Connector 3"/>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2050" name="Picture 2" descr="http://openreflections.files.wordpress.com/2010/01/open20access-seal.gif"/>
          <p:cNvPicPr>
            <a:picLocks noChangeAspect="1" noChangeArrowheads="1"/>
          </p:cNvPicPr>
          <p:nvPr/>
        </p:nvPicPr>
        <p:blipFill>
          <a:blip r:embed="rId4" cstate="print"/>
          <a:srcRect/>
          <a:stretch>
            <a:fillRect/>
          </a:stretch>
        </p:blipFill>
        <p:spPr bwMode="auto">
          <a:xfrm>
            <a:off x="7236296" y="0"/>
            <a:ext cx="1700188" cy="1700188"/>
          </a:xfrm>
          <a:prstGeom prst="rect">
            <a:avLst/>
          </a:prstGeom>
          <a:noFill/>
        </p:spPr>
      </p:pic>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51520" y="0"/>
            <a:ext cx="8795833" cy="6858000"/>
          </a:xfrm>
          <a:prstGeom prst="rect">
            <a:avLst/>
          </a:prstGeom>
          <a:noFill/>
          <a:ln w="9525">
            <a:noFill/>
            <a:miter lim="800000"/>
            <a:headEnd/>
            <a:tailEnd/>
          </a:ln>
        </p:spPr>
      </p:pic>
      <p:sp>
        <p:nvSpPr>
          <p:cNvPr id="3" name="Rectangular Callout 2"/>
          <p:cNvSpPr/>
          <p:nvPr/>
        </p:nvSpPr>
        <p:spPr>
          <a:xfrm>
            <a:off x="4500562" y="2786058"/>
            <a:ext cx="2214578" cy="928694"/>
          </a:xfrm>
          <a:prstGeom prst="wedgeRectCallout">
            <a:avLst>
              <a:gd name="adj1" fmla="val -125709"/>
              <a:gd name="adj2" fmla="val 258016"/>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Sub-Communities:</a:t>
            </a:r>
          </a:p>
          <a:p>
            <a:pPr algn="ctr"/>
            <a:r>
              <a:rPr lang="en-US" dirty="0" smtClean="0"/>
              <a:t>Departments</a:t>
            </a:r>
            <a:endParaRPr lang="en-ZA" dirty="0"/>
          </a:p>
        </p:txBody>
      </p:sp>
      <p:sp>
        <p:nvSpPr>
          <p:cNvPr id="4" name="Rectangular Callout 3"/>
          <p:cNvSpPr/>
          <p:nvPr/>
        </p:nvSpPr>
        <p:spPr>
          <a:xfrm>
            <a:off x="2857488" y="285728"/>
            <a:ext cx="2214578" cy="928694"/>
          </a:xfrm>
          <a:prstGeom prst="wedgeRectCallout">
            <a:avLst>
              <a:gd name="adj1" fmla="val 106158"/>
              <a:gd name="adj2" fmla="val 118957"/>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Customized per Faculty</a:t>
            </a:r>
            <a:endParaRPr lang="en-ZA" dirty="0"/>
          </a:p>
        </p:txBody>
      </p:sp>
      <p:sp>
        <p:nvSpPr>
          <p:cNvPr id="7" name="Rectangle 6"/>
          <p:cNvSpPr/>
          <p:nvPr/>
        </p:nvSpPr>
        <p:spPr>
          <a:xfrm>
            <a:off x="1547664" y="5517232"/>
            <a:ext cx="1152128" cy="144016"/>
          </a:xfrm>
          <a:prstGeom prst="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79512" y="0"/>
            <a:ext cx="8795832" cy="6858000"/>
          </a:xfrm>
          <a:prstGeom prst="rect">
            <a:avLst/>
          </a:prstGeom>
          <a:noFill/>
          <a:ln w="9525">
            <a:noFill/>
            <a:miter lim="800000"/>
            <a:headEnd/>
            <a:tailEnd/>
          </a:ln>
        </p:spPr>
      </p:pic>
      <p:sp>
        <p:nvSpPr>
          <p:cNvPr id="3" name="Rectangular Callout 2"/>
          <p:cNvSpPr/>
          <p:nvPr/>
        </p:nvSpPr>
        <p:spPr>
          <a:xfrm>
            <a:off x="4500562" y="2786058"/>
            <a:ext cx="2214578" cy="928694"/>
          </a:xfrm>
          <a:prstGeom prst="wedgeRectCallout">
            <a:avLst>
              <a:gd name="adj1" fmla="val -140987"/>
              <a:gd name="adj2" fmla="val 144786"/>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Sub-Communities within</a:t>
            </a:r>
          </a:p>
          <a:p>
            <a:pPr algn="ctr"/>
            <a:r>
              <a:rPr lang="en-US" dirty="0" smtClean="0"/>
              <a:t>Departments</a:t>
            </a:r>
            <a:endParaRPr lang="en-ZA" dirty="0"/>
          </a:p>
        </p:txBody>
      </p:sp>
      <p:sp>
        <p:nvSpPr>
          <p:cNvPr id="4" name="Rectangle 3"/>
          <p:cNvSpPr/>
          <p:nvPr/>
        </p:nvSpPr>
        <p:spPr>
          <a:xfrm>
            <a:off x="1547664" y="4437112"/>
            <a:ext cx="792088" cy="216024"/>
          </a:xfrm>
          <a:prstGeom prst="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79512" y="0"/>
            <a:ext cx="8795832" cy="6858000"/>
          </a:xfrm>
          <a:prstGeom prst="rect">
            <a:avLst/>
          </a:prstGeom>
          <a:noFill/>
          <a:ln w="9525">
            <a:noFill/>
            <a:miter lim="800000"/>
            <a:headEnd/>
            <a:tailEnd/>
          </a:ln>
        </p:spPr>
      </p:pic>
      <p:sp>
        <p:nvSpPr>
          <p:cNvPr id="3" name="Rectangle 2"/>
          <p:cNvSpPr/>
          <p:nvPr/>
        </p:nvSpPr>
        <p:spPr>
          <a:xfrm>
            <a:off x="1187624" y="3645024"/>
            <a:ext cx="2232248" cy="936104"/>
          </a:xfrm>
          <a:prstGeom prst="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ular Callout 3"/>
          <p:cNvSpPr/>
          <p:nvPr/>
        </p:nvSpPr>
        <p:spPr>
          <a:xfrm>
            <a:off x="4500562" y="2786058"/>
            <a:ext cx="2214578" cy="928694"/>
          </a:xfrm>
          <a:prstGeom prst="wedgeRectCallout">
            <a:avLst>
              <a:gd name="adj1" fmla="val -68317"/>
              <a:gd name="adj2" fmla="val 162509"/>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 most recent submissions listed on Collection home page</a:t>
            </a:r>
            <a:endParaRPr lang="en-ZA" dirty="0"/>
          </a:p>
        </p:txBody>
      </p:sp>
    </p:spTree>
  </p:cSld>
  <p:clrMapOvr>
    <a:masterClrMapping/>
  </p:clrMapOvr>
  <p:transition spd="med">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srcRect/>
          <a:stretch>
            <a:fillRect/>
          </a:stretch>
        </p:blipFill>
        <p:spPr bwMode="auto">
          <a:xfrm>
            <a:off x="0" y="528804"/>
            <a:ext cx="9144000" cy="6329196"/>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6500826" y="214290"/>
            <a:ext cx="2456810" cy="3429024"/>
          </a:xfrm>
          <a:prstGeom prst="rect">
            <a:avLst/>
          </a:prstGeom>
          <a:noFill/>
          <a:ln w="9525">
            <a:solidFill>
              <a:srgbClr val="009900"/>
            </a:solidFill>
            <a:miter lim="800000"/>
            <a:headEnd/>
            <a:tailEnd/>
          </a:ln>
        </p:spPr>
      </p:pic>
      <p:cxnSp>
        <p:nvCxnSpPr>
          <p:cNvPr id="10" name="Straight Connector 9"/>
          <p:cNvCxnSpPr/>
          <p:nvPr/>
        </p:nvCxnSpPr>
        <p:spPr>
          <a:xfrm>
            <a:off x="3571868" y="5715016"/>
            <a:ext cx="4786346" cy="0"/>
          </a:xfrm>
          <a:prstGeom prst="line">
            <a:avLst/>
          </a:prstGeom>
          <a:ln>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7322363" y="4679165"/>
            <a:ext cx="2071702" cy="1588"/>
          </a:xfrm>
          <a:prstGeom prst="straightConnector1">
            <a:avLst/>
          </a:prstGeom>
          <a:ln>
            <a:solidFill>
              <a:srgbClr val="0099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600" b="1" dirty="0" smtClean="0"/>
              <a:t>Benefits for Researchers</a:t>
            </a:r>
            <a:endParaRPr lang="en-ZA" sz="3600" b="1" dirty="0"/>
          </a:p>
        </p:txBody>
      </p:sp>
      <p:sp>
        <p:nvSpPr>
          <p:cNvPr id="3" name="Content Placeholder 2"/>
          <p:cNvSpPr>
            <a:spLocks noGrp="1"/>
          </p:cNvSpPr>
          <p:nvPr>
            <p:ph idx="1"/>
          </p:nvPr>
        </p:nvSpPr>
        <p:spPr/>
        <p:txBody>
          <a:bodyPr>
            <a:normAutofit lnSpcReduction="10000"/>
          </a:bodyPr>
          <a:lstStyle/>
          <a:p>
            <a:r>
              <a:rPr lang="en-ZA" dirty="0" smtClean="0"/>
              <a:t>Research </a:t>
            </a:r>
            <a:r>
              <a:rPr lang="en-ZA" b="1" dirty="0" smtClean="0"/>
              <a:t>preserved </a:t>
            </a:r>
            <a:r>
              <a:rPr lang="en-ZA" dirty="0" smtClean="0"/>
              <a:t>– even after you have left US</a:t>
            </a:r>
          </a:p>
          <a:p>
            <a:r>
              <a:rPr lang="en-ZA" b="1" dirty="0" smtClean="0"/>
              <a:t>Attracts researchers </a:t>
            </a:r>
            <a:r>
              <a:rPr lang="en-ZA" dirty="0" smtClean="0"/>
              <a:t>from other disciplines</a:t>
            </a:r>
          </a:p>
          <a:p>
            <a:r>
              <a:rPr lang="en-ZA" dirty="0" smtClean="0"/>
              <a:t>May lead to </a:t>
            </a:r>
            <a:r>
              <a:rPr lang="en-ZA" b="1" dirty="0" smtClean="0"/>
              <a:t>better funding </a:t>
            </a:r>
            <a:r>
              <a:rPr lang="en-ZA" dirty="0" smtClean="0"/>
              <a:t>opportunities</a:t>
            </a:r>
          </a:p>
          <a:p>
            <a:r>
              <a:rPr lang="en-ZA" b="1" dirty="0" smtClean="0"/>
              <a:t>Encourage dialogue </a:t>
            </a:r>
            <a:r>
              <a:rPr lang="en-ZA" dirty="0" smtClean="0"/>
              <a:t>between researchers</a:t>
            </a:r>
          </a:p>
          <a:p>
            <a:r>
              <a:rPr lang="en-ZA" dirty="0" smtClean="0"/>
              <a:t>Presents </a:t>
            </a:r>
            <a:r>
              <a:rPr lang="en-ZA" b="1" dirty="0" smtClean="0"/>
              <a:t>complete research profile</a:t>
            </a:r>
            <a:endParaRPr lang="en-ZA" dirty="0" smtClean="0"/>
          </a:p>
          <a:p>
            <a:r>
              <a:rPr lang="en-ZA" b="1" dirty="0" smtClean="0"/>
              <a:t>Others can build </a:t>
            </a:r>
            <a:r>
              <a:rPr lang="en-ZA" dirty="0" smtClean="0"/>
              <a:t>on your research</a:t>
            </a:r>
          </a:p>
          <a:p>
            <a:r>
              <a:rPr lang="en-ZA" dirty="0" smtClean="0"/>
              <a:t>Easier to detect </a:t>
            </a:r>
            <a:r>
              <a:rPr lang="en-ZA" b="1" dirty="0" smtClean="0"/>
              <a:t>plagiarism</a:t>
            </a:r>
          </a:p>
          <a:p>
            <a:endParaRPr lang="en-ZA" b="1" dirty="0" smtClean="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b="1" dirty="0" smtClean="0"/>
              <a:t>Verify</a:t>
            </a:r>
            <a:r>
              <a:rPr lang="en-ZA" dirty="0" smtClean="0"/>
              <a:t> discoveries, </a:t>
            </a:r>
            <a:r>
              <a:rPr lang="en-ZA" b="1" dirty="0" smtClean="0"/>
              <a:t>discard</a:t>
            </a:r>
            <a:r>
              <a:rPr lang="en-ZA" dirty="0" smtClean="0"/>
              <a:t> ones that could not be replicated, </a:t>
            </a:r>
            <a:r>
              <a:rPr lang="en-ZA" b="1" dirty="0" smtClean="0"/>
              <a:t>avoid duplication </a:t>
            </a:r>
            <a:r>
              <a:rPr lang="en-ZA" dirty="0" smtClean="0"/>
              <a:t>of effort, integrate various lines of research (David 1998)</a:t>
            </a:r>
          </a:p>
          <a:p>
            <a:r>
              <a:rPr lang="en-ZA" dirty="0" smtClean="0"/>
              <a:t>Research will be out </a:t>
            </a:r>
            <a:r>
              <a:rPr lang="en-ZA" b="1" dirty="0" smtClean="0"/>
              <a:t>in the open much sooner</a:t>
            </a:r>
            <a:endParaRPr lang="en-ZA" dirty="0" smtClean="0"/>
          </a:p>
          <a:p>
            <a:r>
              <a:rPr lang="en-ZA" dirty="0" smtClean="0"/>
              <a:t>Scholars worldwide read the latest research and </a:t>
            </a:r>
            <a:r>
              <a:rPr lang="en-ZA" b="1" dirty="0" smtClean="0"/>
              <a:t>enter the global economic conversation</a:t>
            </a:r>
            <a:endParaRPr lang="en-ZA" b="1" dirty="0"/>
          </a:p>
        </p:txBody>
      </p:sp>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28596" y="214290"/>
            <a:ext cx="8286776" cy="6461096"/>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a:stretch>
            <a:fillRect/>
          </a:stretch>
        </p:blipFill>
        <p:spPr bwMode="auto">
          <a:xfrm>
            <a:off x="642910" y="4643446"/>
            <a:ext cx="7929586" cy="1693297"/>
          </a:xfrm>
          <a:prstGeom prst="rect">
            <a:avLst/>
          </a:prstGeom>
          <a:noFill/>
          <a:ln w="9525">
            <a:noFill/>
            <a:miter lim="800000"/>
            <a:headEnd/>
            <a:tailEnd/>
          </a:ln>
        </p:spPr>
      </p:pic>
      <p:sp>
        <p:nvSpPr>
          <p:cNvPr id="5" name="Rectangle 4"/>
          <p:cNvSpPr/>
          <p:nvPr/>
        </p:nvSpPr>
        <p:spPr>
          <a:xfrm>
            <a:off x="428596" y="214290"/>
            <a:ext cx="8286808" cy="954107"/>
          </a:xfrm>
          <a:prstGeom prst="rect">
            <a:avLst/>
          </a:prstGeom>
          <a:solidFill>
            <a:schemeClr val="bg1"/>
          </a:solidFill>
          <a:ln>
            <a:solidFill>
              <a:srgbClr val="00B050"/>
            </a:solidFill>
          </a:ln>
        </p:spPr>
        <p:txBody>
          <a:bodyPr wrap="square">
            <a:spAutoFit/>
          </a:bodyPr>
          <a:lstStyle/>
          <a:p>
            <a:r>
              <a:rPr lang="en-ZA" sz="2800" dirty="0" smtClean="0"/>
              <a:t>Vastly increases </a:t>
            </a:r>
            <a:r>
              <a:rPr lang="en-ZA" sz="2800" b="1" dirty="0" smtClean="0"/>
              <a:t>visibility, usage, impact </a:t>
            </a:r>
            <a:r>
              <a:rPr lang="en-ZA" sz="2800" dirty="0" smtClean="0"/>
              <a:t>of your research</a:t>
            </a:r>
          </a:p>
        </p:txBody>
      </p:sp>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a:blip r:embed="rId2" cstate="print"/>
          <a:srcRect/>
          <a:stretch>
            <a:fillRect/>
          </a:stretch>
        </p:blipFill>
        <p:spPr bwMode="auto">
          <a:xfrm>
            <a:off x="107504" y="0"/>
            <a:ext cx="8795832" cy="68580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1" y="1124744"/>
            <a:ext cx="9052874" cy="4690269"/>
          </a:xfrm>
          <a:prstGeom prst="rect">
            <a:avLst/>
          </a:prstGeom>
          <a:noFill/>
          <a:ln w="9525">
            <a:solidFill>
              <a:srgbClr val="009900"/>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Open Access Increases Citations</a:t>
            </a:r>
            <a:endParaRPr lang="en-ZA" sz="3600" b="1" dirty="0"/>
          </a:p>
        </p:txBody>
      </p:sp>
      <p:sp>
        <p:nvSpPr>
          <p:cNvPr id="3" name="Content Placeholder 2"/>
          <p:cNvSpPr>
            <a:spLocks noGrp="1"/>
          </p:cNvSpPr>
          <p:nvPr>
            <p:ph idx="1"/>
          </p:nvPr>
        </p:nvSpPr>
        <p:spPr/>
        <p:txBody>
          <a:bodyPr/>
          <a:lstStyle/>
          <a:p>
            <a:endParaRPr lang="en-ZA"/>
          </a:p>
        </p:txBody>
      </p:sp>
      <p:pic>
        <p:nvPicPr>
          <p:cNvPr id="3075" name="Picture 3"/>
          <p:cNvPicPr>
            <a:picLocks noChangeAspect="1" noChangeArrowheads="1"/>
          </p:cNvPicPr>
          <p:nvPr/>
        </p:nvPicPr>
        <p:blipFill>
          <a:blip r:embed="rId3" cstate="print"/>
          <a:srcRect/>
          <a:stretch>
            <a:fillRect/>
          </a:stretch>
        </p:blipFill>
        <p:spPr bwMode="auto">
          <a:xfrm>
            <a:off x="500034" y="1571612"/>
            <a:ext cx="7758018" cy="4614874"/>
          </a:xfrm>
          <a:prstGeom prst="rect">
            <a:avLst/>
          </a:prstGeom>
          <a:noFill/>
          <a:ln w="9525">
            <a:noFill/>
            <a:miter lim="800000"/>
            <a:headEnd/>
            <a:tailEnd/>
          </a:ln>
        </p:spPr>
      </p:pic>
      <p:cxnSp>
        <p:nvCxnSpPr>
          <p:cNvPr id="6" name="Straight Connector 5"/>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pic>
        <p:nvPicPr>
          <p:cNvPr id="1026" name="Picture 2"/>
          <p:cNvPicPr>
            <a:picLocks noChangeAspect="1" noChangeArrowheads="1"/>
          </p:cNvPicPr>
          <p:nvPr/>
        </p:nvPicPr>
        <p:blipFill>
          <a:blip r:embed="rId2" cstate="print"/>
          <a:srcRect/>
          <a:stretch>
            <a:fillRect/>
          </a:stretch>
        </p:blipFill>
        <p:spPr bwMode="auto">
          <a:xfrm>
            <a:off x="1259632" y="1524345"/>
            <a:ext cx="6840760" cy="5333655"/>
          </a:xfrm>
          <a:prstGeom prst="rect">
            <a:avLst/>
          </a:prstGeom>
          <a:noFill/>
          <a:ln w="9525">
            <a:noFill/>
            <a:miter lim="800000"/>
            <a:headEnd/>
            <a:tailEnd/>
          </a:ln>
        </p:spPr>
      </p:pic>
      <p:sp>
        <p:nvSpPr>
          <p:cNvPr id="5" name="Title 1"/>
          <p:cNvSpPr txBox="1">
            <a:spLocks/>
          </p:cNvSpPr>
          <p:nvPr/>
        </p:nvSpPr>
        <p:spPr>
          <a:xfrm>
            <a:off x="609600" y="427038"/>
            <a:ext cx="8229600" cy="1143000"/>
          </a:xfrm>
          <a:prstGeom prst="rect">
            <a:avLst/>
          </a:prstGeom>
        </p:spPr>
        <p:txBody>
          <a:bodyPr vert="horz" lIns="91440" tIns="45720" rIns="91440" bIns="45720" rtlCol="0" anchor="ctr">
            <a:normAutofit fontScale="97500"/>
          </a:bodyPr>
          <a:lstStyle/>
          <a:p>
            <a:pPr lvl="0">
              <a:spcBef>
                <a:spcPct val="0"/>
              </a:spcBef>
            </a:pPr>
            <a:r>
              <a:rPr kumimoji="0" lang="en-US" sz="3600" b="1" i="0" u="none" strike="noStrike" kern="1200" cap="none" spc="0" normalizeH="0" baseline="0" noProof="0" dirty="0" smtClean="0">
                <a:ln>
                  <a:noFill/>
                </a:ln>
                <a:solidFill>
                  <a:schemeClr val="tx1"/>
                </a:solidFill>
                <a:effectLst/>
                <a:uLnTx/>
                <a:uFillTx/>
                <a:latin typeface="+mj-lt"/>
                <a:ea typeface="+mj-ea"/>
                <a:cs typeface="+mj-cs"/>
              </a:rPr>
              <a:t>Open Access Journals</a:t>
            </a:r>
            <a:r>
              <a:rPr kumimoji="0" lang="en-US" sz="3600" b="1" i="0" u="none" strike="noStrike" kern="1200" cap="none" spc="0" normalizeH="0" baseline="0" noProof="0" dirty="0" smtClean="0">
                <a:ln>
                  <a:noFill/>
                </a:ln>
                <a:solidFill>
                  <a:srgbClr val="FFC000"/>
                </a:solidFill>
                <a:effectLst/>
                <a:uLnTx/>
                <a:uFillTx/>
                <a:latin typeface="+mj-lt"/>
                <a:ea typeface="+mj-ea"/>
                <a:cs typeface="+mj-cs"/>
              </a:rPr>
              <a:t>(“golden” </a:t>
            </a:r>
            <a:r>
              <a:rPr lang="en-US" sz="3600" b="1" dirty="0" smtClean="0">
                <a:solidFill>
                  <a:srgbClr val="FFC000"/>
                </a:solidFill>
                <a:latin typeface="+mj-lt"/>
                <a:ea typeface="+mj-ea"/>
                <a:cs typeface="+mj-cs"/>
              </a:rPr>
              <a:t>route)</a:t>
            </a:r>
            <a:br>
              <a:rPr lang="en-US" sz="3600" b="1" dirty="0" smtClean="0">
                <a:solidFill>
                  <a:srgbClr val="FFC000"/>
                </a:solidFill>
                <a:latin typeface="+mj-lt"/>
                <a:ea typeface="+mj-ea"/>
                <a:cs typeface="+mj-cs"/>
              </a:rPr>
            </a:br>
            <a:r>
              <a:rPr lang="en-US" sz="2100" dirty="0" smtClean="0">
                <a:latin typeface="+mj-lt"/>
                <a:ea typeface="+mj-ea"/>
                <a:cs typeface="+mj-cs"/>
                <a:hlinkClick r:id="rId3"/>
              </a:rPr>
              <a:t>http://www.doaj.org/</a:t>
            </a:r>
            <a:r>
              <a:rPr lang="en-US" sz="2100" dirty="0" smtClean="0">
                <a:latin typeface="+mj-lt"/>
                <a:ea typeface="+mj-ea"/>
                <a:cs typeface="+mj-cs"/>
              </a:rPr>
              <a:t> </a:t>
            </a:r>
            <a:endParaRPr kumimoji="0" lang="en-ZA" sz="2100" i="0" u="none" strike="noStrike" kern="1200" cap="none" spc="0" normalizeH="0" baseline="0" noProof="0" dirty="0">
              <a:ln>
                <a:noFill/>
              </a:ln>
              <a:effectLst/>
              <a:uLnTx/>
              <a:uFillTx/>
              <a:latin typeface="+mj-lt"/>
              <a:ea typeface="+mj-ea"/>
              <a:cs typeface="+mj-cs"/>
            </a:endParaRPr>
          </a:p>
        </p:txBody>
      </p:sp>
      <p:pic>
        <p:nvPicPr>
          <p:cNvPr id="1027" name="Picture 3"/>
          <p:cNvPicPr>
            <a:picLocks noChangeAspect="1" noChangeArrowheads="1"/>
          </p:cNvPicPr>
          <p:nvPr/>
        </p:nvPicPr>
        <p:blipFill>
          <a:blip r:embed="rId4" cstate="print"/>
          <a:srcRect/>
          <a:stretch>
            <a:fillRect/>
          </a:stretch>
        </p:blipFill>
        <p:spPr bwMode="auto">
          <a:xfrm>
            <a:off x="1979712" y="1556792"/>
            <a:ext cx="4991100" cy="790575"/>
          </a:xfrm>
          <a:prstGeom prst="rect">
            <a:avLst/>
          </a:prstGeom>
          <a:noFill/>
          <a:ln w="9525">
            <a:solidFill>
              <a:srgbClr val="009900"/>
            </a:solidFill>
            <a:miter lim="800000"/>
            <a:headEnd/>
            <a:tailEnd/>
          </a:ln>
        </p:spPr>
      </p:pic>
      <p:sp>
        <p:nvSpPr>
          <p:cNvPr id="8" name="TextBox 7"/>
          <p:cNvSpPr txBox="1"/>
          <p:nvPr/>
        </p:nvSpPr>
        <p:spPr>
          <a:xfrm>
            <a:off x="5796136" y="3789040"/>
            <a:ext cx="2736304" cy="369332"/>
          </a:xfrm>
          <a:prstGeom prst="rect">
            <a:avLst/>
          </a:prstGeom>
          <a:noFill/>
          <a:ln>
            <a:solidFill>
              <a:srgbClr val="009900"/>
            </a:solidFill>
          </a:ln>
        </p:spPr>
        <p:txBody>
          <a:bodyPr wrap="square" rtlCol="0">
            <a:spAutoFit/>
          </a:bodyPr>
          <a:lstStyle/>
          <a:p>
            <a:pPr algn="ctr"/>
            <a:r>
              <a:rPr lang="en-US" dirty="0" err="1" smtClean="0"/>
              <a:t>DoE</a:t>
            </a:r>
            <a:r>
              <a:rPr lang="en-US" dirty="0" smtClean="0"/>
              <a:t> Accredited Journals</a:t>
            </a:r>
            <a:endParaRPr lang="en-ZA" dirty="0"/>
          </a:p>
        </p:txBody>
      </p:sp>
      <p:pic>
        <p:nvPicPr>
          <p:cNvPr id="2" name="Picture 2"/>
          <p:cNvPicPr>
            <a:picLocks noChangeAspect="1" noChangeArrowheads="1"/>
          </p:cNvPicPr>
          <p:nvPr/>
        </p:nvPicPr>
        <p:blipFill>
          <a:blip r:embed="rId5" cstate="print"/>
          <a:srcRect/>
          <a:stretch>
            <a:fillRect/>
          </a:stretch>
        </p:blipFill>
        <p:spPr bwMode="auto">
          <a:xfrm>
            <a:off x="5436096" y="4293096"/>
            <a:ext cx="3313981" cy="1546196"/>
          </a:xfrm>
          <a:prstGeom prst="rect">
            <a:avLst/>
          </a:prstGeom>
          <a:noFill/>
          <a:ln w="9525">
            <a:solidFill>
              <a:srgbClr val="009900"/>
            </a:solidFill>
            <a:miter lim="800000"/>
            <a:headEnd/>
            <a:tailEnd/>
          </a:ln>
        </p:spPr>
      </p:pic>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3" cstate="print"/>
          <a:srcRect/>
          <a:stretch>
            <a:fillRect/>
          </a:stretch>
        </p:blipFill>
        <p:spPr bwMode="auto">
          <a:xfrm>
            <a:off x="285720" y="357166"/>
            <a:ext cx="8429684" cy="566328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3" cstate="print"/>
          <a:srcRect/>
          <a:stretch>
            <a:fillRect/>
          </a:stretch>
        </p:blipFill>
        <p:spPr bwMode="auto">
          <a:xfrm>
            <a:off x="142844" y="285728"/>
            <a:ext cx="8593501" cy="5786455"/>
          </a:xfrm>
          <a:prstGeom prst="rect">
            <a:avLst/>
          </a:prstGeom>
          <a:noFill/>
          <a:ln w="9525">
            <a:noFill/>
            <a:miter lim="800000"/>
            <a:headEnd/>
            <a:tailEnd/>
          </a:ln>
        </p:spPr>
      </p:pic>
      <p:sp>
        <p:nvSpPr>
          <p:cNvPr id="5" name="Rectangle 4"/>
          <p:cNvSpPr/>
          <p:nvPr/>
        </p:nvSpPr>
        <p:spPr>
          <a:xfrm>
            <a:off x="357158" y="6143644"/>
            <a:ext cx="6929486" cy="523220"/>
          </a:xfrm>
          <a:prstGeom prst="rect">
            <a:avLst/>
          </a:prstGeom>
        </p:spPr>
        <p:txBody>
          <a:bodyPr wrap="square">
            <a:spAutoFit/>
          </a:bodyPr>
          <a:lstStyle/>
          <a:p>
            <a:r>
              <a:rPr lang="en-GB" sz="1400" dirty="0" smtClean="0"/>
              <a:t>(</a:t>
            </a:r>
            <a:r>
              <a:rPr lang="en-GB" sz="1400" dirty="0" err="1" smtClean="0"/>
              <a:t>Harnad</a:t>
            </a:r>
            <a:r>
              <a:rPr lang="en-GB" sz="1400" dirty="0" smtClean="0"/>
              <a:t>, S 2009, ‘Mandates and metrics: how open repositories enable universities to manage, measure, and maximise their research assets)</a:t>
            </a:r>
            <a:endParaRPr lang="en-ZA" sz="1400" dirty="0"/>
          </a:p>
        </p:txBody>
      </p:sp>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00113" y="274638"/>
            <a:ext cx="7920037" cy="1143000"/>
          </a:xfrm>
        </p:spPr>
        <p:txBody>
          <a:bodyPr/>
          <a:lstStyle/>
          <a:p>
            <a:pPr algn="ctr"/>
            <a:r>
              <a:rPr lang="en-GB" sz="2800">
                <a:hlinkClick r:id="rId3"/>
              </a:rPr>
              <a:t>http://www.youtube.com/watch?v=g2JT23E1bRE</a:t>
            </a:r>
            <a:r>
              <a:rPr lang="en-GB"/>
              <a:t> </a:t>
            </a:r>
          </a:p>
        </p:txBody>
      </p:sp>
      <p:sp>
        <p:nvSpPr>
          <p:cNvPr id="5123" name="Rectangle 3"/>
          <p:cNvSpPr>
            <a:spLocks noGrp="1" noChangeArrowheads="1"/>
          </p:cNvSpPr>
          <p:nvPr>
            <p:ph type="body" idx="1"/>
          </p:nvPr>
        </p:nvSpPr>
        <p:spPr/>
        <p:txBody>
          <a:bodyPr/>
          <a:lstStyle/>
          <a:p>
            <a:endParaRPr lang="en-US" dirty="0"/>
          </a:p>
        </p:txBody>
      </p:sp>
      <p:pic>
        <p:nvPicPr>
          <p:cNvPr id="5124" name="Picture 4">
            <a:hlinkClick r:id="rId3"/>
          </p:cNvPr>
          <p:cNvPicPr>
            <a:picLocks noChangeAspect="1" noChangeArrowheads="1"/>
          </p:cNvPicPr>
          <p:nvPr/>
        </p:nvPicPr>
        <p:blipFill>
          <a:blip r:embed="rId4" cstate="print"/>
          <a:srcRect/>
          <a:stretch>
            <a:fillRect/>
          </a:stretch>
        </p:blipFill>
        <p:spPr bwMode="auto">
          <a:xfrm>
            <a:off x="2411413" y="1341438"/>
            <a:ext cx="4581525" cy="3648075"/>
          </a:xfrm>
          <a:prstGeom prst="rect">
            <a:avLst/>
          </a:prstGeom>
          <a:noFill/>
        </p:spPr>
      </p:pic>
      <p:sp>
        <p:nvSpPr>
          <p:cNvPr id="5125" name="Rectangle 5"/>
          <p:cNvSpPr>
            <a:spLocks noChangeArrowheads="1"/>
          </p:cNvSpPr>
          <p:nvPr/>
        </p:nvSpPr>
        <p:spPr bwMode="auto">
          <a:xfrm>
            <a:off x="642910" y="5229225"/>
            <a:ext cx="8072494" cy="369332"/>
          </a:xfrm>
          <a:prstGeom prst="rect">
            <a:avLst/>
          </a:prstGeom>
          <a:noFill/>
          <a:ln w="9525">
            <a:noFill/>
            <a:miter lim="800000"/>
            <a:headEnd/>
            <a:tailEnd/>
          </a:ln>
          <a:effectLst/>
        </p:spPr>
        <p:txBody>
          <a:bodyPr wrap="square">
            <a:spAutoFit/>
          </a:bodyPr>
          <a:lstStyle/>
          <a:p>
            <a:pPr>
              <a:spcBef>
                <a:spcPct val="30000"/>
              </a:spcBef>
            </a:pPr>
            <a:r>
              <a:rPr lang="en-GB" dirty="0" err="1"/>
              <a:t>BioMed</a:t>
            </a:r>
            <a:r>
              <a:rPr lang="en-GB" dirty="0"/>
              <a:t> Central's authors and editors discuss the benefits </a:t>
            </a:r>
            <a:r>
              <a:rPr lang="en-GB" dirty="0" smtClean="0"/>
              <a:t>of open </a:t>
            </a:r>
            <a:r>
              <a:rPr lang="en-GB" dirty="0"/>
              <a:t>access publishing </a:t>
            </a:r>
          </a:p>
        </p:txBody>
      </p:sp>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600" b="1" dirty="0" smtClean="0"/>
              <a:t>Benefits for the Stellenbosch University</a:t>
            </a:r>
            <a:endParaRPr lang="en-ZA" sz="3600" b="1" dirty="0"/>
          </a:p>
        </p:txBody>
      </p:sp>
      <p:sp>
        <p:nvSpPr>
          <p:cNvPr id="3" name="Content Placeholder 2"/>
          <p:cNvSpPr>
            <a:spLocks noGrp="1"/>
          </p:cNvSpPr>
          <p:nvPr>
            <p:ph idx="1"/>
          </p:nvPr>
        </p:nvSpPr>
        <p:spPr/>
        <p:txBody>
          <a:bodyPr>
            <a:normAutofit fontScale="92500" lnSpcReduction="10000"/>
          </a:bodyPr>
          <a:lstStyle/>
          <a:p>
            <a:r>
              <a:rPr lang="en-ZA" b="1" dirty="0" smtClean="0"/>
              <a:t>Central archive/digital library </a:t>
            </a:r>
            <a:r>
              <a:rPr lang="en-ZA" dirty="0" smtClean="0"/>
              <a:t>of all SU research – most important asset</a:t>
            </a:r>
          </a:p>
          <a:p>
            <a:r>
              <a:rPr lang="en-ZA" b="1" dirty="0" smtClean="0"/>
              <a:t>Preserve</a:t>
            </a:r>
            <a:r>
              <a:rPr lang="en-ZA" dirty="0" smtClean="0"/>
              <a:t> all research for years to come</a:t>
            </a:r>
          </a:p>
          <a:p>
            <a:r>
              <a:rPr lang="en-ZA" b="1" dirty="0" smtClean="0"/>
              <a:t>Persistent URL’s</a:t>
            </a:r>
          </a:p>
          <a:p>
            <a:r>
              <a:rPr lang="en-ZA" dirty="0" smtClean="0"/>
              <a:t>All items – incl. full text </a:t>
            </a:r>
            <a:r>
              <a:rPr lang="en-ZA" dirty="0" err="1" smtClean="0"/>
              <a:t>pdf</a:t>
            </a:r>
            <a:r>
              <a:rPr lang="en-ZA" dirty="0" smtClean="0"/>
              <a:t> – </a:t>
            </a:r>
            <a:r>
              <a:rPr lang="en-ZA" b="1" dirty="0" smtClean="0"/>
              <a:t>fully searchable</a:t>
            </a:r>
          </a:p>
          <a:p>
            <a:r>
              <a:rPr lang="en-US" dirty="0" smtClean="0"/>
              <a:t>Require uploading on IR at </a:t>
            </a:r>
            <a:r>
              <a:rPr lang="en-US" b="1" dirty="0" smtClean="0"/>
              <a:t>no extra expense</a:t>
            </a:r>
            <a:endParaRPr lang="en-ZA" b="1" dirty="0" smtClean="0"/>
          </a:p>
          <a:p>
            <a:r>
              <a:rPr lang="en-ZA" b="1" dirty="0" smtClean="0"/>
              <a:t>Increase research profile </a:t>
            </a:r>
            <a:r>
              <a:rPr lang="en-ZA" dirty="0" smtClean="0"/>
              <a:t>of SU even more</a:t>
            </a:r>
          </a:p>
          <a:p>
            <a:r>
              <a:rPr lang="en-ZA" b="1" dirty="0" smtClean="0"/>
              <a:t>Increase ranking </a:t>
            </a:r>
            <a:r>
              <a:rPr lang="en-ZA" dirty="0" smtClean="0"/>
              <a:t>on international lists of top universities</a:t>
            </a:r>
          </a:p>
          <a:p>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600" b="1" dirty="0" smtClean="0"/>
              <a:t>Our Commitment</a:t>
            </a:r>
            <a:endParaRPr lang="en-ZA" sz="3600" b="1" dirty="0"/>
          </a:p>
        </p:txBody>
      </p:sp>
      <p:sp>
        <p:nvSpPr>
          <p:cNvPr id="3" name="Content Placeholder 2"/>
          <p:cNvSpPr>
            <a:spLocks noGrp="1"/>
          </p:cNvSpPr>
          <p:nvPr>
            <p:ph idx="1"/>
          </p:nvPr>
        </p:nvSpPr>
        <p:spPr/>
        <p:txBody>
          <a:bodyPr>
            <a:normAutofit fontScale="85000" lnSpcReduction="20000"/>
          </a:bodyPr>
          <a:lstStyle/>
          <a:p>
            <a:r>
              <a:rPr lang="en-ZA" dirty="0" smtClean="0"/>
              <a:t>Negotiate for and provide </a:t>
            </a:r>
            <a:r>
              <a:rPr lang="en-ZA" b="1" dirty="0" smtClean="0"/>
              <a:t>server space</a:t>
            </a:r>
          </a:p>
          <a:p>
            <a:r>
              <a:rPr lang="en-ZA" b="1" dirty="0" smtClean="0"/>
              <a:t>Management </a:t>
            </a:r>
            <a:r>
              <a:rPr lang="en-ZA" dirty="0" smtClean="0"/>
              <a:t>on technical &amp; operational level</a:t>
            </a:r>
          </a:p>
          <a:p>
            <a:r>
              <a:rPr lang="en-ZA" dirty="0" smtClean="0"/>
              <a:t>Maintain </a:t>
            </a:r>
            <a:r>
              <a:rPr lang="en-ZA" dirty="0" err="1" smtClean="0"/>
              <a:t>SUNScholar</a:t>
            </a:r>
            <a:r>
              <a:rPr lang="en-ZA" dirty="0" smtClean="0"/>
              <a:t> for the </a:t>
            </a:r>
            <a:r>
              <a:rPr lang="en-ZA" b="1" dirty="0" smtClean="0"/>
              <a:t>long term</a:t>
            </a:r>
          </a:p>
          <a:p>
            <a:r>
              <a:rPr lang="en-ZA" dirty="0" smtClean="0"/>
              <a:t>Add </a:t>
            </a:r>
            <a:r>
              <a:rPr lang="en-ZA" b="1" dirty="0" smtClean="0"/>
              <a:t>value</a:t>
            </a:r>
            <a:r>
              <a:rPr lang="en-ZA" dirty="0" smtClean="0"/>
              <a:t> (library cataloguers)</a:t>
            </a:r>
          </a:p>
          <a:p>
            <a:r>
              <a:rPr lang="en-ZA" b="1" dirty="0" smtClean="0"/>
              <a:t>Training &amp; Support</a:t>
            </a:r>
          </a:p>
          <a:p>
            <a:r>
              <a:rPr lang="en-ZA" b="1" dirty="0" smtClean="0"/>
              <a:t>Marketing</a:t>
            </a:r>
          </a:p>
          <a:p>
            <a:r>
              <a:rPr lang="en-US" b="1" dirty="0" smtClean="0"/>
              <a:t>Advise</a:t>
            </a:r>
            <a:r>
              <a:rPr lang="en-US" dirty="0" smtClean="0"/>
              <a:t> on digital matters etc.</a:t>
            </a:r>
            <a:endParaRPr lang="en-ZA" dirty="0" smtClean="0"/>
          </a:p>
          <a:p>
            <a:r>
              <a:rPr lang="en-US" dirty="0" smtClean="0"/>
              <a:t>Conduct surveys &amp; research – </a:t>
            </a:r>
            <a:r>
              <a:rPr lang="en-US" b="1" dirty="0" smtClean="0"/>
              <a:t>state-of-the-art repository</a:t>
            </a:r>
          </a:p>
          <a:p>
            <a:r>
              <a:rPr lang="en-ZA" dirty="0" smtClean="0"/>
              <a:t>Register </a:t>
            </a:r>
            <a:r>
              <a:rPr lang="en-ZA" dirty="0" err="1" smtClean="0"/>
              <a:t>SUNScholar</a:t>
            </a:r>
            <a:r>
              <a:rPr lang="en-ZA" dirty="0" smtClean="0"/>
              <a:t> with other </a:t>
            </a:r>
            <a:r>
              <a:rPr lang="en-ZA" b="1" dirty="0" smtClean="0"/>
              <a:t>search engines </a:t>
            </a:r>
            <a:r>
              <a:rPr lang="en-ZA" dirty="0" smtClean="0"/>
              <a:t>&amp; harvesters</a:t>
            </a:r>
          </a:p>
          <a:p>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Workflow</a:t>
            </a:r>
            <a:endParaRPr lang="en-ZA" sz="3600" b="1" dirty="0"/>
          </a:p>
        </p:txBody>
      </p:sp>
      <p:sp>
        <p:nvSpPr>
          <p:cNvPr id="6" name="AutoShape 3"/>
          <p:cNvSpPr>
            <a:spLocks noChangeArrowheads="1"/>
          </p:cNvSpPr>
          <p:nvPr/>
        </p:nvSpPr>
        <p:spPr bwMode="auto">
          <a:xfrm>
            <a:off x="3276600" y="1484313"/>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Submit item</a:t>
            </a:r>
            <a:endParaRPr lang="en-GB" b="1"/>
          </a:p>
        </p:txBody>
      </p:sp>
      <p:sp>
        <p:nvSpPr>
          <p:cNvPr id="7" name="AutoShape 4"/>
          <p:cNvSpPr>
            <a:spLocks noChangeArrowheads="1"/>
          </p:cNvSpPr>
          <p:nvPr/>
        </p:nvSpPr>
        <p:spPr bwMode="auto">
          <a:xfrm>
            <a:off x="3276600" y="270827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Review item</a:t>
            </a:r>
            <a:endParaRPr lang="en-GB" b="1"/>
          </a:p>
        </p:txBody>
      </p:sp>
      <p:sp>
        <p:nvSpPr>
          <p:cNvPr id="8" name="AutoShape 5"/>
          <p:cNvSpPr>
            <a:spLocks noChangeArrowheads="1"/>
          </p:cNvSpPr>
          <p:nvPr/>
        </p:nvSpPr>
        <p:spPr bwMode="auto">
          <a:xfrm>
            <a:off x="3276600" y="393382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Edit metadata</a:t>
            </a:r>
            <a:endParaRPr lang="en-GB" b="1"/>
          </a:p>
        </p:txBody>
      </p:sp>
      <p:sp>
        <p:nvSpPr>
          <p:cNvPr id="9" name="AutoShape 6"/>
          <p:cNvSpPr>
            <a:spLocks noChangeArrowheads="1"/>
          </p:cNvSpPr>
          <p:nvPr/>
        </p:nvSpPr>
        <p:spPr bwMode="auto">
          <a:xfrm>
            <a:off x="3276600" y="5157788"/>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Available on IR</a:t>
            </a:r>
            <a:endParaRPr lang="en-GB" b="1"/>
          </a:p>
        </p:txBody>
      </p:sp>
      <p:sp>
        <p:nvSpPr>
          <p:cNvPr id="10" name="Line 7"/>
          <p:cNvSpPr>
            <a:spLocks noChangeShapeType="1"/>
          </p:cNvSpPr>
          <p:nvPr/>
        </p:nvSpPr>
        <p:spPr bwMode="auto">
          <a:xfrm flipH="1">
            <a:off x="6011863" y="1773238"/>
            <a:ext cx="360362" cy="0"/>
          </a:xfrm>
          <a:prstGeom prst="line">
            <a:avLst/>
          </a:prstGeom>
          <a:noFill/>
          <a:ln w="9525">
            <a:solidFill>
              <a:schemeClr val="tx1"/>
            </a:solidFill>
            <a:round/>
            <a:headEnd/>
            <a:tailEnd type="triangle" w="med" len="med"/>
          </a:ln>
          <a:effectLst/>
        </p:spPr>
        <p:txBody>
          <a:bodyPr/>
          <a:lstStyle/>
          <a:p>
            <a:endParaRPr lang="en-ZA"/>
          </a:p>
        </p:txBody>
      </p:sp>
      <p:sp>
        <p:nvSpPr>
          <p:cNvPr id="11" name="Line 8"/>
          <p:cNvSpPr>
            <a:spLocks noChangeShapeType="1"/>
          </p:cNvSpPr>
          <p:nvPr/>
        </p:nvSpPr>
        <p:spPr bwMode="auto">
          <a:xfrm>
            <a:off x="6372225" y="1773238"/>
            <a:ext cx="0" cy="1295400"/>
          </a:xfrm>
          <a:prstGeom prst="line">
            <a:avLst/>
          </a:prstGeom>
          <a:noFill/>
          <a:ln w="9525">
            <a:solidFill>
              <a:schemeClr val="tx1"/>
            </a:solidFill>
            <a:round/>
            <a:headEnd/>
            <a:tailEnd/>
          </a:ln>
          <a:effectLst/>
        </p:spPr>
        <p:txBody>
          <a:bodyPr/>
          <a:lstStyle/>
          <a:p>
            <a:endParaRPr lang="en-ZA"/>
          </a:p>
        </p:txBody>
      </p:sp>
      <p:sp>
        <p:nvSpPr>
          <p:cNvPr id="12" name="Line 9"/>
          <p:cNvSpPr>
            <a:spLocks noChangeShapeType="1"/>
          </p:cNvSpPr>
          <p:nvPr/>
        </p:nvSpPr>
        <p:spPr bwMode="auto">
          <a:xfrm flipH="1">
            <a:off x="6011863" y="3068638"/>
            <a:ext cx="360362" cy="0"/>
          </a:xfrm>
          <a:prstGeom prst="line">
            <a:avLst/>
          </a:prstGeom>
          <a:noFill/>
          <a:ln w="9525">
            <a:solidFill>
              <a:schemeClr val="tx1"/>
            </a:solidFill>
            <a:round/>
            <a:headEnd/>
            <a:tailEnd/>
          </a:ln>
          <a:effectLst/>
        </p:spPr>
        <p:txBody>
          <a:bodyPr/>
          <a:lstStyle/>
          <a:p>
            <a:endParaRPr lang="en-ZA"/>
          </a:p>
        </p:txBody>
      </p:sp>
      <p:sp>
        <p:nvSpPr>
          <p:cNvPr id="13" name="Text Box 10"/>
          <p:cNvSpPr txBox="1">
            <a:spLocks noChangeArrowheads="1"/>
          </p:cNvSpPr>
          <p:nvPr/>
        </p:nvSpPr>
        <p:spPr bwMode="auto">
          <a:xfrm rot="16200000">
            <a:off x="5841207" y="2232819"/>
            <a:ext cx="792162" cy="304800"/>
          </a:xfrm>
          <a:prstGeom prst="rect">
            <a:avLst/>
          </a:prstGeom>
          <a:noFill/>
          <a:ln w="9525">
            <a:noFill/>
            <a:miter lim="800000"/>
            <a:headEnd/>
            <a:tailEnd/>
          </a:ln>
          <a:effectLst/>
        </p:spPr>
        <p:txBody>
          <a:bodyPr>
            <a:spAutoFit/>
          </a:bodyPr>
          <a:lstStyle/>
          <a:p>
            <a:pPr>
              <a:spcBef>
                <a:spcPct val="50000"/>
              </a:spcBef>
            </a:pPr>
            <a:r>
              <a:rPr lang="en-ZA" sz="1400"/>
              <a:t>Reject</a:t>
            </a:r>
            <a:endParaRPr lang="en-GB" sz="1400"/>
          </a:p>
        </p:txBody>
      </p:sp>
      <p:sp>
        <p:nvSpPr>
          <p:cNvPr id="14" name="Line 11"/>
          <p:cNvSpPr>
            <a:spLocks noChangeShapeType="1"/>
          </p:cNvSpPr>
          <p:nvPr/>
        </p:nvSpPr>
        <p:spPr bwMode="auto">
          <a:xfrm flipV="1">
            <a:off x="6659563" y="1628775"/>
            <a:ext cx="0" cy="3887788"/>
          </a:xfrm>
          <a:prstGeom prst="line">
            <a:avLst/>
          </a:prstGeom>
          <a:noFill/>
          <a:ln w="9525">
            <a:solidFill>
              <a:schemeClr val="tx1"/>
            </a:solidFill>
            <a:round/>
            <a:headEnd/>
            <a:tailEnd/>
          </a:ln>
          <a:effectLst/>
        </p:spPr>
        <p:txBody>
          <a:bodyPr/>
          <a:lstStyle/>
          <a:p>
            <a:endParaRPr lang="en-ZA"/>
          </a:p>
        </p:txBody>
      </p:sp>
      <p:sp>
        <p:nvSpPr>
          <p:cNvPr id="15" name="Line 12"/>
          <p:cNvSpPr>
            <a:spLocks noChangeShapeType="1"/>
          </p:cNvSpPr>
          <p:nvPr/>
        </p:nvSpPr>
        <p:spPr bwMode="auto">
          <a:xfrm flipH="1">
            <a:off x="6011863" y="1628775"/>
            <a:ext cx="647700" cy="0"/>
          </a:xfrm>
          <a:prstGeom prst="line">
            <a:avLst/>
          </a:prstGeom>
          <a:noFill/>
          <a:ln w="9525">
            <a:solidFill>
              <a:schemeClr val="tx1"/>
            </a:solidFill>
            <a:round/>
            <a:headEnd/>
            <a:tailEnd type="triangle" w="med" len="med"/>
          </a:ln>
          <a:effectLst/>
        </p:spPr>
        <p:txBody>
          <a:bodyPr/>
          <a:lstStyle/>
          <a:p>
            <a:endParaRPr lang="en-ZA"/>
          </a:p>
        </p:txBody>
      </p:sp>
      <p:sp>
        <p:nvSpPr>
          <p:cNvPr id="16" name="Line 13"/>
          <p:cNvSpPr>
            <a:spLocks noChangeShapeType="1"/>
          </p:cNvSpPr>
          <p:nvPr/>
        </p:nvSpPr>
        <p:spPr bwMode="auto">
          <a:xfrm flipH="1">
            <a:off x="6011863" y="5516563"/>
            <a:ext cx="647700" cy="0"/>
          </a:xfrm>
          <a:prstGeom prst="line">
            <a:avLst/>
          </a:prstGeom>
          <a:noFill/>
          <a:ln w="9525">
            <a:solidFill>
              <a:schemeClr val="tx1"/>
            </a:solidFill>
            <a:round/>
            <a:headEnd/>
            <a:tailEnd/>
          </a:ln>
          <a:effectLst/>
        </p:spPr>
        <p:txBody>
          <a:bodyPr/>
          <a:lstStyle/>
          <a:p>
            <a:endParaRPr lang="en-ZA"/>
          </a:p>
        </p:txBody>
      </p:sp>
      <p:sp>
        <p:nvSpPr>
          <p:cNvPr id="17" name="Text Box 14"/>
          <p:cNvSpPr txBox="1">
            <a:spLocks noChangeArrowheads="1"/>
          </p:cNvSpPr>
          <p:nvPr/>
        </p:nvSpPr>
        <p:spPr bwMode="auto">
          <a:xfrm rot="16200000">
            <a:off x="4956175" y="3405188"/>
            <a:ext cx="4032250" cy="336550"/>
          </a:xfrm>
          <a:prstGeom prst="rect">
            <a:avLst/>
          </a:prstGeom>
          <a:noFill/>
          <a:ln w="9525">
            <a:noFill/>
            <a:miter lim="800000"/>
            <a:headEnd/>
            <a:tailEnd/>
          </a:ln>
          <a:effectLst/>
        </p:spPr>
        <p:txBody>
          <a:bodyPr>
            <a:spAutoFit/>
          </a:bodyPr>
          <a:lstStyle/>
          <a:p>
            <a:pPr>
              <a:spcBef>
                <a:spcPct val="50000"/>
              </a:spcBef>
            </a:pPr>
            <a:r>
              <a:rPr lang="en-ZA" sz="1600"/>
              <a:t>Notification to Submitter &amp; Subscribers</a:t>
            </a:r>
            <a:endParaRPr lang="en-GB" sz="1600"/>
          </a:p>
        </p:txBody>
      </p:sp>
      <p:cxnSp>
        <p:nvCxnSpPr>
          <p:cNvPr id="18" name="Straight Connector 17"/>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pic>
        <p:nvPicPr>
          <p:cNvPr id="4" name="Picture 1"/>
          <p:cNvPicPr>
            <a:picLocks noChangeAspect="1" noChangeArrowheads="1"/>
          </p:cNvPicPr>
          <p:nvPr/>
        </p:nvPicPr>
        <p:blipFill>
          <a:blip r:embed="rId2" cstate="print"/>
          <a:srcRect/>
          <a:stretch>
            <a:fillRect/>
          </a:stretch>
        </p:blipFill>
        <p:spPr bwMode="auto">
          <a:xfrm>
            <a:off x="214282" y="1285860"/>
            <a:ext cx="2382221" cy="185738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285852" y="1857364"/>
            <a:ext cx="2476432" cy="1930843"/>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00298" y="2428868"/>
            <a:ext cx="2452662" cy="1912310"/>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3357554" y="3071810"/>
            <a:ext cx="2714644" cy="2116574"/>
          </a:xfrm>
          <a:prstGeom prst="rect">
            <a:avLst/>
          </a:prstGeom>
          <a:noFill/>
          <a:ln w="9525">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4643438" y="3993248"/>
            <a:ext cx="2833622" cy="2209339"/>
          </a:xfrm>
          <a:prstGeom prst="rect">
            <a:avLst/>
          </a:prstGeom>
          <a:noFill/>
          <a:ln w="9525">
            <a:noFill/>
            <a:miter lim="800000"/>
            <a:headEnd/>
            <a:tailEnd/>
          </a:ln>
        </p:spPr>
      </p:pic>
      <p:sp>
        <p:nvSpPr>
          <p:cNvPr id="9" name="Oval 8"/>
          <p:cNvSpPr/>
          <p:nvPr/>
        </p:nvSpPr>
        <p:spPr>
          <a:xfrm>
            <a:off x="2643174" y="135729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ZA" dirty="0"/>
          </a:p>
        </p:txBody>
      </p:sp>
      <p:sp>
        <p:nvSpPr>
          <p:cNvPr id="10" name="Oval 9"/>
          <p:cNvSpPr/>
          <p:nvPr/>
        </p:nvSpPr>
        <p:spPr>
          <a:xfrm>
            <a:off x="3929058" y="171448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ZA" dirty="0"/>
          </a:p>
        </p:txBody>
      </p:sp>
      <p:sp>
        <p:nvSpPr>
          <p:cNvPr id="11" name="Oval 10"/>
          <p:cNvSpPr/>
          <p:nvPr/>
        </p:nvSpPr>
        <p:spPr>
          <a:xfrm>
            <a:off x="5143504" y="242886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ZA" dirty="0"/>
          </a:p>
        </p:txBody>
      </p:sp>
      <p:sp>
        <p:nvSpPr>
          <p:cNvPr id="12" name="Oval 11"/>
          <p:cNvSpPr/>
          <p:nvPr/>
        </p:nvSpPr>
        <p:spPr>
          <a:xfrm>
            <a:off x="6143636" y="3286124"/>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ZA" dirty="0"/>
          </a:p>
        </p:txBody>
      </p:sp>
      <p:sp>
        <p:nvSpPr>
          <p:cNvPr id="13" name="Oval 12"/>
          <p:cNvSpPr/>
          <p:nvPr/>
        </p:nvSpPr>
        <p:spPr>
          <a:xfrm>
            <a:off x="7572396" y="421481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ZA" dirty="0"/>
          </a:p>
        </p:txBody>
      </p:sp>
      <p:sp>
        <p:nvSpPr>
          <p:cNvPr id="1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tx1"/>
                </a:solidFill>
                <a:effectLst/>
                <a:uLnTx/>
                <a:uFillTx/>
                <a:latin typeface="+mj-lt"/>
                <a:ea typeface="+mj-ea"/>
                <a:cs typeface="+mj-cs"/>
              </a:rPr>
              <a:t>Submission Process</a:t>
            </a:r>
            <a:endParaRPr kumimoji="0" lang="en-ZA" sz="36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6" name="Straight Connector 15"/>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Become part of </a:t>
            </a:r>
            <a:r>
              <a:rPr lang="en-US" sz="3600" b="1" dirty="0" err="1" smtClean="0"/>
              <a:t>SUNScholar</a:t>
            </a:r>
            <a:r>
              <a:rPr lang="en-US" sz="3600" b="1" dirty="0" smtClean="0"/>
              <a:t> ….</a:t>
            </a:r>
            <a:endParaRPr lang="en-ZA" sz="3600" b="1" dirty="0"/>
          </a:p>
        </p:txBody>
      </p:sp>
      <p:sp>
        <p:nvSpPr>
          <p:cNvPr id="3" name="Content Placeholder 2"/>
          <p:cNvSpPr>
            <a:spLocks noGrp="1"/>
          </p:cNvSpPr>
          <p:nvPr>
            <p:ph idx="1"/>
          </p:nvPr>
        </p:nvSpPr>
        <p:spPr>
          <a:xfrm>
            <a:off x="457200" y="1600200"/>
            <a:ext cx="8472518" cy="4525963"/>
          </a:xfrm>
        </p:spPr>
        <p:txBody>
          <a:bodyPr>
            <a:normAutofit fontScale="92500" lnSpcReduction="20000"/>
          </a:bodyPr>
          <a:lstStyle/>
          <a:p>
            <a:r>
              <a:rPr lang="en-US" dirty="0" smtClean="0"/>
              <a:t>Join our mailing list – e-mail: </a:t>
            </a:r>
            <a:r>
              <a:rPr lang="en-US" dirty="0" smtClean="0">
                <a:hlinkClick r:id="rId2"/>
              </a:rPr>
              <a:t>ismith@sun.ac.za</a:t>
            </a:r>
            <a:endParaRPr lang="en-US" dirty="0" smtClean="0"/>
          </a:p>
          <a:p>
            <a:r>
              <a:rPr lang="en-US" dirty="0" smtClean="0"/>
              <a:t>Attend training sessions</a:t>
            </a:r>
          </a:p>
          <a:p>
            <a:r>
              <a:rPr lang="en-US" dirty="0" smtClean="0"/>
              <a:t>Collect full text of all research output</a:t>
            </a:r>
          </a:p>
          <a:p>
            <a:r>
              <a:rPr lang="en-US" dirty="0" smtClean="0"/>
              <a:t>Future: obtain permission for 2</a:t>
            </a:r>
            <a:r>
              <a:rPr lang="en-US" baseline="30000" dirty="0" smtClean="0"/>
              <a:t>nd</a:t>
            </a:r>
            <a:r>
              <a:rPr lang="en-US" dirty="0" smtClean="0"/>
              <a:t> copy on IR</a:t>
            </a:r>
          </a:p>
          <a:p>
            <a:r>
              <a:rPr lang="en-US" dirty="0" smtClean="0"/>
              <a:t>Copyright clearance</a:t>
            </a:r>
          </a:p>
          <a:p>
            <a:r>
              <a:rPr lang="en-US" dirty="0" smtClean="0"/>
              <a:t>Digitize if needed</a:t>
            </a:r>
          </a:p>
          <a:p>
            <a:r>
              <a:rPr lang="en-US" dirty="0" smtClean="0"/>
              <a:t>Register as a Submitter</a:t>
            </a:r>
          </a:p>
          <a:p>
            <a:r>
              <a:rPr lang="en-US" dirty="0" smtClean="0"/>
              <a:t>Submit in </a:t>
            </a:r>
            <a:r>
              <a:rPr lang="en-US" dirty="0" err="1" smtClean="0"/>
              <a:t>pdf</a:t>
            </a:r>
            <a:endParaRPr lang="en-US" dirty="0" smtClean="0"/>
          </a:p>
          <a:p>
            <a:r>
              <a:rPr lang="en-US" dirty="0" smtClean="0"/>
              <a:t>Start populating Arts &amp; Social Sciences on </a:t>
            </a:r>
            <a:r>
              <a:rPr lang="en-US" dirty="0" err="1" smtClean="0"/>
              <a:t>SUNScholar</a:t>
            </a:r>
            <a:r>
              <a:rPr lang="en-US" dirty="0" smtClean="0"/>
              <a:t>! </a:t>
            </a:r>
          </a:p>
          <a:p>
            <a:endParaRPr lang="en-ZA" dirty="0"/>
          </a:p>
        </p:txBody>
      </p:sp>
      <p:cxnSp>
        <p:nvCxnSpPr>
          <p:cNvPr id="6" name="Straight Connector 5"/>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000108"/>
            <a:ext cx="8229600" cy="4525963"/>
          </a:xfrm>
        </p:spPr>
        <p:txBody>
          <a:bodyPr/>
          <a:lstStyle/>
          <a:p>
            <a:pPr algn="ctr">
              <a:buNone/>
            </a:pPr>
            <a:r>
              <a:rPr lang="en-ZA" dirty="0"/>
              <a:t>“The job of research is only </a:t>
            </a:r>
            <a:r>
              <a:rPr lang="en-ZA" b="1" dirty="0"/>
              <a:t>half‐done if the results </a:t>
            </a:r>
            <a:r>
              <a:rPr lang="en-ZA" b="1" dirty="0" smtClean="0"/>
              <a:t>of </a:t>
            </a:r>
            <a:r>
              <a:rPr lang="en-ZA" dirty="0" smtClean="0"/>
              <a:t>that </a:t>
            </a:r>
            <a:r>
              <a:rPr lang="en-ZA" dirty="0"/>
              <a:t>research cannot </a:t>
            </a:r>
            <a:r>
              <a:rPr lang="en-ZA" b="1" dirty="0"/>
              <a:t>reach the widest audience.”</a:t>
            </a:r>
          </a:p>
          <a:p>
            <a:pPr algn="ctr">
              <a:buNone/>
            </a:pPr>
            <a:r>
              <a:rPr lang="en-ZA" sz="2000" i="1" dirty="0"/>
              <a:t>‐ </a:t>
            </a:r>
            <a:r>
              <a:rPr lang="en-ZA" sz="2000" i="1" dirty="0" err="1"/>
              <a:t>Wellcome</a:t>
            </a:r>
            <a:r>
              <a:rPr lang="en-ZA" sz="2000" i="1" dirty="0"/>
              <a:t> Trust ‐</a:t>
            </a:r>
            <a:endParaRPr lang="en-ZA" sz="2000" dirty="0"/>
          </a:p>
        </p:txBody>
      </p:sp>
      <p:pic>
        <p:nvPicPr>
          <p:cNvPr id="6" name="Picture 2" descr="http://upload.wikimedia.org/wikipedia/commons/6/65/Wine_cellar.jpg"/>
          <p:cNvPicPr>
            <a:picLocks noChangeAspect="1" noChangeArrowheads="1"/>
          </p:cNvPicPr>
          <p:nvPr/>
        </p:nvPicPr>
        <p:blipFill>
          <a:blip r:embed="rId2" cstate="print"/>
          <a:srcRect/>
          <a:stretch>
            <a:fillRect/>
          </a:stretch>
        </p:blipFill>
        <p:spPr bwMode="auto">
          <a:xfrm>
            <a:off x="2285984" y="3357562"/>
            <a:ext cx="4286280" cy="285752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179511" y="1"/>
            <a:ext cx="8795831" cy="6858000"/>
          </a:xfrm>
          <a:prstGeom prst="rect">
            <a:avLst/>
          </a:prstGeom>
          <a:noFill/>
          <a:ln w="9525">
            <a:noFill/>
            <a:miter lim="800000"/>
            <a:headEnd/>
            <a:tailEnd/>
          </a:ln>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t>What is a research repository? </a:t>
            </a:r>
            <a:r>
              <a:rPr lang="en-US" sz="3600" b="1" dirty="0" smtClean="0">
                <a:solidFill>
                  <a:srgbClr val="009900"/>
                </a:solidFill>
              </a:rPr>
              <a:t>(“green” route)</a:t>
            </a:r>
            <a:endParaRPr lang="en-ZA" sz="3600" b="1" dirty="0">
              <a:solidFill>
                <a:srgbClr val="0099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ZA" dirty="0" smtClean="0"/>
              <a:t>Set of services</a:t>
            </a:r>
          </a:p>
          <a:p>
            <a:pPr lvl="0">
              <a:defRPr/>
            </a:pPr>
            <a:r>
              <a:rPr lang="en-ZA" dirty="0" smtClean="0"/>
              <a:t>Management &amp; dissemination of digital materials</a:t>
            </a:r>
          </a:p>
          <a:p>
            <a:pPr lvl="0">
              <a:defRPr/>
            </a:pPr>
            <a:r>
              <a:rPr lang="en-ZA" dirty="0" smtClean="0"/>
              <a:t>Organizational commitment</a:t>
            </a:r>
          </a:p>
          <a:p>
            <a:pPr lvl="0">
              <a:defRPr/>
            </a:pPr>
            <a:r>
              <a:rPr lang="en-ZA" dirty="0" smtClean="0"/>
              <a:t>Stewardship</a:t>
            </a:r>
          </a:p>
          <a:p>
            <a:pPr lvl="0">
              <a:defRPr/>
            </a:pPr>
            <a:r>
              <a:rPr lang="en-ZA" dirty="0" smtClean="0"/>
              <a:t>Long-term preservation</a:t>
            </a:r>
          </a:p>
          <a:p>
            <a:pPr lvl="0">
              <a:defRPr/>
            </a:pPr>
            <a:r>
              <a:rPr lang="en-ZA" dirty="0" smtClean="0"/>
              <a:t>Organization</a:t>
            </a:r>
          </a:p>
          <a:p>
            <a:pPr lvl="0">
              <a:defRPr/>
            </a:pPr>
            <a:r>
              <a:rPr lang="en-ZA" dirty="0" smtClean="0"/>
              <a:t>Open access/ distribution</a:t>
            </a:r>
          </a:p>
          <a:p>
            <a:pPr lvl="0">
              <a:defRPr/>
            </a:pPr>
            <a:endParaRPr lang="en-ZA" dirty="0" smtClean="0"/>
          </a:p>
          <a:p>
            <a:pPr lvl="0">
              <a:buNone/>
              <a:defRPr/>
            </a:pPr>
            <a:r>
              <a:rPr lang="en-GB" sz="1800" dirty="0" smtClean="0"/>
              <a:t>	(Clifford A. Lynch, "</a:t>
            </a:r>
            <a:r>
              <a:rPr lang="en-GB" sz="1800" dirty="0" smtClean="0">
                <a:hlinkClick r:id="rId2"/>
              </a:rPr>
              <a:t>Institutional Repositories: Essential Infrastructure for Scholarship in the Digital Age</a:t>
            </a:r>
            <a:r>
              <a:rPr lang="en-GB" sz="1800" dirty="0" smtClean="0"/>
              <a:t>" ARL, no. 226 (February 2003): 1-7)</a:t>
            </a:r>
            <a:endParaRPr lang="en-GB" dirty="0" smtClean="0"/>
          </a:p>
          <a:p>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What is </a:t>
            </a:r>
            <a:r>
              <a:rPr lang="en-US" sz="3600" b="1" dirty="0" err="1" smtClean="0"/>
              <a:t>SUNScholar</a:t>
            </a:r>
            <a:r>
              <a:rPr lang="en-US" sz="3600" b="1" dirty="0" smtClean="0"/>
              <a:t>?</a:t>
            </a:r>
            <a:endParaRPr lang="en-ZA" sz="3600" b="1" dirty="0"/>
          </a:p>
        </p:txBody>
      </p:sp>
      <p:sp>
        <p:nvSpPr>
          <p:cNvPr id="3" name="Content Placeholder 2"/>
          <p:cNvSpPr>
            <a:spLocks noGrp="1"/>
          </p:cNvSpPr>
          <p:nvPr>
            <p:ph idx="1"/>
          </p:nvPr>
        </p:nvSpPr>
        <p:spPr/>
        <p:txBody>
          <a:bodyPr/>
          <a:lstStyle/>
          <a:p>
            <a:r>
              <a:rPr lang="en-US" b="1" dirty="0" smtClean="0"/>
              <a:t>Strategic objective </a:t>
            </a:r>
            <a:r>
              <a:rPr lang="en-US" dirty="0" smtClean="0"/>
              <a:t>of library: </a:t>
            </a:r>
            <a:r>
              <a:rPr lang="en-ZA" dirty="0" smtClean="0"/>
              <a:t>Support, develop and contribute to high-level scholarly publication output</a:t>
            </a:r>
            <a:endParaRPr lang="en-US" dirty="0" smtClean="0"/>
          </a:p>
          <a:p>
            <a:r>
              <a:rPr lang="en-US" b="1" dirty="0" smtClean="0"/>
              <a:t>Full text central digital research repository</a:t>
            </a:r>
            <a:r>
              <a:rPr lang="en-US" dirty="0" smtClean="0"/>
              <a:t> of the University of Stellenbosch</a:t>
            </a:r>
          </a:p>
          <a:p>
            <a:r>
              <a:rPr lang="en-US" dirty="0" smtClean="0"/>
              <a:t>Provide </a:t>
            </a:r>
            <a:r>
              <a:rPr lang="en-US" b="1" dirty="0" smtClean="0"/>
              <a:t>open access </a:t>
            </a:r>
            <a:r>
              <a:rPr lang="en-US" dirty="0" smtClean="0"/>
              <a:t>where possible</a:t>
            </a:r>
          </a:p>
          <a:p>
            <a:r>
              <a:rPr lang="en-US" b="1" dirty="0" smtClean="0"/>
              <a:t>Digitally preserve </a:t>
            </a:r>
            <a:r>
              <a:rPr lang="en-US" dirty="0" smtClean="0"/>
              <a:t>research output</a:t>
            </a:r>
          </a:p>
          <a:p>
            <a:endParaRPr lang="en-ZA" dirty="0"/>
          </a:p>
        </p:txBody>
      </p:sp>
      <p:cxnSp>
        <p:nvCxnSpPr>
          <p:cNvPr id="5" name="Straight Connector 4"/>
          <p:cNvCxnSpPr/>
          <p:nvPr/>
        </p:nvCxnSpPr>
        <p:spPr>
          <a:xfrm>
            <a:off x="0" y="1285860"/>
            <a:ext cx="9144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33794" name="Picture 2" descr="http://robynhall.ca/wp-content/uploads/2010/02/logo.png"/>
          <p:cNvPicPr>
            <a:picLocks noChangeAspect="1" noChangeArrowheads="1"/>
          </p:cNvPicPr>
          <p:nvPr/>
        </p:nvPicPr>
        <p:blipFill>
          <a:blip r:embed="rId2" cstate="print"/>
          <a:srcRect/>
          <a:stretch>
            <a:fillRect/>
          </a:stretch>
        </p:blipFill>
        <p:spPr bwMode="auto">
          <a:xfrm>
            <a:off x="7270450" y="4429132"/>
            <a:ext cx="1463989" cy="2071682"/>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2" cstate="print"/>
          <a:srcRect/>
          <a:stretch>
            <a:fillRect/>
          </a:stretch>
        </p:blipFill>
        <p:spPr bwMode="auto">
          <a:xfrm>
            <a:off x="0" y="7010"/>
            <a:ext cx="9144000" cy="6850990"/>
          </a:xfrm>
          <a:prstGeom prst="rect">
            <a:avLst/>
          </a:prstGeom>
          <a:noFill/>
          <a:ln w="9525">
            <a:noFill/>
            <a:miter lim="800000"/>
            <a:headEnd/>
            <a:tailEnd/>
          </a:ln>
        </p:spPr>
      </p:pic>
      <p:sp>
        <p:nvSpPr>
          <p:cNvPr id="5" name="TextBox 4"/>
          <p:cNvSpPr txBox="1"/>
          <p:nvPr/>
        </p:nvSpPr>
        <p:spPr>
          <a:xfrm>
            <a:off x="827584" y="4725144"/>
            <a:ext cx="6624736" cy="181588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ZA" sz="1600" dirty="0" smtClean="0"/>
              <a:t>In recent years, our researchers have experienced unprecedented success with respect to the acquisition of </a:t>
            </a:r>
            <a:r>
              <a:rPr lang="en-ZA" sz="1600" b="1" u="sng" dirty="0" smtClean="0"/>
              <a:t>external grants</a:t>
            </a:r>
            <a:r>
              <a:rPr lang="en-ZA" sz="1600" dirty="0" smtClean="0"/>
              <a:t>.  With the privilege of being able to conduct research comes the </a:t>
            </a:r>
            <a:r>
              <a:rPr lang="en-ZA" sz="1600" b="1" u="sng" dirty="0" smtClean="0"/>
              <a:t>responsibility to publish</a:t>
            </a:r>
            <a:r>
              <a:rPr lang="en-ZA" sz="1600" dirty="0" smtClean="0"/>
              <a:t>.  It is pleasing, therefore, that our researchers are increasingly </a:t>
            </a:r>
            <a:r>
              <a:rPr lang="en-ZA" sz="1600" b="1" u="sng" dirty="0" smtClean="0"/>
              <a:t>making their mark in the international literature</a:t>
            </a:r>
            <a:r>
              <a:rPr lang="en-ZA" sz="1600" dirty="0" smtClean="0"/>
              <a:t>.   Even more satisfying is the mounting evidence that their research is </a:t>
            </a:r>
            <a:r>
              <a:rPr lang="en-ZA" sz="1600" b="1" u="sng" dirty="0" smtClean="0"/>
              <a:t>positively influencing health policy and practice </a:t>
            </a:r>
            <a:r>
              <a:rPr lang="en-ZA" sz="1600" dirty="0" smtClean="0"/>
              <a:t>in South Africa and beyond.</a:t>
            </a:r>
            <a:endParaRPr lang="en-ZA" sz="1600" dirty="0"/>
          </a:p>
        </p:txBody>
      </p: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ZA"/>
          </a:p>
        </p:txBody>
      </p:sp>
      <p:sp>
        <p:nvSpPr>
          <p:cNvPr id="3" name="Subtitle 2"/>
          <p:cNvSpPr>
            <a:spLocks noGrp="1"/>
          </p:cNvSpPr>
          <p:nvPr>
            <p:ph type="subTitle" idx="1"/>
          </p:nvPr>
        </p:nvSpPr>
        <p:spPr/>
        <p:txBody>
          <a:bodyPr/>
          <a:lstStyle/>
          <a:p>
            <a:endParaRPr lang="en-ZA"/>
          </a:p>
        </p:txBody>
      </p:sp>
      <p:pic>
        <p:nvPicPr>
          <p:cNvPr id="1026" name="Picture 2"/>
          <p:cNvPicPr>
            <a:picLocks noChangeAspect="1" noChangeArrowheads="1"/>
          </p:cNvPicPr>
          <p:nvPr/>
        </p:nvPicPr>
        <p:blipFill>
          <a:blip r:embed="rId2" cstate="print"/>
          <a:srcRect/>
          <a:stretch>
            <a:fillRect/>
          </a:stretch>
        </p:blipFill>
        <p:spPr bwMode="auto">
          <a:xfrm>
            <a:off x="0" y="764704"/>
            <a:ext cx="9144000" cy="508992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692696"/>
            <a:ext cx="9144000" cy="508992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609</Words>
  <Application>Microsoft Office PowerPoint</Application>
  <PresentationFormat>On-screen Show (4:3)</PresentationFormat>
  <Paragraphs>118</Paragraphs>
  <Slides>38</Slides>
  <Notes>11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Research @ Health Sciences</vt:lpstr>
      <vt:lpstr>Two approaches to Open Access …</vt:lpstr>
      <vt:lpstr>Slide 3</vt:lpstr>
      <vt:lpstr>Slide 4</vt:lpstr>
      <vt:lpstr>What is a research repository? (“green” route)</vt:lpstr>
      <vt:lpstr>What is SUNScholar?</vt:lpstr>
      <vt:lpstr>Slide 7</vt:lpstr>
      <vt:lpstr>Slide 8</vt:lpstr>
      <vt:lpstr>Slide 9</vt:lpstr>
      <vt:lpstr>Slide 10</vt:lpstr>
      <vt:lpstr>Slide 11</vt:lpstr>
      <vt:lpstr>Research Output</vt:lpstr>
      <vt:lpstr>Slide 13</vt:lpstr>
      <vt:lpstr>Slide 14</vt:lpstr>
      <vt:lpstr>Slide 15</vt:lpstr>
      <vt:lpstr>Slide 16</vt:lpstr>
      <vt:lpstr>Slide 17</vt:lpstr>
      <vt:lpstr>Research Output</vt:lpstr>
      <vt:lpstr>Slide 19</vt:lpstr>
      <vt:lpstr>Slide 20</vt:lpstr>
      <vt:lpstr>Slide 21</vt:lpstr>
      <vt:lpstr>Slide 22</vt:lpstr>
      <vt:lpstr>Slide 23</vt:lpstr>
      <vt:lpstr>Benefits for Researchers</vt:lpstr>
      <vt:lpstr>Slide 25</vt:lpstr>
      <vt:lpstr>Slide 26</vt:lpstr>
      <vt:lpstr>Slide 27</vt:lpstr>
      <vt:lpstr>Slide 28</vt:lpstr>
      <vt:lpstr>Open Access Increases Citations</vt:lpstr>
      <vt:lpstr>Slide 30</vt:lpstr>
      <vt:lpstr>Slide 31</vt:lpstr>
      <vt:lpstr>http://www.youtube.com/watch?v=g2JT23E1bRE </vt:lpstr>
      <vt:lpstr>Benefits for the Stellenbosch University</vt:lpstr>
      <vt:lpstr>Our Commitment</vt:lpstr>
      <vt:lpstr>Workflow</vt:lpstr>
      <vt:lpstr>Slide 36</vt:lpstr>
      <vt:lpstr>Become part of SUNScholar ….</vt:lpstr>
      <vt:lpstr>Slide 38</vt:lpstr>
    </vt:vector>
  </TitlesOfParts>
  <Company>Stellenbosch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Information Technology</cp:lastModifiedBy>
  <cp:revision>59</cp:revision>
  <dcterms:created xsi:type="dcterms:W3CDTF">2010-06-03T13:43:41Z</dcterms:created>
  <dcterms:modified xsi:type="dcterms:W3CDTF">2010-06-09T14:16:19Z</dcterms:modified>
</cp:coreProperties>
</file>